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64" r:id="rId2"/>
    <p:sldId id="368" r:id="rId3"/>
    <p:sldId id="370" r:id="rId4"/>
    <p:sldId id="281" r:id="rId5"/>
    <p:sldId id="259" r:id="rId6"/>
    <p:sldId id="262" r:id="rId7"/>
    <p:sldId id="263" r:id="rId8"/>
    <p:sldId id="264" r:id="rId9"/>
    <p:sldId id="273" r:id="rId10"/>
    <p:sldId id="265" r:id="rId11"/>
    <p:sldId id="266" r:id="rId12"/>
    <p:sldId id="326" r:id="rId13"/>
    <p:sldId id="349" r:id="rId14"/>
    <p:sldId id="282" r:id="rId15"/>
    <p:sldId id="272" r:id="rId16"/>
    <p:sldId id="348" r:id="rId17"/>
    <p:sldId id="334" r:id="rId18"/>
    <p:sldId id="284" r:id="rId19"/>
    <p:sldId id="366" r:id="rId20"/>
    <p:sldId id="3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660"/>
  </p:normalViewPr>
  <p:slideViewPr>
    <p:cSldViewPr>
      <p:cViewPr varScale="1">
        <p:scale>
          <a:sx n="50" d="100"/>
          <a:sy n="50" d="100"/>
        </p:scale>
        <p:origin x="210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CC6A7-2183-46DE-93F5-A7D8B10C30B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95A9FD-803A-4215-B7DD-DA7FB7FADFB9}">
      <dgm:prSet phldrT="[Text]"/>
      <dgm:spPr/>
      <dgm:t>
        <a:bodyPr/>
        <a:lstStyle/>
        <a:p>
          <a:r>
            <a:rPr lang="bn-BD" b="1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পাঠ</a:t>
          </a:r>
          <a:r>
            <a: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b="1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পরিচিতি</a:t>
          </a:r>
          <a:r>
            <a:rPr lang="bn-BD" b="1" dirty="0">
              <a:solidFill>
                <a:srgbClr val="FF0000"/>
              </a:solidFill>
            </a:rPr>
            <a:t> </a:t>
          </a:r>
          <a:endParaRPr lang="en-US" dirty="0"/>
        </a:p>
      </dgm:t>
    </dgm:pt>
    <dgm:pt modelId="{47EC0440-D768-410E-82D4-3556F742DA55}" type="parTrans" cxnId="{AD691955-30DD-4426-A442-2ED50788F3B3}">
      <dgm:prSet/>
      <dgm:spPr/>
      <dgm:t>
        <a:bodyPr/>
        <a:lstStyle/>
        <a:p>
          <a:endParaRPr lang="en-US"/>
        </a:p>
      </dgm:t>
    </dgm:pt>
    <dgm:pt modelId="{4C0731BC-5163-44A2-B9A2-EFD9D3A2179B}" type="sibTrans" cxnId="{AD691955-30DD-4426-A442-2ED50788F3B3}">
      <dgm:prSet/>
      <dgm:spPr/>
      <dgm:t>
        <a:bodyPr/>
        <a:lstStyle/>
        <a:p>
          <a:endParaRPr lang="en-US"/>
        </a:p>
      </dgm:t>
    </dgm:pt>
    <dgm:pt modelId="{016CD209-AAE7-4AA6-ADB3-9FD11A3B96AC}">
      <dgm:prSet phldrT="[Text]"/>
      <dgm:spPr/>
      <dgm:t>
        <a:bodyPr/>
        <a:lstStyle/>
        <a:p>
          <a:pPr>
            <a:buNone/>
          </a:pPr>
          <a:r>
            <a:rPr lang="bn-BD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শ্রেণিঃ</a:t>
          </a:r>
          <a:r>
            <a:rPr lang="bn-BD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দ্বাদশ</a:t>
          </a:r>
          <a:r>
            <a: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1F32FAE8-664B-48F8-81BC-292A4900EF9E}" type="parTrans" cxnId="{6350E6A6-78EE-4DF6-992E-AB1708BA5EAB}">
      <dgm:prSet/>
      <dgm:spPr/>
      <dgm:t>
        <a:bodyPr/>
        <a:lstStyle/>
        <a:p>
          <a:endParaRPr lang="en-US"/>
        </a:p>
      </dgm:t>
    </dgm:pt>
    <dgm:pt modelId="{5D1D6B65-E387-4827-B18F-B804B167CF52}" type="sibTrans" cxnId="{6350E6A6-78EE-4DF6-992E-AB1708BA5EAB}">
      <dgm:prSet/>
      <dgm:spPr/>
      <dgm:t>
        <a:bodyPr/>
        <a:lstStyle/>
        <a:p>
          <a:endParaRPr lang="en-US"/>
        </a:p>
      </dgm:t>
    </dgm:pt>
    <dgm:pt modelId="{A02F26EB-602F-481F-B57A-AF8ED594C91F}">
      <dgm:prSet phldrT="[Text]"/>
      <dgm:spPr/>
      <dgm:t>
        <a:bodyPr/>
        <a:lstStyle/>
        <a:p>
          <a:pPr>
            <a:buNone/>
          </a:pPr>
          <a:r>
            <a:rPr lang="bn-BD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বিষয়ঃ</a:t>
          </a:r>
          <a:r>
            <a:rPr lang="bn-BD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bn-BD" dirty="0">
              <a:latin typeface="NikoshBAN" pitchFamily="2" charset="0"/>
              <a:cs typeface="NikoshBAN" pitchFamily="2" charset="0"/>
            </a:rPr>
            <a:t> </a:t>
          </a:r>
          <a:r>
            <a:rPr lang="bn-BD" b="1" dirty="0">
              <a:latin typeface="NikoshBAN" pitchFamily="2" charset="0"/>
              <a:cs typeface="NikoshBAN" pitchFamily="2" charset="0"/>
            </a:rPr>
            <a:t>উচ্চতর</a:t>
          </a:r>
          <a:r>
            <a:rPr lang="bn-BD" dirty="0">
              <a:latin typeface="NikoshBAN" pitchFamily="2" charset="0"/>
              <a:cs typeface="NikoshBAN" pitchFamily="2" charset="0"/>
            </a:rPr>
            <a:t> </a:t>
          </a:r>
          <a:r>
            <a:rPr lang="bn-BD" b="1" dirty="0">
              <a:latin typeface="NikoshBAN" pitchFamily="2" charset="0"/>
              <a:cs typeface="NikoshBAN" pitchFamily="2" charset="0"/>
            </a:rPr>
            <a:t>গণিত</a:t>
          </a:r>
          <a:endParaRPr lang="en-US" dirty="0"/>
        </a:p>
      </dgm:t>
    </dgm:pt>
    <dgm:pt modelId="{8801CF79-EB8C-4675-9EFD-FE0E4675E010}" type="parTrans" cxnId="{084F175F-E74E-4355-BF11-8086E7B5399F}">
      <dgm:prSet/>
      <dgm:spPr/>
      <dgm:t>
        <a:bodyPr/>
        <a:lstStyle/>
        <a:p>
          <a:endParaRPr lang="en-US"/>
        </a:p>
      </dgm:t>
    </dgm:pt>
    <dgm:pt modelId="{25B655B1-3E59-4D55-A118-16A1E1C0F738}" type="sibTrans" cxnId="{084F175F-E74E-4355-BF11-8086E7B5399F}">
      <dgm:prSet/>
      <dgm:spPr/>
      <dgm:t>
        <a:bodyPr/>
        <a:lstStyle/>
        <a:p>
          <a:endParaRPr lang="en-US"/>
        </a:p>
      </dgm:t>
    </dgm:pt>
    <dgm:pt modelId="{A22212FB-290D-463B-9F62-49549E5C50C1}">
      <dgm:prSet phldrT="[Text]" custT="1"/>
      <dgm:spPr/>
      <dgm:t>
        <a:bodyPr/>
        <a:lstStyle/>
        <a:p>
          <a:pPr>
            <a:buNone/>
          </a:pPr>
          <a:r>
            <a:rPr lang="bn-BD" sz="5400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অধ্যায়ঃ</a:t>
          </a:r>
          <a:r>
            <a:rPr lang="bn-BD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5</a:t>
          </a:r>
        </a:p>
        <a:p>
          <a:pPr>
            <a:buNone/>
          </a:pPr>
          <a:r>
            <a: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5400" b="1" dirty="0" err="1">
              <a:latin typeface="NikoshBAN" pitchFamily="2" charset="0"/>
              <a:cs typeface="NikoshBAN" pitchFamily="2" charset="0"/>
            </a:rPr>
            <a:t>দ্বিপদী</a:t>
          </a:r>
          <a:r>
            <a:rPr lang="en-US" sz="5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5400" b="1" dirty="0" err="1">
              <a:latin typeface="NikoshBAN" pitchFamily="2" charset="0"/>
              <a:cs typeface="NikoshBAN" pitchFamily="2" charset="0"/>
            </a:rPr>
            <a:t>বিস্তৃতি</a:t>
          </a:r>
          <a:r>
            <a:rPr lang="en-US" sz="5400" b="1" dirty="0">
              <a:latin typeface="NikoshBAN" pitchFamily="2" charset="0"/>
              <a:cs typeface="NikoshBAN" pitchFamily="2" charset="0"/>
            </a:rPr>
            <a:t>)</a:t>
          </a:r>
          <a:r>
            <a:rPr lang="bn-BD" sz="5400" b="1" dirty="0">
              <a:latin typeface="NikoshBAN" pitchFamily="2" charset="0"/>
              <a:cs typeface="NikoshBAN" pitchFamily="2" charset="0"/>
            </a:rPr>
            <a:t> </a:t>
          </a:r>
          <a:endParaRPr lang="en-US" sz="5400" dirty="0"/>
        </a:p>
      </dgm:t>
    </dgm:pt>
    <dgm:pt modelId="{D16F9864-79ED-40C4-AC6C-8C2873F2E900}" type="parTrans" cxnId="{754DD4D4-E036-430D-8DB0-17304A1C7872}">
      <dgm:prSet/>
      <dgm:spPr/>
      <dgm:t>
        <a:bodyPr/>
        <a:lstStyle/>
        <a:p>
          <a:endParaRPr lang="en-US"/>
        </a:p>
      </dgm:t>
    </dgm:pt>
    <dgm:pt modelId="{61CD8A56-45BC-4DBF-A2DA-6492142DDADC}" type="sibTrans" cxnId="{754DD4D4-E036-430D-8DB0-17304A1C7872}">
      <dgm:prSet/>
      <dgm:spPr/>
      <dgm:t>
        <a:bodyPr/>
        <a:lstStyle/>
        <a:p>
          <a:endParaRPr lang="en-US"/>
        </a:p>
      </dgm:t>
    </dgm:pt>
    <dgm:pt modelId="{7C337FB2-77C1-427E-B62F-E22DD42ECAF9}" type="pres">
      <dgm:prSet presAssocID="{0A6CC6A7-2183-46DE-93F5-A7D8B10C30B9}" presName="composite" presStyleCnt="0">
        <dgm:presLayoutVars>
          <dgm:chMax val="1"/>
          <dgm:dir/>
          <dgm:resizeHandles val="exact"/>
        </dgm:presLayoutVars>
      </dgm:prSet>
      <dgm:spPr/>
    </dgm:pt>
    <dgm:pt modelId="{FEB146C2-DD27-45A3-B0CC-3A604BB08BDE}" type="pres">
      <dgm:prSet presAssocID="{5095A9FD-803A-4215-B7DD-DA7FB7FADFB9}" presName="roof" presStyleLbl="dkBgShp" presStyleIdx="0" presStyleCnt="2"/>
      <dgm:spPr/>
    </dgm:pt>
    <dgm:pt modelId="{085E8BC9-0651-4129-8606-F21ECA3E68B0}" type="pres">
      <dgm:prSet presAssocID="{5095A9FD-803A-4215-B7DD-DA7FB7FADFB9}" presName="pillars" presStyleCnt="0"/>
      <dgm:spPr/>
    </dgm:pt>
    <dgm:pt modelId="{07925C18-E656-40D2-966E-76F88374EAD9}" type="pres">
      <dgm:prSet presAssocID="{5095A9FD-803A-4215-B7DD-DA7FB7FADFB9}" presName="pillar1" presStyleLbl="node1" presStyleIdx="0" presStyleCnt="3">
        <dgm:presLayoutVars>
          <dgm:bulletEnabled val="1"/>
        </dgm:presLayoutVars>
      </dgm:prSet>
      <dgm:spPr/>
    </dgm:pt>
    <dgm:pt modelId="{75B8D3DA-4EB2-4CDA-B42C-9886BB6A83A4}" type="pres">
      <dgm:prSet presAssocID="{A02F26EB-602F-481F-B57A-AF8ED594C91F}" presName="pillarX" presStyleLbl="node1" presStyleIdx="1" presStyleCnt="3">
        <dgm:presLayoutVars>
          <dgm:bulletEnabled val="1"/>
        </dgm:presLayoutVars>
      </dgm:prSet>
      <dgm:spPr/>
    </dgm:pt>
    <dgm:pt modelId="{C9F03B31-C823-47D8-A6B9-9712BB53AD98}" type="pres">
      <dgm:prSet presAssocID="{A22212FB-290D-463B-9F62-49549E5C50C1}" presName="pillarX" presStyleLbl="node1" presStyleIdx="2" presStyleCnt="3">
        <dgm:presLayoutVars>
          <dgm:bulletEnabled val="1"/>
        </dgm:presLayoutVars>
      </dgm:prSet>
      <dgm:spPr/>
    </dgm:pt>
    <dgm:pt modelId="{B5052C3F-3068-4ACA-85AD-C18362840317}" type="pres">
      <dgm:prSet presAssocID="{5095A9FD-803A-4215-B7DD-DA7FB7FADFB9}" presName="base" presStyleLbl="dkBgShp" presStyleIdx="1" presStyleCnt="2"/>
      <dgm:spPr/>
    </dgm:pt>
  </dgm:ptLst>
  <dgm:cxnLst>
    <dgm:cxn modelId="{084F175F-E74E-4355-BF11-8086E7B5399F}" srcId="{5095A9FD-803A-4215-B7DD-DA7FB7FADFB9}" destId="{A02F26EB-602F-481F-B57A-AF8ED594C91F}" srcOrd="1" destOrd="0" parTransId="{8801CF79-EB8C-4675-9EFD-FE0E4675E010}" sibTransId="{25B655B1-3E59-4D55-A118-16A1E1C0F738}"/>
    <dgm:cxn modelId="{AD691955-30DD-4426-A442-2ED50788F3B3}" srcId="{0A6CC6A7-2183-46DE-93F5-A7D8B10C30B9}" destId="{5095A9FD-803A-4215-B7DD-DA7FB7FADFB9}" srcOrd="0" destOrd="0" parTransId="{47EC0440-D768-410E-82D4-3556F742DA55}" sibTransId="{4C0731BC-5163-44A2-B9A2-EFD9D3A2179B}"/>
    <dgm:cxn modelId="{6350E6A6-78EE-4DF6-992E-AB1708BA5EAB}" srcId="{5095A9FD-803A-4215-B7DD-DA7FB7FADFB9}" destId="{016CD209-AAE7-4AA6-ADB3-9FD11A3B96AC}" srcOrd="0" destOrd="0" parTransId="{1F32FAE8-664B-48F8-81BC-292A4900EF9E}" sibTransId="{5D1D6B65-E387-4827-B18F-B804B167CF52}"/>
    <dgm:cxn modelId="{34FE39A7-2AB8-4E69-9A75-10D19FF9C0C3}" type="presOf" srcId="{5095A9FD-803A-4215-B7DD-DA7FB7FADFB9}" destId="{FEB146C2-DD27-45A3-B0CC-3A604BB08BDE}" srcOrd="0" destOrd="0" presId="urn:microsoft.com/office/officeart/2005/8/layout/hList3"/>
    <dgm:cxn modelId="{47C652C3-1F72-4FFB-B039-E09CCC607700}" type="presOf" srcId="{A22212FB-290D-463B-9F62-49549E5C50C1}" destId="{C9F03B31-C823-47D8-A6B9-9712BB53AD98}" srcOrd="0" destOrd="0" presId="urn:microsoft.com/office/officeart/2005/8/layout/hList3"/>
    <dgm:cxn modelId="{754DD4D4-E036-430D-8DB0-17304A1C7872}" srcId="{5095A9FD-803A-4215-B7DD-DA7FB7FADFB9}" destId="{A22212FB-290D-463B-9F62-49549E5C50C1}" srcOrd="2" destOrd="0" parTransId="{D16F9864-79ED-40C4-AC6C-8C2873F2E900}" sibTransId="{61CD8A56-45BC-4DBF-A2DA-6492142DDADC}"/>
    <dgm:cxn modelId="{22D206DF-1D40-4AF7-9177-34A60401198D}" type="presOf" srcId="{A02F26EB-602F-481F-B57A-AF8ED594C91F}" destId="{75B8D3DA-4EB2-4CDA-B42C-9886BB6A83A4}" srcOrd="0" destOrd="0" presId="urn:microsoft.com/office/officeart/2005/8/layout/hList3"/>
    <dgm:cxn modelId="{BB8286E5-E989-4626-9918-28AD78F922E5}" type="presOf" srcId="{0A6CC6A7-2183-46DE-93F5-A7D8B10C30B9}" destId="{7C337FB2-77C1-427E-B62F-E22DD42ECAF9}" srcOrd="0" destOrd="0" presId="urn:microsoft.com/office/officeart/2005/8/layout/hList3"/>
    <dgm:cxn modelId="{328490E5-02C0-42E2-B0BB-E583F32BFE5B}" type="presOf" srcId="{016CD209-AAE7-4AA6-ADB3-9FD11A3B96AC}" destId="{07925C18-E656-40D2-966E-76F88374EAD9}" srcOrd="0" destOrd="0" presId="urn:microsoft.com/office/officeart/2005/8/layout/hList3"/>
    <dgm:cxn modelId="{5925B236-0A42-4016-9B8C-E88F5728CA94}" type="presParOf" srcId="{7C337FB2-77C1-427E-B62F-E22DD42ECAF9}" destId="{FEB146C2-DD27-45A3-B0CC-3A604BB08BDE}" srcOrd="0" destOrd="0" presId="urn:microsoft.com/office/officeart/2005/8/layout/hList3"/>
    <dgm:cxn modelId="{09B82C34-D856-463B-B432-7B260F5781BD}" type="presParOf" srcId="{7C337FB2-77C1-427E-B62F-E22DD42ECAF9}" destId="{085E8BC9-0651-4129-8606-F21ECA3E68B0}" srcOrd="1" destOrd="0" presId="urn:microsoft.com/office/officeart/2005/8/layout/hList3"/>
    <dgm:cxn modelId="{DDDA0A39-59B3-43B9-B637-D1D8A9E58B43}" type="presParOf" srcId="{085E8BC9-0651-4129-8606-F21ECA3E68B0}" destId="{07925C18-E656-40D2-966E-76F88374EAD9}" srcOrd="0" destOrd="0" presId="urn:microsoft.com/office/officeart/2005/8/layout/hList3"/>
    <dgm:cxn modelId="{C840E41A-B840-46F6-9D4E-65B1B5704CB6}" type="presParOf" srcId="{085E8BC9-0651-4129-8606-F21ECA3E68B0}" destId="{75B8D3DA-4EB2-4CDA-B42C-9886BB6A83A4}" srcOrd="1" destOrd="0" presId="urn:microsoft.com/office/officeart/2005/8/layout/hList3"/>
    <dgm:cxn modelId="{5E48F5B4-5405-4566-8856-4C66EA6A91B1}" type="presParOf" srcId="{085E8BC9-0651-4129-8606-F21ECA3E68B0}" destId="{C9F03B31-C823-47D8-A6B9-9712BB53AD98}" srcOrd="2" destOrd="0" presId="urn:microsoft.com/office/officeart/2005/8/layout/hList3"/>
    <dgm:cxn modelId="{C1809AA4-3CBB-4B78-8E92-80E0F470D0C8}" type="presParOf" srcId="{7C337FB2-77C1-427E-B62F-E22DD42ECAF9}" destId="{B5052C3F-3068-4ACA-85AD-C1836284031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146C2-DD27-45A3-B0CC-3A604BB08BDE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পাঠ</a:t>
          </a:r>
          <a:r>
            <a:rPr lang="en-US" sz="65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65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পরিচিতি</a:t>
          </a:r>
          <a:r>
            <a:rPr lang="bn-BD" sz="6500" b="1" kern="1200" dirty="0">
              <a:solidFill>
                <a:srgbClr val="FF0000"/>
              </a:solidFill>
            </a:rPr>
            <a:t> </a:t>
          </a:r>
          <a:endParaRPr lang="en-US" sz="6500" kern="1200" dirty="0"/>
        </a:p>
      </dsp:txBody>
      <dsp:txXfrm>
        <a:off x="0" y="0"/>
        <a:ext cx="9144000" cy="2057400"/>
      </dsp:txXfrm>
    </dsp:sp>
    <dsp:sp modelId="{07925C18-E656-40D2-966E-76F88374EAD9}">
      <dsp:nvSpPr>
        <dsp:cNvPr id="0" name=""/>
        <dsp:cNvSpPr/>
      </dsp:nvSpPr>
      <dsp:spPr>
        <a:xfrm>
          <a:off x="4464" y="2057400"/>
          <a:ext cx="3045023" cy="4320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kern="1200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শ্রেণিঃ</a:t>
          </a:r>
          <a:r>
            <a:rPr lang="bn-BD" sz="6500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en-US" sz="6500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65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দ্বাদশ</a:t>
          </a:r>
          <a:r>
            <a:rPr lang="en-US" sz="65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6500" kern="1200" dirty="0"/>
        </a:p>
      </dsp:txBody>
      <dsp:txXfrm>
        <a:off x="4464" y="2057400"/>
        <a:ext cx="3045023" cy="4320540"/>
      </dsp:txXfrm>
    </dsp:sp>
    <dsp:sp modelId="{75B8D3DA-4EB2-4CDA-B42C-9886BB6A83A4}">
      <dsp:nvSpPr>
        <dsp:cNvPr id="0" name=""/>
        <dsp:cNvSpPr/>
      </dsp:nvSpPr>
      <dsp:spPr>
        <a:xfrm>
          <a:off x="3049488" y="2057400"/>
          <a:ext cx="3045023" cy="4320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kern="1200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বিষয়ঃ</a:t>
          </a:r>
          <a:r>
            <a:rPr lang="bn-BD" sz="6500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bn-BD" sz="65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6500" b="1" kern="1200" dirty="0">
              <a:latin typeface="NikoshBAN" pitchFamily="2" charset="0"/>
              <a:cs typeface="NikoshBAN" pitchFamily="2" charset="0"/>
            </a:rPr>
            <a:t>উচ্চতর</a:t>
          </a:r>
          <a:r>
            <a:rPr lang="bn-BD" sz="65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6500" b="1" kern="1200" dirty="0">
              <a:latin typeface="NikoshBAN" pitchFamily="2" charset="0"/>
              <a:cs typeface="NikoshBAN" pitchFamily="2" charset="0"/>
            </a:rPr>
            <a:t>গণিত</a:t>
          </a:r>
          <a:endParaRPr lang="en-US" sz="6500" kern="1200" dirty="0"/>
        </a:p>
      </dsp:txBody>
      <dsp:txXfrm>
        <a:off x="3049488" y="2057400"/>
        <a:ext cx="3045023" cy="4320540"/>
      </dsp:txXfrm>
    </dsp:sp>
    <dsp:sp modelId="{C9F03B31-C823-47D8-A6B9-9712BB53AD98}">
      <dsp:nvSpPr>
        <dsp:cNvPr id="0" name=""/>
        <dsp:cNvSpPr/>
      </dsp:nvSpPr>
      <dsp:spPr>
        <a:xfrm>
          <a:off x="6094511" y="2057400"/>
          <a:ext cx="3045023" cy="4320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400" kern="1200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অধ্যায়ঃ</a:t>
          </a:r>
          <a:r>
            <a:rPr lang="bn-BD" sz="5400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en-US" sz="5400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5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sz="5400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5400" b="1" kern="1200" dirty="0" err="1">
              <a:latin typeface="NikoshBAN" pitchFamily="2" charset="0"/>
              <a:cs typeface="NikoshBAN" pitchFamily="2" charset="0"/>
            </a:rPr>
            <a:t>দ্বিপদী</a:t>
          </a:r>
          <a:r>
            <a:rPr lang="en-US" sz="5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5400" b="1" kern="1200" dirty="0" err="1">
              <a:latin typeface="NikoshBAN" pitchFamily="2" charset="0"/>
              <a:cs typeface="NikoshBAN" pitchFamily="2" charset="0"/>
            </a:rPr>
            <a:t>বিস্তৃতি</a:t>
          </a:r>
          <a:r>
            <a:rPr lang="en-US" sz="5400" b="1" kern="1200" dirty="0">
              <a:latin typeface="NikoshBAN" pitchFamily="2" charset="0"/>
              <a:cs typeface="NikoshBAN" pitchFamily="2" charset="0"/>
            </a:rPr>
            <a:t>)</a:t>
          </a:r>
          <a:r>
            <a:rPr lang="bn-BD" sz="5400" b="1" kern="1200" dirty="0">
              <a:latin typeface="NikoshBAN" pitchFamily="2" charset="0"/>
              <a:cs typeface="NikoshBAN" pitchFamily="2" charset="0"/>
            </a:rPr>
            <a:t> </a:t>
          </a:r>
          <a:endParaRPr lang="en-US" sz="5400" kern="1200" dirty="0"/>
        </a:p>
      </dsp:txBody>
      <dsp:txXfrm>
        <a:off x="6094511" y="2057400"/>
        <a:ext cx="3045023" cy="4320540"/>
      </dsp:txXfrm>
    </dsp:sp>
    <dsp:sp modelId="{B5052C3F-3068-4ACA-85AD-C18362840317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18T09:19:56.6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14437 6871 0,'24'0'31,"1"0"-15,25 0 0,24 0-16,26 0 15,98 0 1,0 0-16,50 0 15,50 0-15,25 0 16,24 0 0,-25 0-16,1 0 15,-26-25 1,-24 0-16,-49 0 16,-1 1-1,-74 24-15,24 0 16,-49 0-16,25 0 15,25-25 1,-50 25-16,25-25 16,-50 25-1,25 0-15,25 0 16,-50 0-16,25 0 16,-50 0-1,1 0-15,-26 0 16,1 0-1,-25 0 1,0 0-16,-1 0 16,1 0 31,-25 25-16</inkml:trace>
  <inkml:trace contextRef="#ctx0" brushRef="#br0" timeOffset="31921.74">8856 13742 0,'0'-25'62,"0"0"-15,24 25-47,51 0 16,74-25-1,24 25-15,75 0 16,0 0-16,-24 0 15,-26-24 1,1 24-16,-26 0 16,-49 0-16,25 0 15,-99 0 1,-26 0-16,1 0 16,0 0-1,0 0 32,0 0-16,-1 0-31,26 0 32,-25 0-32,24 0 31,-24 0-31,0 0 15,0 0 17</inkml:trace>
  <inkml:trace contextRef="#ctx0" brushRef="#br0" timeOffset="33723.3">13420 13692 0,'0'-25'78,"24"25"94,1 0-172,0 0 15,50 0 1,49 0-16,24 0 16,26 0-16,0 0 15,-50 0 1,24-24-16,-48 24 16,-1 0-1,-25 0-15,1 0 16,-1 0-16,1 0 15,-1 0 1,50 0-16,-50 0 16,1 0-1,-26 0-15,1 0 16,24 0 0,-49 0-16,0 0 15,0 0 1,-25-25 140</inkml:trace>
  <inkml:trace contextRef="#ctx0" brushRef="#br0" timeOffset="38377.68">8781 16049 0,'25'24'15,"0"-24"-15,0 0 125,-1 0-109,100-24 0,124-26-16,50 0 15,74 1-15,-49 24 16,-26-49-1,1 49-15,-50 0 16,-74 25-16,-25 0 16,-50 0-1,-50 0-15,1 0 16,-25 0 31</inkml:trace>
  <inkml:trace contextRef="#ctx0" brushRef="#br0" timeOffset="40261.71">12378 16173 0,'25'0'125,"-1"24"-125,51-24 16,49 0-1,50 0-15,24 25 16,0-25-16,1 0 15,-1 0 1,1 0-16,-1 0 16,1 0-1,-26 0-15,1 0 16,0 0 0,-26 0-16,1 0 15,25 0-15,-75 0 16,-49 0-1,-1 0-15,-24 0 16,25 0 0,-26 0-1,1 25 1,0-25-16,0 0 31,0 0-31,24 0 219,-24 0-203,124 0-16,49-25 15,50-24 1,25 24-16,25-25 15,0 1 1,-50 24-16,24 0 16,-73 25-1,-25-25-15,-26 0 16,-123 25-16,0 0 16,0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18T09:42:26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24929 397 0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AC022-0C92-4F5F-A650-83FFF313A4E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D4889-0E10-4DAF-8A9A-BCC3A2A96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4889-0E10-4DAF-8A9A-BCC3A2A9615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hyperlink" Target="https://creativecommons.org/licenses/by/3.0/" TargetMode="External"/><Relationship Id="rId7" Type="http://schemas.openxmlformats.org/officeDocument/2006/relationships/customXml" Target="../ink/ink2.xml"/><Relationship Id="rId2" Type="http://schemas.openxmlformats.org/officeDocument/2006/relationships/hyperlink" Target="https://userstyles.org/styles/79634/google-custom-background-16-images-or-your-ow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642679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CE13AE-271C-4BDB-AF38-E4AA60FDE2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8886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7C4372-8383-4D36-A6E4-4F0DDFA9E2DF}"/>
              </a:ext>
            </a:extLst>
          </p:cNvPr>
          <p:cNvSpPr txBox="1"/>
          <p:nvPr/>
        </p:nvSpPr>
        <p:spPr>
          <a:xfrm>
            <a:off x="1752600" y="3048000"/>
            <a:ext cx="594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স্বাগতম</a:t>
            </a:r>
            <a:endParaRPr lang="en-US" sz="7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CFDE72-B98B-435A-A960-AA7BCE87A09F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9960"/>
            <a:ext cx="9144000" cy="42672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  <a:softEdge rad="939800"/>
          </a:effectLst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E7FF9246-8295-490E-AEF2-2AA4E61FA176}"/>
              </a:ext>
            </a:extLst>
          </p:cNvPr>
          <p:cNvSpPr/>
          <p:nvPr/>
        </p:nvSpPr>
        <p:spPr>
          <a:xfrm>
            <a:off x="6781800" y="6421790"/>
            <a:ext cx="2362200" cy="46886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Please subscribe</a:t>
            </a:r>
          </a:p>
        </p:txBody>
      </p:sp>
    </p:spTree>
    <p:extLst>
      <p:ext uri="{BB962C8B-B14F-4D97-AF65-F5344CB8AC3E}">
        <p14:creationId xmlns:p14="http://schemas.microsoft.com/office/powerpoint/2010/main" val="396353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4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B9A490-3B8C-4672-86A9-5CCD37632F8E}"/>
              </a:ext>
            </a:extLst>
          </p:cNvPr>
          <p:cNvSpPr/>
          <p:nvPr/>
        </p:nvSpPr>
        <p:spPr>
          <a:xfrm>
            <a:off x="685800" y="533400"/>
            <a:ext cx="7772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828800"/>
            <a:ext cx="8759537" cy="441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B44373-D15E-457A-952E-2A5BD91F131D}"/>
              </a:ext>
            </a:extLst>
          </p:cNvPr>
          <p:cNvSpPr txBox="1"/>
          <p:nvPr/>
        </p:nvSpPr>
        <p:spPr>
          <a:xfrm>
            <a:off x="685800" y="609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সূচকের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দ্বিপদী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উপপাদ্য</a:t>
            </a:r>
            <a:endParaRPr lang="en-US" sz="4800" dirty="0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1D4284AD-FF14-475F-B228-25A46947C230}"/>
              </a:ext>
            </a:extLst>
          </p:cNvPr>
          <p:cNvSpPr/>
          <p:nvPr/>
        </p:nvSpPr>
        <p:spPr>
          <a:xfrm>
            <a:off x="6781800" y="6421790"/>
            <a:ext cx="2362200" cy="46886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Please subscribe</a:t>
            </a:r>
          </a:p>
        </p:txBody>
      </p:sp>
    </p:spTree>
    <p:extLst>
      <p:ext uri="{BB962C8B-B14F-4D97-AF65-F5344CB8AC3E}">
        <p14:creationId xmlns:p14="http://schemas.microsoft.com/office/powerpoint/2010/main" val="523917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75459"/>
            <a:ext cx="8153400" cy="4831773"/>
          </a:xfrm>
          <a:prstGeom prst="rect">
            <a:avLst/>
          </a:prstGeom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9306243E-0BF5-40D9-B1ED-D218D5FEC0C6}"/>
              </a:ext>
            </a:extLst>
          </p:cNvPr>
          <p:cNvSpPr/>
          <p:nvPr/>
        </p:nvSpPr>
        <p:spPr>
          <a:xfrm>
            <a:off x="6781800" y="6421790"/>
            <a:ext cx="2362200" cy="46886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Please subscribe</a:t>
            </a:r>
          </a:p>
        </p:txBody>
      </p:sp>
    </p:spTree>
    <p:extLst>
      <p:ext uri="{BB962C8B-B14F-4D97-AF65-F5344CB8AC3E}">
        <p14:creationId xmlns:p14="http://schemas.microsoft.com/office/powerpoint/2010/main" val="378161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547D92-6855-4218-9A16-3A55D9DE0E50}"/>
              </a:ext>
            </a:extLst>
          </p:cNvPr>
          <p:cNvSpPr/>
          <p:nvPr/>
        </p:nvSpPr>
        <p:spPr>
          <a:xfrm>
            <a:off x="2743200" y="152442"/>
            <a:ext cx="3657600" cy="838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762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দ্বিপদী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উপপাদ্য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762"/>
            <a:ext cx="9144000" cy="5791237"/>
          </a:xfrm>
          <a:ln w="38100">
            <a:solidFill>
              <a:srgbClr val="00B050"/>
            </a:solidFill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a+x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= 1</a:t>
            </a:r>
          </a:p>
          <a:p>
            <a:pPr>
              <a:lnSpc>
                <a:spcPct val="150000"/>
              </a:lnSpc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a+x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a+x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a+x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+2ax +x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a+x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+ 3a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x +3ax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+ x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3   </a:t>
            </a:r>
          </a:p>
          <a:p>
            <a:pPr>
              <a:lnSpc>
                <a:spcPct val="150000"/>
              </a:lnSpc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a+x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x+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n-2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+…+ </a:t>
            </a:r>
            <a:r>
              <a:rPr lang="en-US" sz="3000" baseline="30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baseline="-25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baseline="30000" dirty="0" err="1">
                <a:latin typeface="Times New Roman" pitchFamily="18" charset="0"/>
                <a:cs typeface="Times New Roman" pitchFamily="18" charset="0"/>
              </a:rPr>
              <a:t>n-r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aseline="30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+…+</a:t>
            </a:r>
            <a:r>
              <a:rPr lang="en-US" sz="3000" baseline="30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aseline="30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a+x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x + 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n-2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+ … + </a:t>
            </a:r>
            <a:r>
              <a:rPr lang="en-US" sz="3000" baseline="30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baseline="-25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baseline="30000" dirty="0" err="1">
                <a:latin typeface="Times New Roman" pitchFamily="18" charset="0"/>
                <a:cs typeface="Times New Roman" pitchFamily="18" charset="0"/>
              </a:rPr>
              <a:t>n-r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aseline="30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+ … +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aseline="30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x = -x 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a = 1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বসালে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..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(a-x)</a:t>
            </a:r>
            <a:r>
              <a:rPr lang="en-US" sz="3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=a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x+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n-2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+…+(-1)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aseline="30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baseline="-25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baseline="30000" dirty="0" err="1">
                <a:latin typeface="Times New Roman" pitchFamily="18" charset="0"/>
                <a:cs typeface="Times New Roman" pitchFamily="18" charset="0"/>
              </a:rPr>
              <a:t>n-r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aseline="30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+…+ (-1)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aseline="30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(1+x)</a:t>
            </a:r>
            <a:r>
              <a:rPr lang="en-US" sz="3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= 1 + 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x + 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+…+ </a:t>
            </a:r>
            <a:r>
              <a:rPr lang="en-US" sz="3000" baseline="30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baseline="-25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aseline="30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+ … +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aseline="30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(1-x)</a:t>
            </a:r>
            <a:r>
              <a:rPr lang="en-US" sz="3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= 1 - 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x + 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+…+(-1)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aseline="30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baseline="-25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aseline="30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+ … + (-1)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aseline="30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300BB68E-21D9-47C4-B3F2-4B4B4849BE2E}"/>
              </a:ext>
            </a:extLst>
          </p:cNvPr>
          <p:cNvSpPr/>
          <p:nvPr/>
        </p:nvSpPr>
        <p:spPr>
          <a:xfrm>
            <a:off x="6781800" y="6421790"/>
            <a:ext cx="2362200" cy="46886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Please subscribe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8CA817-8DEC-41A0-9A45-4972EF3D79AC}"/>
              </a:ext>
            </a:extLst>
          </p:cNvPr>
          <p:cNvSpPr/>
          <p:nvPr/>
        </p:nvSpPr>
        <p:spPr>
          <a:xfrm>
            <a:off x="3200400" y="76200"/>
            <a:ext cx="2514600" cy="838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26"/>
            <a:ext cx="9144000" cy="9906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pl-PL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D`vniY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1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pl-PL" sz="2800" dirty="0">
                <a:latin typeface="SutonnyMJ" pitchFamily="2" charset="0"/>
                <a:cs typeface="SutonnyMJ" pitchFamily="2" charset="0"/>
              </a:rPr>
              <a:t>1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। </a:t>
            </a:r>
            <a:r>
              <a:rPr lang="pl-PL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(1–2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x)</a:t>
            </a:r>
            <a:r>
              <a:rPr lang="pl-PL" sz="2800" i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i="1" dirty="0">
                <a:latin typeface="SutonnyMJ" pitchFamily="2" charset="0"/>
                <a:cs typeface="SutonnyMJ" pitchFamily="2" charset="0"/>
              </a:rPr>
              <a:t>Gi we¯Íw…Z wbY©q Kiæb|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wØc`x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Dccv‡`¨i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¨:Ñ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(1 – 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x)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= 1 – 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(–2x) + 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(–2x)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(–2x)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+ (–2x)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             = 1+4. (–2x) + 6 (–2x)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+ 4 (–2x)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+ (–2x)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>
              <a:lnSpc>
                <a:spcPct val="200000"/>
              </a:lnSpc>
            </a:pP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1 – 8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 + 24x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– 32x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+ 16x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endParaRPr lang="en-US" sz="2800" i="1" dirty="0"/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228600" y="1524000"/>
            <a:ext cx="8610600" cy="5029200"/>
          </a:xfrm>
          <a:prstGeom prst="round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676400" y="228600"/>
            <a:ext cx="58674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281226"/>
            <a:ext cx="46778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5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5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atin typeface="NikoshBAN" pitchFamily="2" charset="0"/>
                <a:cs typeface="NikoshBAN" pitchFamily="2" charset="0"/>
              </a:rPr>
              <a:t>সুত্র</a:t>
            </a:r>
            <a:endParaRPr lang="en-US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837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দ্বিপদী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বিস্তৃতির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সহগগুলিকে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179" y="2350145"/>
            <a:ext cx="6944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n=0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7179" y="2667000"/>
            <a:ext cx="6944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n=1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179" y="2959745"/>
            <a:ext cx="6944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n=2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7179" y="3301791"/>
            <a:ext cx="6944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n=3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7179" y="3622357"/>
            <a:ext cx="6944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n=4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7179" y="3950345"/>
            <a:ext cx="6944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n=5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7179" y="4267200"/>
            <a:ext cx="6944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n=6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179" y="4623009"/>
            <a:ext cx="6944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n=7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179" y="4965055"/>
            <a:ext cx="6944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n=8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8184" y="2403157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00200" y="5562600"/>
            <a:ext cx="6477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23818" y="26670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29200" y="26670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83950" y="2987566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4000" y="29718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19018" y="29718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1452" y="32766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38800" y="3317557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23818" y="32766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3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 flipH="1" flipV="1">
            <a:off x="1600200" y="2209800"/>
            <a:ext cx="3352800" cy="3352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4838701" y="2324101"/>
            <a:ext cx="3352799" cy="3124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914218" y="32766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30486" y="35814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95418" y="35814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81320" y="35814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09418" y="35814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51434" y="35814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5286" y="3946634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15984" y="3946634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949337" y="3962400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28418" y="3927157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463235" y="3962400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29984" y="3946634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11184" y="42672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53200" y="42672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57800" y="4267200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07852" y="42672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95498" y="4267200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20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46332" y="4267200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09418" y="42672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29120" y="4616668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857116" y="4616668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43171" y="4612957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21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575034" y="4603532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965103" y="4612957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35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51132" y="4612957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35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822103" y="4612957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21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263464" y="4632434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7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553200" y="49530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8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90818" y="49530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832205" y="4953000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28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209800" y="49530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257800" y="4953000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56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704971" y="4968766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70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155805" y="4953000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56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530439" y="4953000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28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907852" y="49530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8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443053" y="5692914"/>
            <a:ext cx="3110147" cy="707886"/>
          </a:xfrm>
          <a:prstGeom prst="rect">
            <a:avLst/>
          </a:prstGeom>
          <a:ln w="508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4000" dirty="0"/>
          </a:p>
        </p:txBody>
      </p:sp>
      <p:sp>
        <p:nvSpPr>
          <p:cNvPr id="77" name="Flowchart: Terminator 76">
            <a:extLst>
              <a:ext uri="{FF2B5EF4-FFF2-40B4-BE49-F238E27FC236}">
                <a16:creationId xmlns:a16="http://schemas.microsoft.com/office/drawing/2014/main" id="{B2C09A24-D5C1-42D0-B0ED-859C7536A4A5}"/>
              </a:ext>
            </a:extLst>
          </p:cNvPr>
          <p:cNvSpPr/>
          <p:nvPr/>
        </p:nvSpPr>
        <p:spPr>
          <a:xfrm>
            <a:off x="6781800" y="6421790"/>
            <a:ext cx="2362200" cy="46886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Please subscribe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000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2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2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1" grpId="0" animBg="1"/>
      <p:bldP spid="77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>
          <a:xfrm>
            <a:off x="685800" y="4114800"/>
            <a:ext cx="8001000" cy="2514600"/>
          </a:xfrm>
          <a:prstGeom prst="round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685800" y="1600200"/>
            <a:ext cx="8001000" cy="2362200"/>
          </a:xfrm>
          <a:prstGeom prst="round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649186"/>
            <a:ext cx="12747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NikoshBAN" pitchFamily="2" charset="0"/>
                <a:cs typeface="NikoshBAN" pitchFamily="2" charset="0"/>
              </a:rPr>
              <a:t>n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মান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676400" y="228600"/>
            <a:ext cx="58674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286000" y="281226"/>
            <a:ext cx="46778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5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5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atin typeface="NikoshBAN" pitchFamily="2" charset="0"/>
                <a:cs typeface="NikoshBAN" pitchFamily="2" charset="0"/>
              </a:rPr>
              <a:t>সুত্র</a:t>
            </a:r>
            <a:endParaRPr lang="en-US" sz="5000" dirty="0"/>
          </a:p>
        </p:txBody>
      </p:sp>
      <p:sp>
        <p:nvSpPr>
          <p:cNvPr id="46" name="TextBox 45"/>
          <p:cNvSpPr txBox="1"/>
          <p:nvPr/>
        </p:nvSpPr>
        <p:spPr>
          <a:xfrm>
            <a:off x="4535728" y="1649186"/>
            <a:ext cx="12554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বিস্তৃতি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1600200"/>
            <a:ext cx="1600200" cy="506185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6944415" y="1676400"/>
            <a:ext cx="12089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19200" y="2086302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19200" y="2403157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9200" y="2695902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19200" y="3037948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19200" y="34290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45794" y="2086302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325415" y="2086302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994" y="2362200"/>
            <a:ext cx="914400" cy="457200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7325415" y="236220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2</a:t>
            </a: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1394" y="2788696"/>
            <a:ext cx="2209801" cy="431181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7325415" y="2696983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3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7994" y="3149391"/>
            <a:ext cx="3178969" cy="381000"/>
          </a:xfrm>
          <a:prstGeom prst="rect">
            <a:avLst/>
          </a:prstGeom>
          <a:noFill/>
        </p:spPr>
      </p:pic>
      <p:sp>
        <p:nvSpPr>
          <p:cNvPr id="67" name="TextBox 66"/>
          <p:cNvSpPr txBox="1"/>
          <p:nvPr/>
        </p:nvSpPr>
        <p:spPr>
          <a:xfrm>
            <a:off x="7353433" y="3057425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4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8394" y="3508911"/>
            <a:ext cx="4393406" cy="381000"/>
          </a:xfrm>
          <a:prstGeom prst="rect">
            <a:avLst/>
          </a:prstGeom>
          <a:noFill/>
        </p:spPr>
      </p:pic>
      <p:sp>
        <p:nvSpPr>
          <p:cNvPr id="70" name="TextBox 69"/>
          <p:cNvSpPr txBox="1"/>
          <p:nvPr/>
        </p:nvSpPr>
        <p:spPr>
          <a:xfrm>
            <a:off x="7353433" y="3432711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14400" y="4267200"/>
            <a:ext cx="68355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বিস্তৃতিগুলি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,                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বিস্তৃতিতে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14400" y="4689157"/>
            <a:ext cx="27799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) 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৤</a:t>
            </a:r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314631"/>
            <a:ext cx="1295400" cy="409769"/>
          </a:xfrm>
          <a:prstGeom prst="rect">
            <a:avLst/>
          </a:prstGeom>
          <a:noFill/>
        </p:spPr>
      </p:pic>
      <p:sp>
        <p:nvSpPr>
          <p:cNvPr id="74" name="TextBox 73"/>
          <p:cNvSpPr txBox="1"/>
          <p:nvPr/>
        </p:nvSpPr>
        <p:spPr>
          <a:xfrm>
            <a:off x="914400" y="5105400"/>
            <a:ext cx="7696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NikoshBAN" pitchFamily="2" charset="0"/>
                <a:cs typeface="NikoshBAN" pitchFamily="2" charset="0"/>
              </a:rPr>
              <a:t>(ii) 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পদে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a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ঘাত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n ও x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ঘাত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পদে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a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ঘাত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কমবে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ও x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ঘাত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শেষপদে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a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ঘাত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ও x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ঘাত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n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৤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5" grpId="0" animBg="1"/>
      <p:bldP spid="4" grpId="0"/>
      <p:bldP spid="44" grpId="0" animBg="1"/>
      <p:bldP spid="45" grpId="0"/>
      <p:bldP spid="46" grpId="0"/>
      <p:bldP spid="49" grpId="0"/>
      <p:bldP spid="50" grpId="0"/>
      <p:bldP spid="51" grpId="0"/>
      <p:bldP spid="52" grpId="0"/>
      <p:bldP spid="53" grpId="0"/>
      <p:bldP spid="54" grpId="0"/>
      <p:bldP spid="57" grpId="0"/>
      <p:bldP spid="58" grpId="0"/>
      <p:bldP spid="61" grpId="0"/>
      <p:bldP spid="64" grpId="0"/>
      <p:bldP spid="67" grpId="0"/>
      <p:bldP spid="70" grpId="0"/>
      <p:bldP spid="71" grpId="0"/>
      <p:bldP spid="72" grpId="0"/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1"/>
            <a:ext cx="9144000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SutonnyMJ" pitchFamily="2" charset="0"/>
                <a:cs typeface="SutonnyMJ" pitchFamily="2" charset="0"/>
              </a:rPr>
              <a:t>1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। </a:t>
            </a:r>
            <a:r>
              <a:rPr lang="pl-PL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(1–2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x)</a:t>
            </a:r>
            <a:r>
              <a:rPr lang="pl-PL" sz="2800" i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i="1" dirty="0">
                <a:latin typeface="SutonnyMJ" pitchFamily="2" charset="0"/>
                <a:cs typeface="SutonnyMJ" pitchFamily="2" charset="0"/>
              </a:rPr>
              <a:t>Gi we¯Íw…Z wbY©q Kiæb|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c¨vm‡K‡ji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wÎfz‡Ri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¨:Ñ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	 1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	 2 	1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	 3	 3	 1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1	 4	 6	 4	 1</a:t>
            </a:r>
          </a:p>
          <a:p>
            <a:pPr algn="ctr"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(1 – 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x)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= 1+4. (–2x) + 6 (–2x)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+ 4 (–2x)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+ (–2x)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1 – 8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 + 24x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– 32x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+ 16x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endParaRPr lang="en-US" sz="2800" i="1" dirty="0"/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endParaRPr lang="en-US" dirty="0"/>
          </a:p>
        </p:txBody>
      </p:sp>
      <p:sp>
        <p:nvSpPr>
          <p:cNvPr id="7" name="Rounded Rectangle 43">
            <a:extLst>
              <a:ext uri="{FF2B5EF4-FFF2-40B4-BE49-F238E27FC236}">
                <a16:creationId xmlns:a16="http://schemas.microsoft.com/office/drawing/2014/main" id="{8AA6295A-D8FC-42A0-AC94-3E4F08DB2205}"/>
              </a:ext>
            </a:extLst>
          </p:cNvPr>
          <p:cNvSpPr/>
          <p:nvPr/>
        </p:nvSpPr>
        <p:spPr>
          <a:xfrm>
            <a:off x="1447800" y="82825"/>
            <a:ext cx="58674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D`vniY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324"/>
            <a:ext cx="9144000" cy="9906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4276"/>
            <a:ext cx="9144000" cy="5923724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76200" y="1148983"/>
            <a:ext cx="8915400" cy="548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(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a+x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)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 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utonnyOMJ" pitchFamily="2" charset="0"/>
                <a:ea typeface="Times New Roman" pitchFamily="18" charset="0"/>
                <a:cs typeface="SutonnyOMJ" pitchFamily="2" charset="0"/>
              </a:rPr>
              <a:t>বিস্তৃতির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utonnyOMJ" pitchFamily="2" charset="0"/>
                <a:ea typeface="Times New Roman" pitchFamily="18" charset="0"/>
                <a:cs typeface="SutonnyOMJ" pitchFamily="2" charset="0"/>
              </a:rPr>
              <a:t>পদগুলোকে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utonnyOMJ" pitchFamily="2" charset="0"/>
                <a:ea typeface="Times New Roman" pitchFamily="18" charset="0"/>
                <a:cs typeface="SutonnyOMJ" pitchFamily="2" charset="0"/>
              </a:rPr>
              <a:t>প্রথম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utonnyOMJ" pitchFamily="2" charset="0"/>
                <a:ea typeface="Times New Roman" pitchFamily="18" charset="0"/>
                <a:cs typeface="SutonnyOMJ" pitchFamily="2" charset="0"/>
              </a:rPr>
              <a:t>থেকে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utonnyOMJ" pitchFamily="2" charset="0"/>
                <a:ea typeface="Times New Roman" pitchFamily="18" charset="0"/>
                <a:cs typeface="SutonnyOMJ" pitchFamily="2" charset="0"/>
              </a:rPr>
              <a:t>ধারাবাহিক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utonnyOMJ" pitchFamily="2" charset="0"/>
                <a:ea typeface="Times New Roman" pitchFamily="18" charset="0"/>
                <a:cs typeface="SutonnyOMJ" pitchFamily="2" charset="0"/>
              </a:rPr>
              <a:t>ভাবে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333333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	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T</a:t>
            </a:r>
            <a:r>
              <a:rPr kumimoji="0" lang="en-US" sz="2400" b="0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1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, T</a:t>
            </a:r>
            <a:r>
              <a:rPr kumimoji="0" lang="en-US" sz="2400" b="0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2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, ...,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T</a:t>
            </a:r>
            <a:r>
              <a:rPr kumimoji="0" lang="en-US" sz="2400" b="0" i="0" u="none" strike="noStrike" cap="none" normalizeH="0" baseline="-3000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,  T</a:t>
            </a:r>
            <a:r>
              <a:rPr kumimoji="0" lang="en-US" sz="2400" b="0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r+1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 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দ্বারা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সূচিত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করলে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পাই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,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	T</a:t>
            </a:r>
            <a:r>
              <a:rPr kumimoji="0" lang="en-US" sz="2400" b="0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1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 = 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c</a:t>
            </a:r>
            <a:r>
              <a:rPr kumimoji="0" lang="en-US" sz="2400" b="0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0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a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n-0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x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0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 = a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	T</a:t>
            </a:r>
            <a:r>
              <a:rPr kumimoji="0" lang="en-US" sz="2400" b="0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2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 = 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c</a:t>
            </a:r>
            <a:r>
              <a:rPr kumimoji="0" lang="en-US" sz="2400" b="0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1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a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n-1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x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	T</a:t>
            </a:r>
            <a:r>
              <a:rPr kumimoji="0" lang="en-US" sz="2400" b="0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3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 = 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c</a:t>
            </a:r>
            <a:r>
              <a:rPr kumimoji="0" lang="en-US" sz="2400" b="0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2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a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n-2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x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 	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 	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	T</a:t>
            </a:r>
            <a:r>
              <a:rPr kumimoji="0" lang="en-US" sz="2400" b="0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r+1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 = </a:t>
            </a:r>
            <a:r>
              <a:rPr kumimoji="0" lang="en-US" sz="2400" b="0" i="0" u="none" strike="noStrike" cap="none" normalizeH="0" baseline="3000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n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c</a:t>
            </a:r>
            <a:r>
              <a:rPr kumimoji="0" lang="en-US" sz="2400" b="0" i="0" u="none" strike="noStrike" cap="none" normalizeH="0" baseline="-3000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r</a:t>
            </a:r>
            <a:r>
              <a:rPr kumimoji="0" lang="en-US" sz="2400" b="0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a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n-r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x</a:t>
            </a:r>
            <a:r>
              <a:rPr kumimoji="0" lang="en-US" sz="2400" b="0" i="0" u="none" strike="noStrike" cap="none" normalizeH="0" baseline="3000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        	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∴ T</a:t>
            </a:r>
            <a:r>
              <a:rPr kumimoji="0" lang="en-US" sz="2400" b="0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r+1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 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দ্বারা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(r+1)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তম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পদকে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সূচিত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করা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হয়েছে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। 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	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(r+1)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তম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পদকে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বিস্তৃতির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সাধারণ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পদ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বলা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হয়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।</a:t>
            </a:r>
            <a:endParaRPr lang="en-US" sz="2400" dirty="0">
              <a:latin typeface="SolaimanLipi" panose="03000609000000000000" pitchFamily="65" charset="0"/>
              <a:ea typeface="Times New Roman" pitchFamily="18" charset="0"/>
              <a:cs typeface="SolaimanLipi" panose="03000609000000000000" pitchFamily="65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(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a+x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)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 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এর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বিস্তৃতিতে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সাধারণ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পদ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= </a:t>
            </a:r>
            <a:r>
              <a:rPr kumimoji="0" lang="en-US" sz="2400" b="0" i="0" u="none" strike="noStrike" cap="none" normalizeH="0" baseline="3000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n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c</a:t>
            </a:r>
            <a:r>
              <a:rPr kumimoji="0" lang="en-US" sz="2400" b="0" i="0" u="none" strike="noStrike" cap="none" normalizeH="0" baseline="-3000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r</a:t>
            </a:r>
            <a:r>
              <a:rPr kumimoji="0" lang="en-US" sz="2400" b="0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a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n-r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x</a:t>
            </a:r>
            <a:r>
              <a:rPr kumimoji="0" lang="en-US" sz="2400" b="0" i="0" u="none" strike="noStrike" cap="none" normalizeH="0" baseline="3000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2400" dirty="0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(a-x)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 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এর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বিস্তৃতিতে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সাধারণ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পদ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= (-1)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r </a:t>
            </a:r>
            <a:r>
              <a:rPr kumimoji="0" lang="en-US" sz="2400" b="0" i="0" u="none" strike="noStrike" cap="none" normalizeH="0" baseline="3000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n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c</a:t>
            </a:r>
            <a:r>
              <a:rPr kumimoji="0" lang="en-US" sz="2400" b="0" i="0" u="none" strike="noStrike" cap="none" normalizeH="0" baseline="-3000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r</a:t>
            </a:r>
            <a:r>
              <a:rPr kumimoji="0" lang="en-US" sz="2400" b="0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a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n-r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x</a:t>
            </a:r>
            <a:r>
              <a:rPr kumimoji="0" lang="en-US" sz="2400" b="0" i="0" u="none" strike="noStrike" cap="none" normalizeH="0" baseline="3000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2400" dirty="0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(1+x)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 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এর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বিস্তৃতিতে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সাধারণ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পদ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= </a:t>
            </a:r>
            <a:r>
              <a:rPr kumimoji="0" lang="en-US" sz="2400" b="0" i="0" u="none" strike="noStrike" cap="none" normalizeH="0" baseline="3000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n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c</a:t>
            </a:r>
            <a:r>
              <a:rPr kumimoji="0" lang="en-US" sz="2400" b="0" i="0" u="none" strike="noStrike" cap="none" normalizeH="0" baseline="-3000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r</a:t>
            </a:r>
            <a:r>
              <a:rPr kumimoji="0" lang="en-US" sz="2400" b="0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x</a:t>
            </a:r>
            <a:r>
              <a:rPr kumimoji="0" lang="en-US" sz="2400" b="0" i="0" u="none" strike="noStrike" cap="none" normalizeH="0" baseline="30000" dirty="0" err="1">
                <a:ln>
                  <a:noFill/>
                </a:ln>
                <a:solidFill>
                  <a:srgbClr val="333333"/>
                </a:solidFill>
                <a:effectLst/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" name="Rounded Rectangle 43">
            <a:extLst>
              <a:ext uri="{FF2B5EF4-FFF2-40B4-BE49-F238E27FC236}">
                <a16:creationId xmlns:a16="http://schemas.microsoft.com/office/drawing/2014/main" id="{7A64FA40-6CBB-482E-8CD8-0B746C335242}"/>
              </a:ext>
            </a:extLst>
          </p:cNvPr>
          <p:cNvSpPr/>
          <p:nvPr/>
        </p:nvSpPr>
        <p:spPr>
          <a:xfrm>
            <a:off x="1600200" y="19876"/>
            <a:ext cx="58674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200" dirty="0">
                <a:solidFill>
                  <a:schemeClr val="tx1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 (</a:t>
            </a:r>
            <a:r>
              <a:rPr lang="en-US" sz="3200" dirty="0">
                <a:solidFill>
                  <a:schemeClr val="tx1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general term</a:t>
            </a:r>
            <a:r>
              <a:rPr lang="en-US" sz="3200" dirty="0">
                <a:solidFill>
                  <a:schemeClr val="tx1"/>
                </a:solidFill>
                <a:latin typeface="SutonnyOMJ" pitchFamily="2" charset="0"/>
                <a:ea typeface="Times New Roman" pitchFamily="18" charset="0"/>
                <a:cs typeface="SutonnyOMJ" pitchFamily="2" charset="0"/>
              </a:rPr>
              <a:t>)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E95D92F9-CC98-4C29-82A0-F707306E9A9A}"/>
              </a:ext>
            </a:extLst>
          </p:cNvPr>
          <p:cNvSpPr/>
          <p:nvPr/>
        </p:nvSpPr>
        <p:spPr>
          <a:xfrm>
            <a:off x="6781800" y="6421790"/>
            <a:ext cx="2362200" cy="46886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Please subscribe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4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4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4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4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4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4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4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4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4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4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34146" grpId="0" build="p"/>
      <p:bldP spid="9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228600"/>
            <a:ext cx="5867400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5920" y="281226"/>
            <a:ext cx="36086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000" dirty="0" err="1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000" dirty="0"/>
          </a:p>
        </p:txBody>
      </p:sp>
      <p:sp>
        <p:nvSpPr>
          <p:cNvPr id="30" name="Rounded Rectangle 29"/>
          <p:cNvSpPr/>
          <p:nvPr/>
        </p:nvSpPr>
        <p:spPr>
          <a:xfrm>
            <a:off x="685800" y="1752600"/>
            <a:ext cx="7848600" cy="3886200"/>
          </a:xfrm>
          <a:prstGeom prst="round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85800" y="1524799"/>
            <a:ext cx="7848600" cy="762000"/>
          </a:xfrm>
          <a:prstGeom prst="round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2438400"/>
            <a:ext cx="76200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সমাধানঃ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মনেকরি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বিস্তৃতিতে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(r+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NikoshBAN" pitchFamily="2" charset="0"/>
              </a:rPr>
              <a:t>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তম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x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বর্জিত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অর্থা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ৎ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উক্ত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পদে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বিদ্যমান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৤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676400"/>
            <a:ext cx="78486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02.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উদাহরণঃ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বিস্তৃতিতে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x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বর্জিত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পদটির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৤</a:t>
            </a: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286000"/>
            <a:ext cx="1295400" cy="575553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1600200"/>
            <a:ext cx="1295400" cy="575553"/>
          </a:xfrm>
          <a:prstGeom prst="rect">
            <a:avLst/>
          </a:prstGeom>
          <a:noFill/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895600"/>
            <a:ext cx="342900" cy="3905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5800" y="3276600"/>
            <a:ext cx="2667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(r+</a:t>
            </a:r>
            <a:r>
              <a:rPr lang="en-US" sz="2600" dirty="0">
                <a:cs typeface="NikoshBAN" pitchFamily="2" charset="0"/>
              </a:rPr>
              <a:t>1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200400"/>
            <a:ext cx="2351315" cy="609600"/>
          </a:xfrm>
          <a:prstGeom prst="rect">
            <a:avLst/>
          </a:prstGeom>
          <a:noFill/>
        </p:spPr>
      </p:pic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352800"/>
            <a:ext cx="2667000" cy="314176"/>
          </a:xfrm>
          <a:prstGeom prst="rect">
            <a:avLst/>
          </a:prstGeom>
          <a:noFill/>
        </p:spPr>
      </p:pic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962400"/>
            <a:ext cx="3771900" cy="428625"/>
          </a:xfrm>
          <a:prstGeom prst="rect">
            <a:avLst/>
          </a:prstGeom>
          <a:noFill/>
        </p:spPr>
      </p:pic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47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6775" y="3962400"/>
            <a:ext cx="3400425" cy="42862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85800" y="4343400"/>
            <a:ext cx="7696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পদটিতে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>
                <a:cs typeface="NikoshBAN" pitchFamily="2" charset="0"/>
              </a:rPr>
              <a:t>10-2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r=</a:t>
            </a:r>
            <a:r>
              <a:rPr lang="en-US" sz="2600" dirty="0">
                <a:cs typeface="NikoshBAN" pitchFamily="2" charset="0"/>
              </a:rPr>
              <a:t>0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>
                <a:cs typeface="NikoshBAN" pitchFamily="2" charset="0"/>
              </a:rPr>
              <a:t>2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r=</a:t>
            </a:r>
            <a:r>
              <a:rPr lang="en-US" sz="2600" dirty="0">
                <a:cs typeface="NikoshBAN" pitchFamily="2" charset="0"/>
              </a:rPr>
              <a:t>10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r=</a:t>
            </a:r>
            <a:r>
              <a:rPr lang="en-US" sz="2600" dirty="0">
                <a:cs typeface="NikoshBAN" pitchFamily="2" charset="0"/>
              </a:rPr>
              <a:t>5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4800600"/>
            <a:ext cx="419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x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বর্জিত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600" dirty="0">
                <a:cs typeface="NikoshBAN" pitchFamily="2" charset="0"/>
              </a:rPr>
              <a:t>5+1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49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876800"/>
            <a:ext cx="2505075" cy="438150"/>
          </a:xfrm>
          <a:prstGeom prst="rect">
            <a:avLst/>
          </a:prstGeom>
          <a:noFill/>
        </p:spPr>
      </p:pic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52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2336" y="5338644"/>
            <a:ext cx="4057650" cy="742950"/>
          </a:xfrm>
          <a:prstGeom prst="rect">
            <a:avLst/>
          </a:prstGeom>
          <a:noFill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4343400"/>
            <a:ext cx="342900" cy="390525"/>
          </a:xfrm>
          <a:prstGeom prst="rect">
            <a:avLst/>
          </a:prstGeom>
          <a:noFill/>
        </p:spPr>
      </p:pic>
      <p:sp>
        <p:nvSpPr>
          <p:cNvPr id="32" name="Flowchart: Terminator 31">
            <a:extLst>
              <a:ext uri="{FF2B5EF4-FFF2-40B4-BE49-F238E27FC236}">
                <a16:creationId xmlns:a16="http://schemas.microsoft.com/office/drawing/2014/main" id="{FAC7FE74-2758-44ED-B21D-33173406424B}"/>
              </a:ext>
            </a:extLst>
          </p:cNvPr>
          <p:cNvSpPr/>
          <p:nvPr/>
        </p:nvSpPr>
        <p:spPr>
          <a:xfrm>
            <a:off x="6781800" y="6421790"/>
            <a:ext cx="2362200" cy="46886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Please subscribe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0" grpId="0" animBg="1"/>
      <p:bldP spid="29" grpId="0" animBg="1"/>
      <p:bldP spid="9" grpId="0"/>
      <p:bldP spid="6" grpId="0"/>
      <p:bldP spid="13" grpId="0"/>
      <p:bldP spid="22" grpId="0"/>
      <p:bldP spid="23" grpId="0"/>
      <p:bldP spid="32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340" y="1600200"/>
            <a:ext cx="15696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বলিঃ-</a:t>
            </a:r>
          </a:p>
        </p:txBody>
      </p:sp>
      <p:sp>
        <p:nvSpPr>
          <p:cNvPr id="2166" name="Rectangle 1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362200" y="457200"/>
            <a:ext cx="4572000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55195" y="433626"/>
            <a:ext cx="18598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0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000" dirty="0"/>
          </a:p>
        </p:txBody>
      </p:sp>
      <p:sp>
        <p:nvSpPr>
          <p:cNvPr id="2" name="Rectangle 1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68" name="Rectangle 1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72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74" name="Rectangle 1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76" name="Rectangle 1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1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347AE0AA-C00C-4B9F-AB92-A8F80870AA46}"/>
              </a:ext>
            </a:extLst>
          </p:cNvPr>
          <p:cNvSpPr/>
          <p:nvPr/>
        </p:nvSpPr>
        <p:spPr>
          <a:xfrm>
            <a:off x="6781800" y="6421790"/>
            <a:ext cx="2362200" cy="46886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Please subscribe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B959AC-0674-48BA-8875-E65C0CD44085}"/>
              </a:ext>
            </a:extLst>
          </p:cNvPr>
          <p:cNvSpPr txBox="1"/>
          <p:nvPr/>
        </p:nvSpPr>
        <p:spPr>
          <a:xfrm>
            <a:off x="685800" y="2743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1. </a:t>
            </a:r>
            <a:r>
              <a:rPr lang="en-US" sz="2400" dirty="0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(1-x)</a:t>
            </a:r>
            <a:r>
              <a:rPr lang="en-US" sz="2400" baseline="30000" dirty="0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n</a:t>
            </a:r>
            <a:r>
              <a:rPr lang="en-US" sz="2400" dirty="0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 </a:t>
            </a:r>
            <a:r>
              <a:rPr lang="en-US" sz="2400" dirty="0" err="1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এর</a:t>
            </a:r>
            <a:r>
              <a:rPr lang="en-US" sz="2400" dirty="0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বিস্তৃতিতে</a:t>
            </a:r>
            <a:r>
              <a:rPr lang="en-US" sz="2400" dirty="0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সাধারণ</a:t>
            </a:r>
            <a:r>
              <a:rPr lang="en-US" sz="2400" dirty="0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পদ</a:t>
            </a:r>
            <a:r>
              <a:rPr lang="en-US" sz="2400" dirty="0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=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050A45-F1CC-4B33-B1F5-293F06D9783A}"/>
              </a:ext>
            </a:extLst>
          </p:cNvPr>
          <p:cNvSpPr txBox="1"/>
          <p:nvPr/>
        </p:nvSpPr>
        <p:spPr>
          <a:xfrm>
            <a:off x="685800" y="3810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2.                   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বিস্তৃতিতে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x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বর্জিত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পদটির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</a:t>
            </a:r>
            <a:endParaRPr lang="en-US" sz="2000" dirty="0"/>
          </a:p>
        </p:txBody>
      </p:sp>
      <p:pic>
        <p:nvPicPr>
          <p:cNvPr id="29" name="Picture 1">
            <a:extLst>
              <a:ext uri="{FF2B5EF4-FFF2-40B4-BE49-F238E27FC236}">
                <a16:creationId xmlns:a16="http://schemas.microsoft.com/office/drawing/2014/main" id="{552201CE-41BA-4C07-92F6-B396A557A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657600"/>
            <a:ext cx="1295400" cy="575553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CE8510F-87EE-4502-821C-4A449DD1143F}"/>
              </a:ext>
            </a:extLst>
          </p:cNvPr>
          <p:cNvSpPr txBox="1"/>
          <p:nvPr/>
        </p:nvSpPr>
        <p:spPr>
          <a:xfrm>
            <a:off x="5181600" y="2895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(-1)</a:t>
            </a:r>
            <a:r>
              <a:rPr lang="en-US" sz="2400" baseline="30000" dirty="0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r </a:t>
            </a:r>
            <a:r>
              <a:rPr lang="en-US" sz="2400" baseline="30000" dirty="0" err="1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n</a:t>
            </a:r>
            <a:r>
              <a:rPr lang="en-US" sz="2400" dirty="0" err="1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c</a:t>
            </a:r>
            <a:r>
              <a:rPr lang="en-US" sz="2400" baseline="-30000" dirty="0" err="1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r</a:t>
            </a:r>
            <a:r>
              <a:rPr lang="en-US" sz="2400" baseline="-30000" dirty="0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x</a:t>
            </a:r>
            <a:r>
              <a:rPr lang="en-US" sz="2400" baseline="30000" dirty="0" err="1">
                <a:solidFill>
                  <a:srgbClr val="333333"/>
                </a:solidFill>
                <a:latin typeface="SolaimanLipi" panose="03000609000000000000" pitchFamily="65" charset="0"/>
                <a:ea typeface="Times New Roman" pitchFamily="18" charset="0"/>
                <a:cs typeface="SolaimanLipi" panose="03000609000000000000" pitchFamily="65" charset="0"/>
              </a:rPr>
              <a:t>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D545FF-36DB-4E55-9380-3830B3C50E21}"/>
                  </a:ext>
                </a:extLst>
              </p:cNvPr>
              <p:cNvSpPr txBox="1"/>
              <p:nvPr/>
            </p:nvSpPr>
            <p:spPr>
              <a:xfrm>
                <a:off x="2362200" y="4495800"/>
                <a:ext cx="838200" cy="611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28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D545FF-36DB-4E55-9380-3830B3C50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495800"/>
                <a:ext cx="838200" cy="611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74156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/>
      <p:bldP spid="25" grpId="0" build="allAtOnce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B218BC-2266-405F-A7F8-F6C0A8ACEE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FF3CB22-53C3-4E1A-B642-D770A8471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629400" cy="4876799"/>
          </a:xfrm>
          <a:prstGeom prst="rect">
            <a:avLst/>
          </a:prstGeom>
        </p:spPr>
      </p:pic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B4F5BD63-DA81-4B81-A3CA-B2CC5A5DF465}"/>
              </a:ext>
            </a:extLst>
          </p:cNvPr>
          <p:cNvSpPr/>
          <p:nvPr/>
        </p:nvSpPr>
        <p:spPr>
          <a:xfrm>
            <a:off x="6781800" y="6421790"/>
            <a:ext cx="2362200" cy="46886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Please subscribe</a:t>
            </a:r>
          </a:p>
        </p:txBody>
      </p:sp>
    </p:spTree>
    <p:extLst>
      <p:ext uri="{BB962C8B-B14F-4D97-AF65-F5344CB8AC3E}">
        <p14:creationId xmlns:p14="http://schemas.microsoft.com/office/powerpoint/2010/main" val="394381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85A16-34B4-41CD-895D-66167FD25EB8}"/>
              </a:ext>
            </a:extLst>
          </p:cNvPr>
          <p:cNvSpPr txBox="1"/>
          <p:nvPr/>
        </p:nvSpPr>
        <p:spPr>
          <a:xfrm>
            <a:off x="6957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2" tooltip="https://userstyles.org/styles/79634/google-custom-background-16-images-or-your-ow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8D97E5-BC9B-490B-8E82-18DC0487A0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 l="27244" r="13931" b="1"/>
          <a:stretch/>
        </p:blipFill>
        <p:spPr>
          <a:xfrm>
            <a:off x="-2287" y="0"/>
            <a:ext cx="6470393" cy="6874565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pic>
        <p:nvPicPr>
          <p:cNvPr id="6" name="Content Placeholder 5" descr="A picture containing flower, plant, colorful, surrounded&#10;&#10;Description automatically generated">
            <a:extLst>
              <a:ext uri="{FF2B5EF4-FFF2-40B4-BE49-F238E27FC236}">
                <a16:creationId xmlns:a16="http://schemas.microsoft.com/office/drawing/2014/main" id="{F04ABAD3-5CA3-43C9-8FB9-5A3996C399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6821" r="6847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C02A98-013D-40EE-93C6-DDE3388C80F7}"/>
              </a:ext>
            </a:extLst>
          </p:cNvPr>
          <p:cNvSpPr txBox="1"/>
          <p:nvPr/>
        </p:nvSpPr>
        <p:spPr>
          <a:xfrm>
            <a:off x="1066800" y="2875002"/>
            <a:ext cx="50291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</a:rPr>
              <a:t>Thanks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A5FCE6-9C06-490B-8A21-B0F439723A60}"/>
                  </a:ext>
                </a:extLst>
              </p14:cNvPr>
              <p14:cNvContentPartPr/>
              <p14:nvPr/>
            </p14:nvContentPartPr>
            <p14:xfrm>
              <a:off x="8974440" y="14292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A5FCE6-9C06-490B-8A21-B0F439723A6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65080" y="1335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934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D25C618-6AB3-4FDE-B487-4389322C8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50689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18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052C3F-3068-4ACA-85AD-C18362840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B5052C3F-3068-4ACA-85AD-C18362840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EB146C2-DD27-45A3-B0CC-3A604BB08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graphicEl>
                                              <a:dgm id="{FEB146C2-DD27-45A3-B0CC-3A604BB08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925C18-E656-40D2-966E-76F88374E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graphicEl>
                                              <a:dgm id="{07925C18-E656-40D2-966E-76F88374EA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B8D3DA-4EB2-4CDA-B42C-9886BB6A8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graphicEl>
                                              <a:dgm id="{75B8D3DA-4EB2-4CDA-B42C-9886BB6A8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F03B31-C823-47D8-A6B9-9712BB53A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graphicEl>
                                              <a:dgm id="{C9F03B31-C823-47D8-A6B9-9712BB53A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14400" y="1905000"/>
            <a:ext cx="7315200" cy="1524000"/>
          </a:xfrm>
          <a:prstGeom prst="round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295400" y="2860357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,                , 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4400" y="3657600"/>
            <a:ext cx="7315200" cy="2895600"/>
          </a:xfrm>
          <a:prstGeom prst="round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43000" y="5832157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,                ,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0" y="381000"/>
            <a:ext cx="46482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433626"/>
            <a:ext cx="29386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5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atin typeface="NikoshBAN" pitchFamily="2" charset="0"/>
                <a:cs typeface="NikoshBAN" pitchFamily="2" charset="0"/>
              </a:rPr>
              <a:t>যাচাই</a:t>
            </a:r>
            <a:endParaRPr lang="en-US" sz="5000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505200"/>
            <a:ext cx="2417884" cy="838200"/>
          </a:xfrm>
          <a:prstGeom prst="rect">
            <a:avLst/>
          </a:prstGeom>
          <a:noFill/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3385" y="4724400"/>
            <a:ext cx="6721415" cy="838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3000" y="4267200"/>
            <a:ext cx="487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, n=</a:t>
            </a:r>
            <a:r>
              <a:rPr lang="en-US" sz="2600" dirty="0">
                <a:cs typeface="NikoshBAN" pitchFamily="2" charset="0"/>
              </a:rPr>
              <a:t>5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r=</a:t>
            </a:r>
            <a:r>
              <a:rPr lang="en-US" sz="2600" dirty="0">
                <a:cs typeface="NikoshBAN" pitchFamily="2" charset="0"/>
              </a:rPr>
              <a:t>2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, 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057400"/>
            <a:ext cx="4815840" cy="381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66800" y="2022157"/>
            <a:ext cx="175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, 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527852"/>
            <a:ext cx="5029200" cy="433552"/>
          </a:xfrm>
          <a:prstGeom prst="rect">
            <a:avLst/>
          </a:prstGeom>
          <a:noFill/>
        </p:spPr>
      </p:pic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6480" y="2895600"/>
            <a:ext cx="883920" cy="381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990600" y="3657600"/>
            <a:ext cx="220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, 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75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7528" y="5867400"/>
            <a:ext cx="1126672" cy="457200"/>
          </a:xfrm>
          <a:prstGeom prst="rect">
            <a:avLst/>
          </a:prstGeom>
          <a:noFill/>
        </p:spPr>
      </p:pic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77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2671" y="5867400"/>
            <a:ext cx="1159329" cy="4572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CB175E-3274-436F-9E33-7C3C776F59FA}"/>
                  </a:ext>
                </a:extLst>
              </p:cNvPr>
              <p:cNvSpPr txBox="1"/>
              <p:nvPr/>
            </p:nvSpPr>
            <p:spPr>
              <a:xfrm>
                <a:off x="2819400" y="1447800"/>
                <a:ext cx="106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800" dirty="0"/>
                  <a:t>=?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CB175E-3274-436F-9E33-7C3C776F5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447800"/>
                <a:ext cx="1066800" cy="523220"/>
              </a:xfrm>
              <a:prstGeom prst="rect">
                <a:avLst/>
              </a:prstGeom>
              <a:blipFill>
                <a:blip r:embed="rId9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26794-4214-461B-884E-E19C0AF4E6FC}"/>
                  </a:ext>
                </a:extLst>
              </p:cNvPr>
              <p:cNvSpPr txBox="1"/>
              <p:nvPr/>
            </p:nvSpPr>
            <p:spPr>
              <a:xfrm>
                <a:off x="4114800" y="1371600"/>
                <a:ext cx="1066800" cy="5520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mr>
                    </m:m>
                  </m:oMath>
                </a14:m>
                <a:r>
                  <a:rPr lang="en-US" sz="2400" dirty="0"/>
                  <a:t>)=?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26794-4214-461B-884E-E19C0AF4E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371600"/>
                <a:ext cx="1066800" cy="552074"/>
              </a:xfrm>
              <a:prstGeom prst="rect">
                <a:avLst/>
              </a:prstGeom>
              <a:blipFill>
                <a:blip r:embed="rId10"/>
                <a:stretch>
                  <a:fillRect l="-17143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D1768F15-2B8F-499F-897C-0D840162DC52}"/>
              </a:ext>
            </a:extLst>
          </p:cNvPr>
          <p:cNvSpPr/>
          <p:nvPr/>
        </p:nvSpPr>
        <p:spPr>
          <a:xfrm>
            <a:off x="6781800" y="6421790"/>
            <a:ext cx="2362200" cy="46886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Please subscribe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  <p:bldP spid="26" grpId="0" animBg="1"/>
      <p:bldP spid="22" grpId="0"/>
      <p:bldP spid="4" grpId="0" animBg="1"/>
      <p:bldP spid="5" grpId="0"/>
      <p:bldP spid="10" grpId="0"/>
      <p:bldP spid="13" grpId="0"/>
      <p:bldP spid="19" grpId="0"/>
      <p:bldP spid="27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ln w="38100">
            <a:solidFill>
              <a:srgbClr val="00B050"/>
            </a:solidFill>
          </a:ln>
        </p:spPr>
        <p:txBody>
          <a:bodyPr/>
          <a:lstStyle/>
          <a:p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2484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bn-IN" sz="2800" b="1" u="sng" dirty="0">
                <a:latin typeface="NikoshBAN" pitchFamily="2" charset="0"/>
                <a:cs typeface="NikoshBAN" pitchFamily="2" charset="0"/>
              </a:rPr>
              <a:t>এই অধ্যায় শেষে </a:t>
            </a:r>
            <a:r>
              <a:rPr lang="bn-IN" sz="2800" b="1" u="sng" dirty="0" err="1">
                <a:latin typeface="NikoshBAN" pitchFamily="2" charset="0"/>
                <a:cs typeface="NikoshBAN" pitchFamily="2" charset="0"/>
              </a:rPr>
              <a:t>শিক্ষার্থ</a:t>
            </a:r>
            <a:r>
              <a:rPr lang="en-US" sz="2800" b="1" u="sng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IN" sz="2800" b="1" u="sng" dirty="0" err="1">
                <a:latin typeface="NikoshBAN" pitchFamily="2" charset="0"/>
                <a:cs typeface="NikoshBAN" pitchFamily="2" charset="0"/>
              </a:rPr>
              <a:t>রাঃ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আরোহ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আরোহ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আরোহ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সূচকের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দ্বিপদী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উপপাদ্য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দ্বিপদী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বিস্তৃতির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সহগগুলিকে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দ্বিপদী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বিস্তৃতিতে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মধ্যপদ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সমদূরবর্তী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পদসমূহ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ü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EB135F-1DCC-4BFF-8CE2-51322C34406D}"/>
              </a:ext>
            </a:extLst>
          </p:cNvPr>
          <p:cNvSpPr/>
          <p:nvPr/>
        </p:nvSpPr>
        <p:spPr>
          <a:xfrm>
            <a:off x="1524000" y="0"/>
            <a:ext cx="6096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1892C691-596B-43E9-882A-2D3C2E9405A2}"/>
              </a:ext>
            </a:extLst>
          </p:cNvPr>
          <p:cNvSpPr/>
          <p:nvPr/>
        </p:nvSpPr>
        <p:spPr>
          <a:xfrm>
            <a:off x="6781800" y="6421790"/>
            <a:ext cx="2362200" cy="46886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Please subscribe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3" y="1905000"/>
            <a:ext cx="8873837" cy="40328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722219-3799-483A-B5D7-D5C76B53E468}"/>
              </a:ext>
            </a:extLst>
          </p:cNvPr>
          <p:cNvSpPr/>
          <p:nvPr/>
        </p:nvSpPr>
        <p:spPr>
          <a:xfrm>
            <a:off x="1371600" y="790575"/>
            <a:ext cx="502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                            </a:t>
            </a:r>
            <a:r>
              <a:rPr lang="en-US" dirty="0" err="1"/>
              <a:t>আরোহ</a:t>
            </a:r>
            <a:r>
              <a:rPr lang="en-US" dirty="0"/>
              <a:t> </a:t>
            </a:r>
            <a:r>
              <a:rPr lang="en-US" dirty="0" err="1"/>
              <a:t>বিধি</a:t>
            </a:r>
            <a:endParaRPr lang="en-US" dirty="0"/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3C9A3F1C-F501-4BA4-9CAB-C125A392E33F}"/>
              </a:ext>
            </a:extLst>
          </p:cNvPr>
          <p:cNvSpPr/>
          <p:nvPr/>
        </p:nvSpPr>
        <p:spPr>
          <a:xfrm>
            <a:off x="6781800" y="6421790"/>
            <a:ext cx="2362200" cy="46886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Please subscribe</a:t>
            </a:r>
          </a:p>
        </p:txBody>
      </p:sp>
    </p:spTree>
    <p:extLst>
      <p:ext uri="{BB962C8B-B14F-4D97-AF65-F5344CB8AC3E}">
        <p14:creationId xmlns:p14="http://schemas.microsoft.com/office/powerpoint/2010/main" val="3982661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903788"/>
            <a:ext cx="8386645" cy="40969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35C0CE-7829-44B5-98E6-6312AC783B60}"/>
              </a:ext>
            </a:extLst>
          </p:cNvPr>
          <p:cNvSpPr/>
          <p:nvPr/>
        </p:nvSpPr>
        <p:spPr>
          <a:xfrm>
            <a:off x="1371600" y="790575"/>
            <a:ext cx="502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                            </a:t>
            </a:r>
            <a:r>
              <a:rPr lang="en-US" dirty="0" err="1"/>
              <a:t>আরোহ</a:t>
            </a:r>
            <a:r>
              <a:rPr lang="en-US" dirty="0"/>
              <a:t> </a:t>
            </a:r>
            <a:r>
              <a:rPr lang="bn-BD" dirty="0"/>
              <a:t>প</a:t>
            </a:r>
            <a:r>
              <a:rPr lang="en-US" dirty="0" err="1"/>
              <a:t>দ্বতি</a:t>
            </a:r>
            <a:r>
              <a:rPr lang="en-US" dirty="0"/>
              <a:t> 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7516D6B1-47AE-4EB8-8D07-FB3306BDF754}"/>
              </a:ext>
            </a:extLst>
          </p:cNvPr>
          <p:cNvSpPr/>
          <p:nvPr/>
        </p:nvSpPr>
        <p:spPr>
          <a:xfrm>
            <a:off x="6781800" y="6421790"/>
            <a:ext cx="2362200" cy="46886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Please subscribe</a:t>
            </a:r>
          </a:p>
        </p:txBody>
      </p:sp>
    </p:spTree>
    <p:extLst>
      <p:ext uri="{BB962C8B-B14F-4D97-AF65-F5344CB8AC3E}">
        <p14:creationId xmlns:p14="http://schemas.microsoft.com/office/powerpoint/2010/main" val="161308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58932"/>
            <a:ext cx="8458199" cy="57466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C42283-B2CB-4826-B58C-829F57C46FD1}"/>
              </a:ext>
            </a:extLst>
          </p:cNvPr>
          <p:cNvSpPr/>
          <p:nvPr/>
        </p:nvSpPr>
        <p:spPr>
          <a:xfrm>
            <a:off x="2743200" y="228600"/>
            <a:ext cx="3429000" cy="73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208B2D-D753-467C-A0F2-8B815C717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508" y="0"/>
            <a:ext cx="2086984" cy="1370414"/>
          </a:xfrm>
          <a:prstGeom prst="rect">
            <a:avLst/>
          </a:prstGeom>
        </p:spPr>
      </p:pic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5F75F8DE-CF9D-4606-B680-C63C73087F47}"/>
              </a:ext>
            </a:extLst>
          </p:cNvPr>
          <p:cNvSpPr/>
          <p:nvPr/>
        </p:nvSpPr>
        <p:spPr>
          <a:xfrm>
            <a:off x="6781800" y="6421790"/>
            <a:ext cx="2362200" cy="46886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Please subscribe</a:t>
            </a:r>
          </a:p>
        </p:txBody>
      </p:sp>
    </p:spTree>
    <p:extLst>
      <p:ext uri="{BB962C8B-B14F-4D97-AF65-F5344CB8AC3E}">
        <p14:creationId xmlns:p14="http://schemas.microsoft.com/office/powerpoint/2010/main" val="3566379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90600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দ্বিপদী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>
                <a:solidFill>
                  <a:srgbClr val="00B050"/>
                </a:solidFill>
              </a:rPr>
              <a:t>Binomial)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রাশিকে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দ্বিপদী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a+x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(a–b)</a:t>
            </a:r>
            <a:r>
              <a:rPr lang="es-E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x+y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, (1–y)</a:t>
            </a:r>
            <a:r>
              <a:rPr lang="es-ES" sz="3600" baseline="300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s-E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–y</a:t>
            </a:r>
            <a:r>
              <a:rPr lang="es-E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s-E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দ্বিপদী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(Binomial Expansion):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দ্বিপদী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দ্বিপদী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FD105-E99F-432E-85B1-2F234846BD7D}"/>
              </a:ext>
            </a:extLst>
          </p:cNvPr>
          <p:cNvSpPr/>
          <p:nvPr/>
        </p:nvSpPr>
        <p:spPr>
          <a:xfrm>
            <a:off x="2971800" y="0"/>
            <a:ext cx="3048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দ্বিপদী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467D27F3-BFCF-4C73-9F36-041ABBBA8825}"/>
              </a:ext>
            </a:extLst>
          </p:cNvPr>
          <p:cNvSpPr/>
          <p:nvPr/>
        </p:nvSpPr>
        <p:spPr>
          <a:xfrm>
            <a:off x="6781800" y="6421790"/>
            <a:ext cx="2362200" cy="46886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Please subscribe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0E6A16-8D65-4BE8-BC44-0F1DA05C27CD}"/>
                  </a:ext>
                </a:extLst>
              </p14:cNvPr>
              <p14:cNvContentPartPr/>
              <p14:nvPr/>
            </p14:nvContentPartPr>
            <p14:xfrm>
              <a:off x="3161160" y="2419920"/>
              <a:ext cx="4027680" cy="3429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0E6A16-8D65-4BE8-BC44-0F1DA05C27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1800" y="2410560"/>
                <a:ext cx="4046400" cy="3448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1011</Words>
  <Application>Microsoft Office PowerPoint</Application>
  <PresentationFormat>On-screen Show (4:3)</PresentationFormat>
  <Paragraphs>198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 Math</vt:lpstr>
      <vt:lpstr>NikoshBAN</vt:lpstr>
      <vt:lpstr>SolaimanLipi</vt:lpstr>
      <vt:lpstr>SutonnyMJ</vt:lpstr>
      <vt:lpstr>SutonnyOMJ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দ্বিপদী উপপাদ্য</vt:lpstr>
      <vt:lpstr>D`vniY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ataur.arman.85@gmail.com</dc:creator>
  <cp:lastModifiedBy>ataur.arman.85@gmail.com</cp:lastModifiedBy>
  <cp:revision>42</cp:revision>
  <dcterms:created xsi:type="dcterms:W3CDTF">2021-01-22T14:20:23Z</dcterms:created>
  <dcterms:modified xsi:type="dcterms:W3CDTF">2021-02-19T04:28:49Z</dcterms:modified>
</cp:coreProperties>
</file>