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22"/>
  </p:notesMasterIdLst>
  <p:sldIdLst>
    <p:sldId id="287" r:id="rId4"/>
    <p:sldId id="257" r:id="rId5"/>
    <p:sldId id="258" r:id="rId6"/>
    <p:sldId id="259" r:id="rId7"/>
    <p:sldId id="279" r:id="rId8"/>
    <p:sldId id="270" r:id="rId9"/>
    <p:sldId id="289" r:id="rId10"/>
    <p:sldId id="282" r:id="rId11"/>
    <p:sldId id="288" r:id="rId12"/>
    <p:sldId id="271" r:id="rId13"/>
    <p:sldId id="290" r:id="rId14"/>
    <p:sldId id="294" r:id="rId15"/>
    <p:sldId id="291" r:id="rId16"/>
    <p:sldId id="292" r:id="rId17"/>
    <p:sldId id="293" r:id="rId18"/>
    <p:sldId id="267" r:id="rId19"/>
    <p:sldId id="266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58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9" autoAdjust="0"/>
    <p:restoredTop sz="94662" autoAdjust="0"/>
  </p:normalViewPr>
  <p:slideViewPr>
    <p:cSldViewPr>
      <p:cViewPr varScale="1">
        <p:scale>
          <a:sx n="66" d="100"/>
          <a:sy n="66" d="100"/>
        </p:scale>
        <p:origin x="-10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5E25E-676D-4595-8A0A-C7EB8877B1C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60738-B2C3-416F-AFE5-BC256A926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4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60738-B2C3-416F-AFE5-BC256A9265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43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60738-B2C3-416F-AFE5-BC256A9265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83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60738-B2C3-416F-AFE5-BC256A9265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2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76000">
              <a:schemeClr val="accent3">
                <a:lumMod val="60000"/>
                <a:lumOff val="40000"/>
              </a:schemeClr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6200" y="4794409"/>
            <a:ext cx="8915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2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49F0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tx2">
                <a:lumMod val="60000"/>
                <a:lumOff val="40000"/>
              </a:schemeClr>
            </a:gs>
            <a:gs pos="70000">
              <a:schemeClr val="accent3">
                <a:lumMod val="40000"/>
                <a:lumOff val="60000"/>
              </a:schemeClr>
            </a:gs>
            <a:gs pos="100000">
              <a:srgbClr val="7030A0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09600"/>
            <a:ext cx="7223125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2743200" y="4332515"/>
            <a:ext cx="51815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atin typeface="Nikosh" pitchFamily="2" charset="0"/>
                <a:cs typeface="Nikosh" pitchFamily="2" charset="0"/>
              </a:rPr>
              <a:t>জাহাজ</a:t>
            </a:r>
            <a:endParaRPr lang="en-US" sz="1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4334494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2520" y="4363522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22 -0.07584 C -0.18663 -0.10173 -0.34653 -0.07329 -0.45382 -0.06243 C -0.45903 -0.08578 -0.45451 -0.05896 -0.45399 -0.07399 C -0.45069 -0.16879 -0.45885 -0.13017 -0.45087 -0.16532 C -0.44983 -0.21433 -0.45122 -0.26312 -0.44167 -0.31168 C -0.44132 -0.32301 -0.45035 -0.36925 -0.4349 -0.38983 C -0.4224 -0.42335 -0.3559 -0.39699 -0.31615 -0.39723 " pathEditMode="relative" rAng="-552290" ptsTypes="ffffff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-16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9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96667">
              <a:schemeClr val="accent1">
                <a:lumMod val="60000"/>
                <a:lumOff val="40000"/>
              </a:schemeClr>
            </a:gs>
            <a:gs pos="66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95800" y="42672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ঝ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4287322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ঝ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4287322"/>
            <a:ext cx="3733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>
                <a:latin typeface="Nikosh" pitchFamily="2" charset="0"/>
                <a:cs typeface="Nikosh" pitchFamily="2" charset="0"/>
              </a:rPr>
              <a:t>ড়</a:t>
            </a:r>
            <a:endParaRPr lang="en-US" sz="166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358" y="582551"/>
            <a:ext cx="5531556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671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53 0.00486 C -0.28056 -0.03283 -0.43854 0.00856 -0.54514 0.02405 C -0.55 -0.00971 -0.54549 0.0296 -0.54514 0.00717 C -0.54167 -0.13063 -0.54965 -0.07445 -0.54184 -0.12601 C -0.54062 -0.19722 -0.54167 -0.26936 -0.53229 -0.33965 C -0.53212 -0.35607 -0.54115 -0.42381 -0.52587 -0.45387 C -0.51354 -0.50335 -0.44774 -0.46427 -0.40868 -0.46427 " pathEditMode="relative" rAng="0" ptsTypes="ffffff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2" y="-24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FBEAC7"/>
            </a:gs>
            <a:gs pos="44000">
              <a:srgbClr val="FAC77D"/>
            </a:gs>
            <a:gs pos="61000">
              <a:srgbClr val="FBA97D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42672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ঝ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4267200"/>
            <a:ext cx="3733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atin typeface="Nikosh" pitchFamily="2" charset="0"/>
                <a:cs typeface="Nikosh" pitchFamily="2" charset="0"/>
              </a:rPr>
              <a:t>ঝাড়ু</a:t>
            </a:r>
            <a:endParaRPr lang="en-US" sz="1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4287322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ঝ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"/>
            <a:ext cx="4876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31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2 -0.00046 C -0.23316 -0.03607 -0.36545 0.00301 -0.45469 0.01758 C -0.45833 -0.01433 -0.45469 0.02313 -0.45469 0.00162 C -0.45156 -0.12878 -0.45833 -0.0756 -0.45191 -0.12439 C -0.45052 -0.19167 -0.45156 -0.25988 -0.44375 -0.32647 C -0.44375 -0.34219 -0.45122 -0.40601 -0.43837 -0.43445 C -0.42795 -0.48115 -0.37292 -0.44439 -0.34028 -0.44439 " pathEditMode="relative" rAng="0" ptsTypes="ffffff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-22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80">
              <a:srgbClr val="92D050"/>
            </a:gs>
            <a:gs pos="10000">
              <a:srgbClr val="FFFF00"/>
            </a:gs>
            <a:gs pos="82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23657" y="4515922"/>
            <a:ext cx="400594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atin typeface="Nikosh" pitchFamily="2" charset="0"/>
                <a:cs typeface="Nikosh" pitchFamily="2" charset="0"/>
              </a:rPr>
              <a:t>রনা</a:t>
            </a:r>
            <a:endParaRPr lang="en-US" sz="1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4515922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ঝ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4515922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ঝ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2400"/>
            <a:ext cx="4572000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805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22 -0.07584 C -0.18663 -0.10173 -0.34653 -0.07329 -0.45382 -0.06243 C -0.45903 -0.08578 -0.45451 -0.05896 -0.45399 -0.07399 C -0.45069 -0.16879 -0.45885 -0.13017 -0.45087 -0.16532 C -0.44983 -0.21433 -0.45122 -0.26312 -0.44167 -0.31168 C -0.44132 -0.32301 -0.45035 -0.36925 -0.4349 -0.38983 C -0.4224 -0.42335 -0.3559 -0.39699 -0.31615 -0.39723 " pathEditMode="relative" rAng="-552290" ptsTypes="ffffff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-16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6" grpId="1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0400" y="4515922"/>
            <a:ext cx="400594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atin typeface="Nikosh" pitchFamily="2" charset="0"/>
                <a:cs typeface="Nikosh" pitchFamily="2" charset="0"/>
              </a:rPr>
              <a:t>ঝিঙা</a:t>
            </a:r>
            <a:endParaRPr lang="en-US" sz="1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44958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ঝ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4515922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ঝ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19693"/>
            <a:ext cx="4318000" cy="431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958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22 -0.07584 C -0.18663 -0.10173 -0.34653 -0.07329 -0.45382 -0.06243 C -0.45903 -0.08578 -0.45451 -0.05896 -0.45399 -0.07399 C -0.45069 -0.16879 -0.45885 -0.13017 -0.45087 -0.16532 C -0.44983 -0.21433 -0.45122 -0.26312 -0.44167 -0.31168 C -0.44132 -0.32301 -0.45035 -0.36925 -0.4349 -0.38983 C -0.4224 -0.42335 -0.3559 -0.39699 -0.31615 -0.39723 " pathEditMode="relative" rAng="-552290" ptsTypes="ffffff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-16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tx2">
                <a:lumMod val="40000"/>
                <a:lumOff val="60000"/>
              </a:schemeClr>
            </a:gs>
            <a:gs pos="53000">
              <a:schemeClr val="accent3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4800"/>
            <a:ext cx="7280435" cy="328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133600" y="4191000"/>
            <a:ext cx="5257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atin typeface="Nikosh" pitchFamily="2" charset="0"/>
                <a:cs typeface="Nikosh" pitchFamily="2" charset="0"/>
              </a:rPr>
              <a:t>ঝিনুক</a:t>
            </a:r>
            <a:endParaRPr lang="en-US" sz="1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41910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ঝ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41910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ঝ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92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22 -0.07584 C -0.18663 -0.10173 -0.34653 -0.07329 -0.45382 -0.06243 C -0.45903 -0.08578 -0.45451 -0.05896 -0.45399 -0.07399 C -0.45069 -0.16879 -0.45885 -0.13017 -0.45087 -0.16532 C -0.44983 -0.21433 -0.45122 -0.26312 -0.44167 -0.31168 C -0.44132 -0.32301 -0.45035 -0.36925 -0.4349 -0.38983 C -0.4224 -0.42335 -0.3559 -0.39699 -0.31615 -0.39723 " pathEditMode="relative" rAng="-552290" ptsTypes="ffffff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-16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276600" y="143470"/>
            <a:ext cx="3657600" cy="12003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দলীয় কাজ</a:t>
            </a:r>
            <a:endParaRPr lang="en-US" sz="72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" y="2244804"/>
            <a:ext cx="2286000" cy="11079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জ </a:t>
            </a:r>
            <a:r>
              <a:rPr lang="bn-BD" sz="6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দল</a:t>
            </a:r>
            <a:endParaRPr lang="en-US" sz="6600" b="1" dirty="0">
              <a:ln w="10541" cmpd="sng">
                <a:solidFill>
                  <a:schemeClr val="tx1"/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33700" y="2302133"/>
            <a:ext cx="5715000" cy="101566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জ </a:t>
            </a:r>
            <a:r>
              <a:rPr lang="bn-BD" sz="6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দিয়ে </a:t>
            </a:r>
            <a:r>
              <a:rPr lang="en-US" sz="60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৫</a:t>
            </a:r>
            <a:r>
              <a:rPr lang="bn-BD" sz="6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টি শব্দ তৈরি</a:t>
            </a:r>
            <a:endParaRPr lang="en-US" sz="6000" b="1" dirty="0">
              <a:ln w="10541" cmpd="sng">
                <a:solidFill>
                  <a:schemeClr val="tx1"/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850" y="4410164"/>
            <a:ext cx="228600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ঝ </a:t>
            </a:r>
            <a:r>
              <a:rPr lang="bn-BD" sz="6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দল</a:t>
            </a:r>
            <a:endParaRPr lang="en-US" sz="6600" b="1" dirty="0">
              <a:ln w="10541" cmpd="sng">
                <a:solidFill>
                  <a:schemeClr val="tx1"/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3700" y="4486364"/>
            <a:ext cx="57150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ঝ </a:t>
            </a:r>
            <a:r>
              <a:rPr lang="bn-BD" sz="6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দিয়ে </a:t>
            </a:r>
            <a:r>
              <a:rPr lang="en-US" sz="6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৫</a:t>
            </a:r>
            <a:r>
              <a:rPr lang="bn-BD" sz="6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টি শব্দ তৈরি</a:t>
            </a:r>
            <a:endParaRPr lang="en-US" sz="6000" b="1" dirty="0">
              <a:ln w="10541" cmpd="sng">
                <a:solidFill>
                  <a:schemeClr val="tx1"/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143470"/>
            <a:ext cx="3657600" cy="12003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একক কাজ</a:t>
            </a:r>
            <a:endParaRPr lang="en-US" sz="72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800350"/>
            <a:ext cx="2819400" cy="2215991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glow rad="63500">
              <a:schemeClr val="accent4">
                <a:alpha val="45000"/>
                <a:satMod val="12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জ</a:t>
            </a:r>
            <a:endParaRPr lang="en-US" sz="13800" b="1" dirty="0">
              <a:ln w="10541" cmpd="sng">
                <a:solidFill>
                  <a:schemeClr val="tx1"/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676900"/>
            <a:ext cx="9144000" cy="9233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জ ঝ </a:t>
            </a:r>
            <a:r>
              <a:rPr lang="bn-BD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বর্ণ শুদ্ধভাবে উচ্চারণ করতে দিয়ে</a:t>
            </a:r>
            <a:endParaRPr lang="en-US" sz="5400" b="1" dirty="0">
              <a:ln w="10541" cmpd="sng">
                <a:solidFill>
                  <a:schemeClr val="tx1"/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2813209"/>
            <a:ext cx="2819400" cy="22159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63500">
              <a:schemeClr val="accent4">
                <a:alpha val="45000"/>
                <a:satMod val="12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ঝ</a:t>
            </a:r>
            <a:endParaRPr lang="en-US" sz="13800" b="1" dirty="0">
              <a:ln w="10541" cmpd="sng">
                <a:solidFill>
                  <a:schemeClr val="tx1"/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rgbClr val="FFFF00"/>
            </a:gs>
            <a:gs pos="38000">
              <a:schemeClr val="accent3">
                <a:lumMod val="60000"/>
                <a:lumOff val="40000"/>
              </a:schemeClr>
            </a:gs>
            <a:gs pos="28000">
              <a:schemeClr val="tx2">
                <a:lumMod val="40000"/>
                <a:lumOff val="60000"/>
              </a:schemeClr>
            </a:gs>
            <a:gs pos="59000">
              <a:srgbClr val="9CB86E"/>
            </a:gs>
            <a:gs pos="78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0" y="4744522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ভালো থেকো</a:t>
            </a:r>
            <a:endParaRPr lang="en-US" sz="16600" b="1" dirty="0">
              <a:ln w="900" cmpd="sng">
                <a:solidFill>
                  <a:srgbClr val="FF0000">
                    <a:alpha val="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accent2">
                <a:lumMod val="40000"/>
                <a:lumOff val="60000"/>
              </a:schemeClr>
            </a:gs>
            <a:gs pos="24000">
              <a:schemeClr val="accent1">
                <a:lumMod val="40000"/>
                <a:lumOff val="60000"/>
              </a:schemeClr>
            </a:gs>
            <a:gs pos="0">
              <a:schemeClr val="accent6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633478"/>
            <a:ext cx="6858000" cy="2862322"/>
          </a:xfrm>
          <a:prstGeom prst="rect">
            <a:avLst/>
          </a:prstGeom>
          <a:noFill/>
          <a:effectLst>
            <a:innerShdw blurRad="114300">
              <a:prstClr val="black"/>
            </a:innerShdw>
            <a:reflection blurRad="6350" stA="50000" endA="300" endPos="555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মোঃ আলমগীর হোসেন</a:t>
            </a:r>
          </a:p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সহকারী শি</a:t>
            </a: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ক্ষক</a:t>
            </a:r>
            <a:endParaRPr lang="bn-BD" sz="28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ফাল্গুনকরা মডেল সরকারি প্রাথমিক বিদ্যালয়।</a:t>
            </a:r>
          </a:p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চৌদ্দগ্রাম, কুমিল্লা</a:t>
            </a:r>
            <a: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bn-BD" sz="280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alamgirchowdda@gmail.com</a:t>
            </a:r>
          </a:p>
          <a:p>
            <a:endParaRPr lang="en-US" sz="24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1905000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শ্রেণিঃ প্রথম</a:t>
            </a:r>
            <a:endParaRPr lang="en-US" sz="3200" b="1" dirty="0" smtClean="0">
              <a:ln w="50800"/>
              <a:solidFill>
                <a:schemeClr val="bg1">
                  <a:shade val="5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বিষয়ঃ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আমার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বাংলা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বই</a:t>
            </a:r>
            <a:endParaRPr lang="en-US" sz="3200" b="1" dirty="0" smtClean="0">
              <a:ln w="50800"/>
              <a:solidFill>
                <a:schemeClr val="bg1">
                  <a:shade val="5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পাঠ 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১</a:t>
            </a:r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৭</a:t>
            </a:r>
            <a:endParaRPr lang="en-US" sz="3200" b="1" dirty="0" smtClean="0">
              <a:ln w="50800"/>
              <a:solidFill>
                <a:schemeClr val="bg1">
                  <a:shade val="5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বর্ণ শিখিঃ চ ছ জ ঝ ঞ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সময়ঃ ৫০ মিনিট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6000">
              <a:srgbClr val="92D050"/>
            </a:gs>
            <a:gs pos="75000">
              <a:srgbClr val="FFED00"/>
            </a:gs>
            <a:gs pos="64000">
              <a:srgbClr val="FFE500"/>
            </a:gs>
            <a:gs pos="50000">
              <a:srgbClr val="FFC000"/>
            </a:gs>
            <a:gs pos="0">
              <a:srgbClr val="9CB86E"/>
            </a:gs>
            <a:gs pos="99000">
              <a:srgbClr val="FFFF00"/>
            </a:gs>
            <a:gs pos="99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8420" y="685800"/>
            <a:ext cx="3505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40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4338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১। বাক্য ও শব্দে ব্যবহৃত বর্ণমালার </a:t>
            </a: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জ</a:t>
            </a: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ঝ</a:t>
            </a: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ধ্বনি মনোযোগ সহকারে শুনবে ও মনে রাখবে।</a:t>
            </a:r>
          </a:p>
          <a:p>
            <a:pPr>
              <a:lnSpc>
                <a:spcPct val="150000"/>
              </a:lnSpc>
            </a:pP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২। কারচিহ্ন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হীন</a:t>
            </a: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শব্দ মনোযোগ সহকারে শুনবে ও মনে রাখবে।</a:t>
            </a:r>
            <a:endParaRPr lang="en-US" sz="2400" b="1" dirty="0" smtClean="0">
              <a:ln w="50800"/>
              <a:solidFill>
                <a:schemeClr val="bg1">
                  <a:shade val="5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৩</a:t>
            </a: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। কারচিহ্ন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শব্দ </a:t>
            </a:r>
            <a:r>
              <a:rPr lang="bn-BD" sz="2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মনোযোগ সহকারে শুনবে ও মনে রাখবে।</a:t>
            </a:r>
          </a:p>
          <a:p>
            <a:pPr>
              <a:lnSpc>
                <a:spcPct val="150000"/>
              </a:lnSpc>
            </a:pPr>
            <a:r>
              <a:rPr lang="bn-BD" sz="2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৪। কারচিহ্নহীন ও কারচিহ্নযুক্ত শব্দ দিয়ে বাক্য তৈরি শুনবে।</a:t>
            </a:r>
          </a:p>
          <a:p>
            <a:pPr>
              <a:lnSpc>
                <a:spcPct val="150000"/>
              </a:lnSpc>
            </a:pP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৫। নির্দেশনা  ও অনুরোধ  শুনে পালন করবে।</a:t>
            </a:r>
          </a:p>
          <a:p>
            <a:pPr>
              <a:lnSpc>
                <a:spcPct val="150000"/>
              </a:lnSpc>
            </a:pP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৬। প্রশ্ন শুনে বুঝতে পারবে।</a:t>
            </a:r>
          </a:p>
          <a:p>
            <a:pPr>
              <a:lnSpc>
                <a:spcPct val="150000"/>
              </a:lnSpc>
            </a:pPr>
            <a:r>
              <a:rPr lang="bn-BD" sz="2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৭</a:t>
            </a: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। বাক্য ও শব্দে ব্যবহৃত বর্ণমালা ধ্বনি স্পষ্ট ও শুদ্ধভাবে বলতে পারবে।</a:t>
            </a:r>
          </a:p>
          <a:p>
            <a:pPr>
              <a:lnSpc>
                <a:spcPct val="150000"/>
              </a:lnSpc>
            </a:pP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৮। বাংলা বর্ণমালা স্পষ্ট ও শুদ্ধ উচ্চারণে পড়তে পারবে।</a:t>
            </a:r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edge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2">
                <a:lumMod val="40000"/>
                <a:lumOff val="60000"/>
              </a:schemeClr>
            </a:gs>
            <a:gs pos="27000">
              <a:schemeClr val="accent6">
                <a:lumMod val="40000"/>
                <a:lumOff val="60000"/>
              </a:schemeClr>
            </a:gs>
            <a:gs pos="43000">
              <a:schemeClr val="accent6">
                <a:lumMod val="40000"/>
                <a:lumOff val="60000"/>
              </a:schemeClr>
            </a:gs>
            <a:gs pos="72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60000"/>
                <a:lumOff val="40000"/>
              </a:schemeClr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842078" y="457200"/>
            <a:ext cx="1720397" cy="63086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চ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শমা</a:t>
            </a:r>
            <a:r>
              <a:rPr lang="bn-BD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রাখি</a:t>
            </a:r>
            <a:endParaRPr lang="en-US" sz="32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547429" y="511768"/>
            <a:ext cx="1541235" cy="63086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ছ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</a:t>
            </a:r>
            <a:r>
              <a:rPr lang="en-US" sz="3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দেখি</a:t>
            </a:r>
            <a:endParaRPr lang="en-US" sz="32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842078" y="3087683"/>
            <a:ext cx="1621519" cy="63086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জ</a:t>
            </a:r>
            <a:r>
              <a:rPr lang="bn-BD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 নামে</a:t>
            </a:r>
            <a:endParaRPr lang="en-US" sz="32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43800" y="3087179"/>
            <a:ext cx="1544864" cy="63086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ঝ</a:t>
            </a:r>
            <a:r>
              <a:rPr lang="bn-BD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ড়</a:t>
            </a:r>
            <a:r>
              <a:rPr lang="bn-BD" sz="32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থামে</a:t>
            </a:r>
            <a:endParaRPr lang="en-US" sz="32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50936" y="6227133"/>
            <a:ext cx="3373664" cy="63086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মিঞা ডাকে রোদে ঘেমে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8" y="75746"/>
            <a:ext cx="2800350" cy="2085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6248"/>
            <a:ext cx="2667000" cy="2038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8" y="2209800"/>
            <a:ext cx="2777672" cy="2038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104598"/>
            <a:ext cx="2590800" cy="21435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97" y="4248150"/>
            <a:ext cx="54864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901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7000">
              <a:srgbClr val="D4DEFF"/>
            </a:gs>
            <a:gs pos="54000">
              <a:srgbClr val="D4DEFF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14400"/>
            <a:ext cx="7103165" cy="3657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76600" y="43434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43434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4363522"/>
            <a:ext cx="4800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atin typeface="Nikosh" pitchFamily="2" charset="0"/>
                <a:cs typeface="Nikosh" pitchFamily="2" charset="0"/>
              </a:rPr>
              <a:t>ল</a:t>
            </a:r>
            <a:endParaRPr lang="en-US" sz="16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8802 -0.03769 -0.24601 0.0037 -0.35243 0.01919 C -0.35746 -0.01457 -0.35295 0.02474 -0.35243 0.00231 C -0.34913 -0.13549 -0.35712 -0.07931 -0.34931 -0.13087 C -0.34809 -0.20208 -0.34913 -0.27422 -0.33976 -0.34451 C -0.33958 -0.36093 -0.34861 -0.42867 -0.33333 -0.45873 C -0.32101 -0.50821 -0.25521 -0.46914 -0.21615 -0.46914 " pathEditMode="relative" ptsTypes="ffffff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5" grpI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bg2">
                <a:lumMod val="50000"/>
              </a:schemeClr>
            </a:gs>
            <a:gs pos="56000">
              <a:schemeClr val="bg2">
                <a:lumMod val="75000"/>
              </a:schemeClr>
            </a:gs>
            <a:gs pos="82000">
              <a:srgbClr val="FAC77D"/>
            </a:gs>
            <a:gs pos="100000">
              <a:schemeClr val="bg2">
                <a:lumMod val="90000"/>
              </a:schemeClr>
            </a:gs>
            <a:gs pos="100000">
              <a:schemeClr val="bg2">
                <a:lumMod val="90000"/>
              </a:schemeClr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24300" y="41148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41148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0" y="4114800"/>
            <a:ext cx="4343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atin typeface="Nikosh" pitchFamily="2" charset="0"/>
                <a:cs typeface="Nikosh" pitchFamily="2" charset="0"/>
              </a:rPr>
              <a:t>গ</a:t>
            </a:r>
            <a:endParaRPr lang="en-US" sz="166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9029"/>
            <a:ext cx="3673637" cy="461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72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87 -0.00694 C -0.17257 -0.04393 -0.30104 -0.00324 -0.38768 0.01202 C -0.39167 -0.02127 -0.38802 0.01757 -0.38768 -0.00463 C -0.3849 -0.13989 -0.3915 -0.08486 -0.38507 -0.13549 C -0.3842 -0.20532 -0.3849 -0.2763 -0.37743 -0.34544 C -0.37726 -0.36162 -0.38455 -0.42798 -0.37205 -0.45758 C -0.36216 -0.50613 -0.30868 -0.46775 -0.27674 -0.46775 " pathEditMode="relative" rAng="0" ptsTypes="ffffff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9" y="-237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tx2">
                <a:lumMod val="40000"/>
                <a:lumOff val="60000"/>
              </a:schemeClr>
            </a:gs>
            <a:gs pos="41000">
              <a:schemeClr val="accent1">
                <a:lumMod val="60000"/>
                <a:lumOff val="40000"/>
              </a:schemeClr>
            </a:gs>
            <a:gs pos="78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62200" y="4211122"/>
            <a:ext cx="4800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atin typeface="Nikosh" pitchFamily="2" charset="0"/>
                <a:cs typeface="Nikosh" pitchFamily="2" charset="0"/>
              </a:rPr>
              <a:t>জা</a:t>
            </a:r>
            <a:r>
              <a:rPr lang="bn-BD" sz="16600" b="1" dirty="0">
                <a:latin typeface="Nikosh" pitchFamily="2" charset="0"/>
                <a:cs typeface="Nikosh" pitchFamily="2" charset="0"/>
              </a:rPr>
              <a:t>ম</a:t>
            </a:r>
            <a:endParaRPr lang="en-US" sz="1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4195339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3942" y="41910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8600"/>
            <a:ext cx="6213231" cy="32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2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22 -0.07584 C -0.18663 -0.10173 -0.34653 -0.07329 -0.45382 -0.06243 C -0.45903 -0.08578 -0.45451 -0.05896 -0.45399 -0.07399 C -0.45069 -0.16879 -0.45885 -0.13017 -0.45087 -0.16532 C -0.44983 -0.21433 -0.45122 -0.26312 -0.44167 -0.31168 C -0.44132 -0.32301 -0.45035 -0.36925 -0.4349 -0.38983 C -0.4224 -0.42335 -0.3559 -0.39699 -0.31615 -0.39723 " pathEditMode="relative" rAng="-552290" ptsTypes="ffffff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-16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6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61000">
              <a:srgbClr val="00B050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09600"/>
            <a:ext cx="6460436" cy="3900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0" y="4211122"/>
            <a:ext cx="5257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latin typeface="Nikosh" pitchFamily="2" charset="0"/>
                <a:cs typeface="Nikosh" pitchFamily="2" charset="0"/>
              </a:rPr>
              <a:t>বা</a:t>
            </a:r>
            <a:endParaRPr lang="en-US" sz="1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4211122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4211122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663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22 -0.07584 C -0.18663 -0.10173 -0.34653 -0.07329 -0.45382 -0.06243 C -0.45903 -0.08578 -0.45451 -0.05896 -0.45399 -0.07399 C -0.45069 -0.16879 -0.45885 -0.13017 -0.45087 -0.16532 C -0.44983 -0.21433 -0.45122 -0.26312 -0.44167 -0.31168 C -0.44132 -0.32301 -0.45035 -0.36925 -0.4349 -0.38983 C -0.4224 -0.42335 -0.3559 -0.39699 -0.31615 -0.39723 " pathEditMode="relative" rAng="-552290" ptsTypes="ffffff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-16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5" grpId="1"/>
      <p:bldP spid="8" grpId="0"/>
      <p:bldP spid="8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2537</TotalTime>
  <Words>210</Words>
  <Application>Microsoft Office PowerPoint</Application>
  <PresentationFormat>On-screen Show (4:3)</PresentationFormat>
  <Paragraphs>68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Metro</vt:lpstr>
      <vt:lpstr>Office Theme</vt:lpstr>
      <vt:lpstr>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Md. Alamgir Hossain</cp:lastModifiedBy>
  <cp:revision>314</cp:revision>
  <dcterms:created xsi:type="dcterms:W3CDTF">2006-08-16T00:00:00Z</dcterms:created>
  <dcterms:modified xsi:type="dcterms:W3CDTF">2021-02-02T15:52:09Z</dcterms:modified>
</cp:coreProperties>
</file>