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72" r:id="rId5"/>
    <p:sldId id="257" r:id="rId6"/>
    <p:sldId id="260" r:id="rId7"/>
    <p:sldId id="274" r:id="rId8"/>
    <p:sldId id="268" r:id="rId9"/>
    <p:sldId id="261" r:id="rId10"/>
    <p:sldId id="265" r:id="rId11"/>
    <p:sldId id="267" r:id="rId12"/>
    <p:sldId id="275" r:id="rId13"/>
    <p:sldId id="276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2" d="100"/>
          <a:sy n="62" d="100"/>
        </p:scale>
        <p:origin x="-996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55A3-9558-4AFE-A4C6-6F28AA4F577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8FC2-8C77-4FE0-92C8-586AA8CF5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80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55A3-9558-4AFE-A4C6-6F28AA4F577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8FC2-8C77-4FE0-92C8-586AA8CF5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88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55A3-9558-4AFE-A4C6-6F28AA4F577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8FC2-8C77-4FE0-92C8-586AA8CF5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19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55A3-9558-4AFE-A4C6-6F28AA4F577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8FC2-8C77-4FE0-92C8-586AA8CF5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8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55A3-9558-4AFE-A4C6-6F28AA4F577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8FC2-8C77-4FE0-92C8-586AA8CF5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55A3-9558-4AFE-A4C6-6F28AA4F577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8FC2-8C77-4FE0-92C8-586AA8CF5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01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55A3-9558-4AFE-A4C6-6F28AA4F577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8FC2-8C77-4FE0-92C8-586AA8CF5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42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55A3-9558-4AFE-A4C6-6F28AA4F577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8FC2-8C77-4FE0-92C8-586AA8CF5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5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55A3-9558-4AFE-A4C6-6F28AA4F577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8FC2-8C77-4FE0-92C8-586AA8CF5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14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55A3-9558-4AFE-A4C6-6F28AA4F577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8FC2-8C77-4FE0-92C8-586AA8CF5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36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55A3-9558-4AFE-A4C6-6F28AA4F577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8FC2-8C77-4FE0-92C8-586AA8CF5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73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E55A3-9558-4AFE-A4C6-6F28AA4F577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48FC2-8C77-4FE0-92C8-586AA8CF5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41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4526" y="382138"/>
            <a:ext cx="10385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gradFill>
                  <a:gsLst>
                    <a:gs pos="0">
                      <a:srgbClr val="FF0000"/>
                    </a:gs>
                    <a:gs pos="20000">
                      <a:srgbClr val="C00000"/>
                    </a:gs>
                    <a:gs pos="49000">
                      <a:srgbClr val="92D050"/>
                    </a:gs>
                    <a:gs pos="80000">
                      <a:srgbClr val="002060"/>
                    </a:gs>
                  </a:gsLst>
                  <a:lin ang="5400000" scaled="1"/>
                </a:gradFill>
                <a:effectLst>
                  <a:outerShdw blurRad="63500" dir="7980000" sx="103000" sy="103000" algn="ctr" rotWithShape="0">
                    <a:srgbClr val="000000">
                      <a:alpha val="74000"/>
                    </a:srgbClr>
                  </a:outerShdw>
                </a:effectLst>
              </a:rPr>
              <a:t>আজকের</a:t>
            </a:r>
            <a:r>
              <a:rPr lang="en-US" sz="6000" b="1" dirty="0" smtClean="0">
                <a:gradFill>
                  <a:gsLst>
                    <a:gs pos="0">
                      <a:srgbClr val="FF0000"/>
                    </a:gs>
                    <a:gs pos="20000">
                      <a:srgbClr val="C00000"/>
                    </a:gs>
                    <a:gs pos="49000">
                      <a:srgbClr val="92D050"/>
                    </a:gs>
                    <a:gs pos="80000">
                      <a:srgbClr val="002060"/>
                    </a:gs>
                  </a:gsLst>
                  <a:lin ang="5400000" scaled="1"/>
                </a:gradFill>
                <a:effectLst>
                  <a:outerShdw blurRad="63500" dir="7980000" sx="103000" sy="103000" algn="ctr" rotWithShape="0">
                    <a:srgbClr val="000000">
                      <a:alpha val="74000"/>
                    </a:srgbClr>
                  </a:outerShdw>
                </a:effectLst>
              </a:rPr>
              <a:t>  </a:t>
            </a:r>
            <a:r>
              <a:rPr lang="en-US" sz="6000" b="1" dirty="0" err="1" smtClean="0">
                <a:gradFill>
                  <a:gsLst>
                    <a:gs pos="0">
                      <a:srgbClr val="FF0000"/>
                    </a:gs>
                    <a:gs pos="20000">
                      <a:srgbClr val="C00000"/>
                    </a:gs>
                    <a:gs pos="49000">
                      <a:srgbClr val="92D050"/>
                    </a:gs>
                    <a:gs pos="80000">
                      <a:srgbClr val="002060"/>
                    </a:gs>
                  </a:gsLst>
                  <a:lin ang="5400000" scaled="1"/>
                </a:gradFill>
                <a:effectLst>
                  <a:outerShdw blurRad="63500" dir="7980000" sx="103000" sy="103000" algn="ctr" rotWithShape="0">
                    <a:srgbClr val="000000">
                      <a:alpha val="74000"/>
                    </a:srgbClr>
                  </a:outerShdw>
                </a:effectLst>
              </a:rPr>
              <a:t>ক্লাসে</a:t>
            </a:r>
            <a:r>
              <a:rPr lang="en-US" sz="6000" b="1" dirty="0" smtClean="0">
                <a:gradFill>
                  <a:gsLst>
                    <a:gs pos="0">
                      <a:srgbClr val="FF0000"/>
                    </a:gs>
                    <a:gs pos="20000">
                      <a:srgbClr val="C00000"/>
                    </a:gs>
                    <a:gs pos="49000">
                      <a:srgbClr val="92D050"/>
                    </a:gs>
                    <a:gs pos="80000">
                      <a:srgbClr val="002060"/>
                    </a:gs>
                  </a:gsLst>
                  <a:lin ang="5400000" scaled="1"/>
                </a:gradFill>
                <a:effectLst>
                  <a:outerShdw blurRad="63500" dir="7980000" sx="103000" sy="103000" algn="ctr" rotWithShape="0">
                    <a:srgbClr val="000000">
                      <a:alpha val="74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gradFill>
                  <a:gsLst>
                    <a:gs pos="0">
                      <a:srgbClr val="FF0000"/>
                    </a:gs>
                    <a:gs pos="20000">
                      <a:srgbClr val="C00000"/>
                    </a:gs>
                    <a:gs pos="49000">
                      <a:srgbClr val="92D050"/>
                    </a:gs>
                    <a:gs pos="80000">
                      <a:srgbClr val="002060"/>
                    </a:gs>
                  </a:gsLst>
                  <a:lin ang="5400000" scaled="1"/>
                </a:gradFill>
                <a:effectLst>
                  <a:outerShdw blurRad="63500" dir="7980000" sx="103000" sy="103000" algn="ctr" rotWithShape="0">
                    <a:srgbClr val="000000">
                      <a:alpha val="74000"/>
                    </a:srgbClr>
                  </a:outerShdw>
                </a:effectLst>
              </a:rPr>
              <a:t>সকলকে</a:t>
            </a:r>
            <a:endParaRPr lang="en-US" sz="6000" b="1" dirty="0">
              <a:gradFill>
                <a:gsLst>
                  <a:gs pos="0">
                    <a:srgbClr val="FF0000"/>
                  </a:gs>
                  <a:gs pos="20000">
                    <a:srgbClr val="C00000"/>
                  </a:gs>
                  <a:gs pos="49000">
                    <a:srgbClr val="92D050"/>
                  </a:gs>
                  <a:gs pos="80000">
                    <a:srgbClr val="002060"/>
                  </a:gs>
                </a:gsLst>
                <a:lin ang="5400000" scaled="1"/>
              </a:gradFill>
              <a:effectLst>
                <a:outerShdw blurRad="63500" dir="7980000" sx="103000" sy="103000" algn="ctr" rotWithShape="0">
                  <a:srgbClr val="000000">
                    <a:alpha val="74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989887"/>
            <a:ext cx="12192000" cy="3724096"/>
          </a:xfrm>
          <a:prstGeom prst="rect">
            <a:avLst/>
          </a:prstGeom>
          <a:noFill/>
        </p:spPr>
        <p:txBody>
          <a:bodyPr wrap="square" lIns="182880" tIns="0" rIns="91440" rtlCol="0" anchor="ctr" anchorCtr="0">
            <a:spAutoFit/>
            <a:scene3d>
              <a:camera prst="orthographicFront"/>
              <a:lightRig rig="threePt" dir="t"/>
            </a:scene3d>
            <a:sp3d>
              <a:bevelT w="31750" h="63500"/>
              <a:bevelB w="38100" h="38100" prst="slope"/>
            </a:sp3d>
          </a:bodyPr>
          <a:lstStyle/>
          <a:p>
            <a:r>
              <a:rPr lang="en-US" sz="23900" b="1" i="1" dirty="0" err="1" smtClean="0">
                <a:gradFill>
                  <a:gsLst>
                    <a:gs pos="0">
                      <a:srgbClr val="FF0000"/>
                    </a:gs>
                    <a:gs pos="20000">
                      <a:srgbClr val="C00000"/>
                    </a:gs>
                    <a:gs pos="49000">
                      <a:srgbClr val="92D050"/>
                    </a:gs>
                    <a:gs pos="80000">
                      <a:srgbClr val="002060"/>
                    </a:gs>
                  </a:gsLst>
                  <a:lin ang="7200000" scaled="0"/>
                </a:gradFill>
                <a:effectLst>
                  <a:glow rad="317500">
                    <a:schemeClr val="accent1">
                      <a:alpha val="42000"/>
                    </a:schemeClr>
                  </a:glow>
                  <a:reflection stA="75000" endPos="42000" dir="5400000" sy="-100000" algn="bl" rotWithShape="0"/>
                </a:effectLst>
              </a:rPr>
              <a:t>স্বাগতম</a:t>
            </a:r>
            <a:endParaRPr lang="en-US" sz="23900" b="1" i="1" dirty="0">
              <a:gradFill>
                <a:gsLst>
                  <a:gs pos="0">
                    <a:srgbClr val="FF0000"/>
                  </a:gs>
                  <a:gs pos="20000">
                    <a:srgbClr val="C00000"/>
                  </a:gs>
                  <a:gs pos="49000">
                    <a:srgbClr val="92D050"/>
                  </a:gs>
                  <a:gs pos="80000">
                    <a:srgbClr val="002060"/>
                  </a:gs>
                </a:gsLst>
                <a:lin ang="7200000" scaled="0"/>
              </a:gradFill>
              <a:effectLst>
                <a:glow rad="317500">
                  <a:schemeClr val="accent1">
                    <a:alpha val="42000"/>
                  </a:schemeClr>
                </a:glow>
                <a:reflection stA="75000" endPos="42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8979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5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284" y="-9519"/>
            <a:ext cx="12214284" cy="66696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0251" y="147704"/>
            <a:ext cx="19925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C00000"/>
                </a:solidFill>
              </a:rPr>
              <a:t>যেমনঃ</a:t>
            </a:r>
            <a:endParaRPr lang="en-US" sz="4000" b="1" dirty="0">
              <a:solidFill>
                <a:srgbClr val="C0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25753" y="1809814"/>
            <a:ext cx="1480126" cy="1365079"/>
            <a:chOff x="2471383" y="535674"/>
            <a:chExt cx="1823620" cy="3075351"/>
          </a:xfrm>
        </p:grpSpPr>
        <p:sp>
          <p:nvSpPr>
            <p:cNvPr id="4" name="Can 3"/>
            <p:cNvSpPr/>
            <p:nvPr/>
          </p:nvSpPr>
          <p:spPr>
            <a:xfrm>
              <a:off x="2471383" y="535674"/>
              <a:ext cx="1823620" cy="3075351"/>
            </a:xfrm>
            <a:prstGeom prst="can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502760" y="3181166"/>
              <a:ext cx="1787856" cy="429859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12618" y="1532308"/>
              <a:ext cx="1269242" cy="1379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2060"/>
                  </a:solidFill>
                </a:rPr>
                <a:t>0.1M</a:t>
              </a:r>
            </a:p>
            <a:p>
              <a:r>
                <a:rPr lang="en-US" sz="2000" dirty="0" smtClean="0">
                  <a:solidFill>
                    <a:srgbClr val="002060"/>
                  </a:solidFill>
                </a:rPr>
                <a:t>5ml</a:t>
              </a:r>
            </a:p>
            <a:p>
              <a:r>
                <a:rPr lang="en-US" sz="2000" dirty="0" err="1" smtClean="0">
                  <a:solidFill>
                    <a:srgbClr val="002060"/>
                  </a:solidFill>
                </a:rPr>
                <a:t>HCl</a:t>
              </a:r>
              <a:endParaRPr lang="en-US" sz="20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413871" y="1887545"/>
            <a:ext cx="1716481" cy="1267513"/>
            <a:chOff x="8559421" y="535674"/>
            <a:chExt cx="1787856" cy="2893326"/>
          </a:xfrm>
        </p:grpSpPr>
        <p:sp>
          <p:nvSpPr>
            <p:cNvPr id="5" name="Can 4"/>
            <p:cNvSpPr/>
            <p:nvPr/>
          </p:nvSpPr>
          <p:spPr>
            <a:xfrm>
              <a:off x="8559421" y="535674"/>
              <a:ext cx="1787856" cy="2893326"/>
            </a:xfrm>
            <a:prstGeom prst="can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8559422" y="2934269"/>
              <a:ext cx="1758286" cy="494731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903197" y="1146209"/>
              <a:ext cx="1228299" cy="14114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2ml</a:t>
              </a:r>
            </a:p>
            <a:p>
              <a:r>
                <a:rPr lang="en-US" dirty="0" smtClean="0">
                  <a:solidFill>
                    <a:srgbClr val="C00000"/>
                  </a:solidFill>
                </a:rPr>
                <a:t>0.2M</a:t>
              </a:r>
            </a:p>
            <a:p>
              <a:r>
                <a:rPr lang="en-US" dirty="0" smtClean="0">
                  <a:solidFill>
                    <a:srgbClr val="C00000"/>
                  </a:solidFill>
                </a:rPr>
                <a:t>Na</a:t>
              </a:r>
              <a:r>
                <a:rPr lang="en-US" baseline="-25000" dirty="0" smtClean="0">
                  <a:solidFill>
                    <a:srgbClr val="C00000"/>
                  </a:solidFill>
                </a:rPr>
                <a:t>2</a:t>
              </a:r>
              <a:r>
                <a:rPr lang="en-US" dirty="0" smtClean="0">
                  <a:solidFill>
                    <a:srgbClr val="C00000"/>
                  </a:solidFill>
                </a:rPr>
                <a:t>CO</a:t>
              </a:r>
              <a:r>
                <a:rPr lang="en-US" baseline="-25000" dirty="0" smtClean="0">
                  <a:solidFill>
                    <a:srgbClr val="C00000"/>
                  </a:solidFill>
                </a:rPr>
                <a:t>3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367004" y="1344717"/>
            <a:ext cx="1681518" cy="1922043"/>
            <a:chOff x="8311488" y="962461"/>
            <a:chExt cx="2756848" cy="2934269"/>
          </a:xfrm>
        </p:grpSpPr>
        <p:sp>
          <p:nvSpPr>
            <p:cNvPr id="16" name="Can 15"/>
            <p:cNvSpPr/>
            <p:nvPr/>
          </p:nvSpPr>
          <p:spPr>
            <a:xfrm>
              <a:off x="8311488" y="962461"/>
              <a:ext cx="2756848" cy="2934269"/>
            </a:xfrm>
            <a:prstGeom prst="ca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8331959" y="3384939"/>
              <a:ext cx="2715905" cy="491319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an 18"/>
            <p:cNvSpPr/>
            <p:nvPr/>
          </p:nvSpPr>
          <p:spPr>
            <a:xfrm>
              <a:off x="8340901" y="1672497"/>
              <a:ext cx="2706965" cy="2083985"/>
            </a:xfrm>
            <a:custGeom>
              <a:avLst/>
              <a:gdLst>
                <a:gd name="connsiteX0" fmla="*/ 0 w 2706807"/>
                <a:gd name="connsiteY0" fmla="*/ 150162 h 1201298"/>
                <a:gd name="connsiteX1" fmla="*/ 1353404 w 2706807"/>
                <a:gd name="connsiteY1" fmla="*/ 300324 h 1201298"/>
                <a:gd name="connsiteX2" fmla="*/ 2706808 w 2706807"/>
                <a:gd name="connsiteY2" fmla="*/ 150162 h 1201298"/>
                <a:gd name="connsiteX3" fmla="*/ 2706807 w 2706807"/>
                <a:gd name="connsiteY3" fmla="*/ 1051136 h 1201298"/>
                <a:gd name="connsiteX4" fmla="*/ 1353403 w 2706807"/>
                <a:gd name="connsiteY4" fmla="*/ 1201298 h 1201298"/>
                <a:gd name="connsiteX5" fmla="*/ -1 w 2706807"/>
                <a:gd name="connsiteY5" fmla="*/ 1051136 h 1201298"/>
                <a:gd name="connsiteX6" fmla="*/ 0 w 2706807"/>
                <a:gd name="connsiteY6" fmla="*/ 150162 h 1201298"/>
                <a:gd name="connsiteX0" fmla="*/ 0 w 2706807"/>
                <a:gd name="connsiteY0" fmla="*/ 150162 h 1201298"/>
                <a:gd name="connsiteX1" fmla="*/ 1353404 w 2706807"/>
                <a:gd name="connsiteY1" fmla="*/ 0 h 1201298"/>
                <a:gd name="connsiteX2" fmla="*/ 2706808 w 2706807"/>
                <a:gd name="connsiteY2" fmla="*/ 150162 h 1201298"/>
                <a:gd name="connsiteX3" fmla="*/ 1353404 w 2706807"/>
                <a:gd name="connsiteY3" fmla="*/ 300324 h 1201298"/>
                <a:gd name="connsiteX4" fmla="*/ 0 w 2706807"/>
                <a:gd name="connsiteY4" fmla="*/ 150162 h 1201298"/>
                <a:gd name="connsiteX0" fmla="*/ 2706807 w 2706807"/>
                <a:gd name="connsiteY0" fmla="*/ 150162 h 1201298"/>
                <a:gd name="connsiteX1" fmla="*/ 1353403 w 2706807"/>
                <a:gd name="connsiteY1" fmla="*/ 300324 h 1201298"/>
                <a:gd name="connsiteX2" fmla="*/ -1 w 2706807"/>
                <a:gd name="connsiteY2" fmla="*/ 150162 h 1201298"/>
                <a:gd name="connsiteX3" fmla="*/ 1353403 w 2706807"/>
                <a:gd name="connsiteY3" fmla="*/ 0 h 1201298"/>
                <a:gd name="connsiteX4" fmla="*/ 2706807 w 2706807"/>
                <a:gd name="connsiteY4" fmla="*/ 150162 h 1201298"/>
                <a:gd name="connsiteX5" fmla="*/ 2706807 w 2706807"/>
                <a:gd name="connsiteY5" fmla="*/ 1051136 h 1201298"/>
                <a:gd name="connsiteX6" fmla="*/ 1353403 w 2706807"/>
                <a:gd name="connsiteY6" fmla="*/ 1201298 h 1201298"/>
                <a:gd name="connsiteX7" fmla="*/ -1 w 2706807"/>
                <a:gd name="connsiteY7" fmla="*/ 1051136 h 1201298"/>
                <a:gd name="connsiteX8" fmla="*/ 0 w 2706807"/>
                <a:gd name="connsiteY8" fmla="*/ 150162 h 1201298"/>
                <a:gd name="connsiteX0" fmla="*/ 300 w 2707108"/>
                <a:gd name="connsiteY0" fmla="*/ 150162 h 1201298"/>
                <a:gd name="connsiteX1" fmla="*/ 1353704 w 2707108"/>
                <a:gd name="connsiteY1" fmla="*/ 300324 h 1201298"/>
                <a:gd name="connsiteX2" fmla="*/ 2707108 w 2707108"/>
                <a:gd name="connsiteY2" fmla="*/ 150162 h 1201298"/>
                <a:gd name="connsiteX3" fmla="*/ 2707107 w 2707108"/>
                <a:gd name="connsiteY3" fmla="*/ 1051136 h 1201298"/>
                <a:gd name="connsiteX4" fmla="*/ 1353703 w 2707108"/>
                <a:gd name="connsiteY4" fmla="*/ 1201298 h 1201298"/>
                <a:gd name="connsiteX5" fmla="*/ 299 w 2707108"/>
                <a:gd name="connsiteY5" fmla="*/ 1051136 h 1201298"/>
                <a:gd name="connsiteX6" fmla="*/ 300 w 2707108"/>
                <a:gd name="connsiteY6" fmla="*/ 150162 h 1201298"/>
                <a:gd name="connsiteX0" fmla="*/ 300 w 2707108"/>
                <a:gd name="connsiteY0" fmla="*/ 150162 h 1201298"/>
                <a:gd name="connsiteX1" fmla="*/ 1353704 w 2707108"/>
                <a:gd name="connsiteY1" fmla="*/ 0 h 1201298"/>
                <a:gd name="connsiteX2" fmla="*/ 2707108 w 2707108"/>
                <a:gd name="connsiteY2" fmla="*/ 150162 h 1201298"/>
                <a:gd name="connsiteX3" fmla="*/ 1353704 w 2707108"/>
                <a:gd name="connsiteY3" fmla="*/ 300324 h 1201298"/>
                <a:gd name="connsiteX4" fmla="*/ 300 w 2707108"/>
                <a:gd name="connsiteY4" fmla="*/ 150162 h 1201298"/>
                <a:gd name="connsiteX0" fmla="*/ 2707107 w 2707108"/>
                <a:gd name="connsiteY0" fmla="*/ 150162 h 1201298"/>
                <a:gd name="connsiteX1" fmla="*/ 1449237 w 2707108"/>
                <a:gd name="connsiteY1" fmla="*/ 859882 h 1201298"/>
                <a:gd name="connsiteX2" fmla="*/ 299 w 2707108"/>
                <a:gd name="connsiteY2" fmla="*/ 150162 h 1201298"/>
                <a:gd name="connsiteX3" fmla="*/ 1353703 w 2707108"/>
                <a:gd name="connsiteY3" fmla="*/ 0 h 1201298"/>
                <a:gd name="connsiteX4" fmla="*/ 2707107 w 2707108"/>
                <a:gd name="connsiteY4" fmla="*/ 150162 h 1201298"/>
                <a:gd name="connsiteX5" fmla="*/ 2707107 w 2707108"/>
                <a:gd name="connsiteY5" fmla="*/ 1051136 h 1201298"/>
                <a:gd name="connsiteX6" fmla="*/ 1353703 w 2707108"/>
                <a:gd name="connsiteY6" fmla="*/ 1201298 h 1201298"/>
                <a:gd name="connsiteX7" fmla="*/ 299 w 2707108"/>
                <a:gd name="connsiteY7" fmla="*/ 1051136 h 1201298"/>
                <a:gd name="connsiteX8" fmla="*/ 300 w 2707108"/>
                <a:gd name="connsiteY8" fmla="*/ 150162 h 1201298"/>
                <a:gd name="connsiteX0" fmla="*/ 156 w 2706964"/>
                <a:gd name="connsiteY0" fmla="*/ 150162 h 1201298"/>
                <a:gd name="connsiteX1" fmla="*/ 1353560 w 2706964"/>
                <a:gd name="connsiteY1" fmla="*/ 300324 h 1201298"/>
                <a:gd name="connsiteX2" fmla="*/ 2706964 w 2706964"/>
                <a:gd name="connsiteY2" fmla="*/ 150162 h 1201298"/>
                <a:gd name="connsiteX3" fmla="*/ 2706963 w 2706964"/>
                <a:gd name="connsiteY3" fmla="*/ 1051136 h 1201298"/>
                <a:gd name="connsiteX4" fmla="*/ 1353559 w 2706964"/>
                <a:gd name="connsiteY4" fmla="*/ 1201298 h 1201298"/>
                <a:gd name="connsiteX5" fmla="*/ 155 w 2706964"/>
                <a:gd name="connsiteY5" fmla="*/ 1051136 h 1201298"/>
                <a:gd name="connsiteX6" fmla="*/ 156 w 2706964"/>
                <a:gd name="connsiteY6" fmla="*/ 150162 h 1201298"/>
                <a:gd name="connsiteX0" fmla="*/ 156 w 2706964"/>
                <a:gd name="connsiteY0" fmla="*/ 150162 h 1201298"/>
                <a:gd name="connsiteX1" fmla="*/ 1353560 w 2706964"/>
                <a:gd name="connsiteY1" fmla="*/ 0 h 1201298"/>
                <a:gd name="connsiteX2" fmla="*/ 2706964 w 2706964"/>
                <a:gd name="connsiteY2" fmla="*/ 150162 h 1201298"/>
                <a:gd name="connsiteX3" fmla="*/ 1353560 w 2706964"/>
                <a:gd name="connsiteY3" fmla="*/ 300324 h 1201298"/>
                <a:gd name="connsiteX4" fmla="*/ 156 w 2706964"/>
                <a:gd name="connsiteY4" fmla="*/ 150162 h 1201298"/>
                <a:gd name="connsiteX0" fmla="*/ 2706963 w 2706964"/>
                <a:gd name="connsiteY0" fmla="*/ 150162 h 1201298"/>
                <a:gd name="connsiteX1" fmla="*/ 1421798 w 2706964"/>
                <a:gd name="connsiteY1" fmla="*/ 13721 h 1201298"/>
                <a:gd name="connsiteX2" fmla="*/ 155 w 2706964"/>
                <a:gd name="connsiteY2" fmla="*/ 150162 h 1201298"/>
                <a:gd name="connsiteX3" fmla="*/ 1353559 w 2706964"/>
                <a:gd name="connsiteY3" fmla="*/ 0 h 1201298"/>
                <a:gd name="connsiteX4" fmla="*/ 2706963 w 2706964"/>
                <a:gd name="connsiteY4" fmla="*/ 150162 h 1201298"/>
                <a:gd name="connsiteX5" fmla="*/ 2706963 w 2706964"/>
                <a:gd name="connsiteY5" fmla="*/ 1051136 h 1201298"/>
                <a:gd name="connsiteX6" fmla="*/ 1353559 w 2706964"/>
                <a:gd name="connsiteY6" fmla="*/ 1201298 h 1201298"/>
                <a:gd name="connsiteX7" fmla="*/ 155 w 2706964"/>
                <a:gd name="connsiteY7" fmla="*/ 1051136 h 1201298"/>
                <a:gd name="connsiteX8" fmla="*/ 156 w 2706964"/>
                <a:gd name="connsiteY8" fmla="*/ 150162 h 1201298"/>
                <a:gd name="connsiteX0" fmla="*/ 156 w 2706964"/>
                <a:gd name="connsiteY0" fmla="*/ 150162 h 1201298"/>
                <a:gd name="connsiteX1" fmla="*/ 1353560 w 2706964"/>
                <a:gd name="connsiteY1" fmla="*/ 300324 h 1201298"/>
                <a:gd name="connsiteX2" fmla="*/ 2706964 w 2706964"/>
                <a:gd name="connsiteY2" fmla="*/ 150162 h 1201298"/>
                <a:gd name="connsiteX3" fmla="*/ 2706963 w 2706964"/>
                <a:gd name="connsiteY3" fmla="*/ 1051136 h 1201298"/>
                <a:gd name="connsiteX4" fmla="*/ 1353559 w 2706964"/>
                <a:gd name="connsiteY4" fmla="*/ 1201298 h 1201298"/>
                <a:gd name="connsiteX5" fmla="*/ 155 w 2706964"/>
                <a:gd name="connsiteY5" fmla="*/ 1051136 h 1201298"/>
                <a:gd name="connsiteX6" fmla="*/ 156 w 2706964"/>
                <a:gd name="connsiteY6" fmla="*/ 150162 h 1201298"/>
                <a:gd name="connsiteX0" fmla="*/ 156 w 2706964"/>
                <a:gd name="connsiteY0" fmla="*/ 150162 h 1201298"/>
                <a:gd name="connsiteX1" fmla="*/ 1353560 w 2706964"/>
                <a:gd name="connsiteY1" fmla="*/ 0 h 1201298"/>
                <a:gd name="connsiteX2" fmla="*/ 2706964 w 2706964"/>
                <a:gd name="connsiteY2" fmla="*/ 150162 h 1201298"/>
                <a:gd name="connsiteX3" fmla="*/ 1353560 w 2706964"/>
                <a:gd name="connsiteY3" fmla="*/ 300324 h 1201298"/>
                <a:gd name="connsiteX4" fmla="*/ 156 w 2706964"/>
                <a:gd name="connsiteY4" fmla="*/ 150162 h 1201298"/>
                <a:gd name="connsiteX0" fmla="*/ 2706963 w 2706964"/>
                <a:gd name="connsiteY0" fmla="*/ 150162 h 1201298"/>
                <a:gd name="connsiteX1" fmla="*/ 1421798 w 2706964"/>
                <a:gd name="connsiteY1" fmla="*/ 13721 h 1201298"/>
                <a:gd name="connsiteX2" fmla="*/ 155 w 2706964"/>
                <a:gd name="connsiteY2" fmla="*/ 150162 h 1201298"/>
                <a:gd name="connsiteX3" fmla="*/ 1353559 w 2706964"/>
                <a:gd name="connsiteY3" fmla="*/ 0 h 1201298"/>
                <a:gd name="connsiteX4" fmla="*/ 2706963 w 2706964"/>
                <a:gd name="connsiteY4" fmla="*/ 150162 h 1201298"/>
                <a:gd name="connsiteX5" fmla="*/ 2706963 w 2706964"/>
                <a:gd name="connsiteY5" fmla="*/ 1051136 h 1201298"/>
                <a:gd name="connsiteX6" fmla="*/ 1353559 w 2706964"/>
                <a:gd name="connsiteY6" fmla="*/ 1201298 h 1201298"/>
                <a:gd name="connsiteX7" fmla="*/ 155 w 2706964"/>
                <a:gd name="connsiteY7" fmla="*/ 1051136 h 1201298"/>
                <a:gd name="connsiteX8" fmla="*/ 156 w 2706964"/>
                <a:gd name="connsiteY8" fmla="*/ 150162 h 1201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06964" h="1201298" stroke="0" extrusionOk="0">
                  <a:moveTo>
                    <a:pt x="156" y="150162"/>
                  </a:moveTo>
                  <a:cubicBezTo>
                    <a:pt x="156" y="233094"/>
                    <a:pt x="606096" y="300324"/>
                    <a:pt x="1353560" y="300324"/>
                  </a:cubicBezTo>
                  <a:cubicBezTo>
                    <a:pt x="2101024" y="300324"/>
                    <a:pt x="2706964" y="233094"/>
                    <a:pt x="2706964" y="150162"/>
                  </a:cubicBezTo>
                  <a:cubicBezTo>
                    <a:pt x="2706964" y="450487"/>
                    <a:pt x="2706963" y="750811"/>
                    <a:pt x="2706963" y="1051136"/>
                  </a:cubicBezTo>
                  <a:cubicBezTo>
                    <a:pt x="2706963" y="1134068"/>
                    <a:pt x="2101023" y="1201298"/>
                    <a:pt x="1353559" y="1201298"/>
                  </a:cubicBezTo>
                  <a:cubicBezTo>
                    <a:pt x="606095" y="1201298"/>
                    <a:pt x="155" y="1134068"/>
                    <a:pt x="155" y="1051136"/>
                  </a:cubicBezTo>
                  <a:cubicBezTo>
                    <a:pt x="155" y="750811"/>
                    <a:pt x="156" y="450487"/>
                    <a:pt x="156" y="150162"/>
                  </a:cubicBezTo>
                  <a:close/>
                </a:path>
                <a:path w="2706964" h="1201298" fill="lighten" stroke="0" extrusionOk="0">
                  <a:moveTo>
                    <a:pt x="156" y="150162"/>
                  </a:moveTo>
                  <a:cubicBezTo>
                    <a:pt x="156" y="67230"/>
                    <a:pt x="606096" y="0"/>
                    <a:pt x="1353560" y="0"/>
                  </a:cubicBezTo>
                  <a:cubicBezTo>
                    <a:pt x="2101024" y="0"/>
                    <a:pt x="2706964" y="67230"/>
                    <a:pt x="2706964" y="150162"/>
                  </a:cubicBezTo>
                  <a:cubicBezTo>
                    <a:pt x="2706964" y="233094"/>
                    <a:pt x="2101024" y="300324"/>
                    <a:pt x="1353560" y="300324"/>
                  </a:cubicBezTo>
                  <a:cubicBezTo>
                    <a:pt x="606096" y="300324"/>
                    <a:pt x="156" y="233094"/>
                    <a:pt x="156" y="150162"/>
                  </a:cubicBezTo>
                  <a:close/>
                </a:path>
                <a:path w="2706964" h="1201298" fill="none" extrusionOk="0">
                  <a:moveTo>
                    <a:pt x="2706963" y="150162"/>
                  </a:moveTo>
                  <a:cubicBezTo>
                    <a:pt x="2706963" y="233094"/>
                    <a:pt x="2373978" y="54664"/>
                    <a:pt x="1421798" y="13721"/>
                  </a:cubicBezTo>
                  <a:cubicBezTo>
                    <a:pt x="469618" y="-27222"/>
                    <a:pt x="11528" y="152449"/>
                    <a:pt x="155" y="150162"/>
                  </a:cubicBezTo>
                  <a:cubicBezTo>
                    <a:pt x="-11218" y="147875"/>
                    <a:pt x="606095" y="0"/>
                    <a:pt x="1353559" y="0"/>
                  </a:cubicBezTo>
                  <a:cubicBezTo>
                    <a:pt x="2101023" y="0"/>
                    <a:pt x="2706963" y="67230"/>
                    <a:pt x="2706963" y="150162"/>
                  </a:cubicBezTo>
                  <a:lnTo>
                    <a:pt x="2706963" y="1051136"/>
                  </a:lnTo>
                  <a:cubicBezTo>
                    <a:pt x="2706963" y="1134068"/>
                    <a:pt x="2101023" y="1201298"/>
                    <a:pt x="1353559" y="1201298"/>
                  </a:cubicBezTo>
                  <a:cubicBezTo>
                    <a:pt x="606095" y="1201298"/>
                    <a:pt x="155" y="1134068"/>
                    <a:pt x="155" y="1051136"/>
                  </a:cubicBezTo>
                  <a:cubicBezTo>
                    <a:pt x="155" y="750811"/>
                    <a:pt x="156" y="450487"/>
                    <a:pt x="156" y="150162"/>
                  </a:cubicBez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an 21"/>
            <p:cNvSpPr/>
            <p:nvPr/>
          </p:nvSpPr>
          <p:spPr>
            <a:xfrm>
              <a:off x="8343899" y="2061986"/>
              <a:ext cx="2692023" cy="825901"/>
            </a:xfrm>
            <a:prstGeom prst="ca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24709" y="1878518"/>
            <a:ext cx="2442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১ম </a:t>
            </a:r>
            <a:r>
              <a:rPr lang="en-US" sz="3200" dirty="0" err="1" smtClean="0">
                <a:solidFill>
                  <a:schemeClr val="bg1"/>
                </a:solidFill>
              </a:rPr>
              <a:t>পাএ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519139" y="1860344"/>
            <a:ext cx="1869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২য়  </a:t>
            </a:r>
            <a:r>
              <a:rPr lang="en-US" sz="3600" dirty="0" err="1" smtClean="0">
                <a:solidFill>
                  <a:schemeClr val="bg1"/>
                </a:solidFill>
              </a:rPr>
              <a:t>পাএ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25909" y="2397837"/>
            <a:ext cx="18833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৩য় </a:t>
            </a:r>
            <a:r>
              <a:rPr lang="en-US" sz="3200" dirty="0" err="1" smtClean="0">
                <a:solidFill>
                  <a:srgbClr val="C00000"/>
                </a:solidFill>
              </a:rPr>
              <a:t>পাএ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1" name="U-Turn Arrow 30"/>
          <p:cNvSpPr/>
          <p:nvPr/>
        </p:nvSpPr>
        <p:spPr>
          <a:xfrm rot="404076" flipH="1">
            <a:off x="4961116" y="1470885"/>
            <a:ext cx="3701073" cy="1135839"/>
          </a:xfrm>
          <a:prstGeom prst="uturnArrow">
            <a:avLst>
              <a:gd name="adj1" fmla="val 16954"/>
              <a:gd name="adj2" fmla="val 25000"/>
              <a:gd name="adj3" fmla="val 25000"/>
              <a:gd name="adj4" fmla="val 43750"/>
              <a:gd name="adj5" fmla="val 75000"/>
            </a:avLst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Bent Arrow 31"/>
          <p:cNvSpPr/>
          <p:nvPr/>
        </p:nvSpPr>
        <p:spPr>
          <a:xfrm rot="3334659">
            <a:off x="2711732" y="721694"/>
            <a:ext cx="1781417" cy="2799599"/>
          </a:xfrm>
          <a:prstGeom prst="bentArrow">
            <a:avLst>
              <a:gd name="adj1" fmla="val 16540"/>
              <a:gd name="adj2" fmla="val 17455"/>
              <a:gd name="adj3" fmla="val 25000"/>
              <a:gd name="adj4" fmla="val 43750"/>
            </a:avLst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25754" y="121901"/>
            <a:ext cx="97717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প্রথম</a:t>
            </a:r>
            <a:r>
              <a:rPr lang="en-US" sz="3200" dirty="0" smtClean="0">
                <a:solidFill>
                  <a:schemeClr val="bg1"/>
                </a:solidFill>
              </a:rPr>
              <a:t>  ও </a:t>
            </a:r>
            <a:r>
              <a:rPr lang="en-US" sz="3200" dirty="0" err="1" smtClean="0">
                <a:solidFill>
                  <a:schemeClr val="bg1"/>
                </a:solidFill>
              </a:rPr>
              <a:t>দ্বিতীয়</a:t>
            </a:r>
            <a:r>
              <a:rPr lang="en-US" sz="3200" dirty="0" smtClean="0">
                <a:solidFill>
                  <a:schemeClr val="bg1"/>
                </a:solidFill>
              </a:rPr>
              <a:t>  </a:t>
            </a:r>
            <a:r>
              <a:rPr lang="en-US" sz="3200" dirty="0" err="1" smtClean="0">
                <a:solidFill>
                  <a:schemeClr val="bg1"/>
                </a:solidFill>
              </a:rPr>
              <a:t>পাএের</a:t>
            </a:r>
            <a:r>
              <a:rPr lang="en-US" sz="3200" dirty="0" smtClean="0">
                <a:solidFill>
                  <a:schemeClr val="bg1"/>
                </a:solidFill>
              </a:rPr>
              <a:t>  </a:t>
            </a:r>
            <a:r>
              <a:rPr lang="en-US" sz="3200" dirty="0" err="1" smtClean="0">
                <a:solidFill>
                  <a:schemeClr val="bg1"/>
                </a:solidFill>
              </a:rPr>
              <a:t>দ্রবনদ্বয়</a:t>
            </a:r>
            <a:r>
              <a:rPr lang="en-US" sz="3200" dirty="0" smtClean="0">
                <a:solidFill>
                  <a:schemeClr val="bg1"/>
                </a:solidFill>
              </a:rPr>
              <a:t>  </a:t>
            </a:r>
            <a:r>
              <a:rPr lang="en-US" sz="3200" dirty="0" err="1" smtClean="0">
                <a:solidFill>
                  <a:schemeClr val="bg1"/>
                </a:solidFill>
              </a:rPr>
              <a:t>মিশ্রিত</a:t>
            </a:r>
            <a:r>
              <a:rPr lang="en-US" sz="3200" dirty="0" smtClean="0">
                <a:solidFill>
                  <a:schemeClr val="bg1"/>
                </a:solidFill>
              </a:rPr>
              <a:t>  </a:t>
            </a:r>
            <a:r>
              <a:rPr lang="en-US" sz="3200" dirty="0" err="1" smtClean="0">
                <a:solidFill>
                  <a:schemeClr val="bg1"/>
                </a:solidFill>
              </a:rPr>
              <a:t>করলে</a:t>
            </a:r>
            <a:r>
              <a:rPr lang="en-US" sz="3200" dirty="0" smtClean="0">
                <a:solidFill>
                  <a:schemeClr val="bg1"/>
                </a:solidFill>
              </a:rPr>
              <a:t>  </a:t>
            </a:r>
            <a:r>
              <a:rPr lang="en-US" sz="3200" dirty="0" err="1" smtClean="0">
                <a:solidFill>
                  <a:schemeClr val="bg1"/>
                </a:solidFill>
              </a:rPr>
              <a:t>তৃতীয়</a:t>
            </a:r>
            <a:r>
              <a:rPr lang="en-US" sz="3200" dirty="0" smtClean="0">
                <a:solidFill>
                  <a:schemeClr val="bg1"/>
                </a:solidFill>
              </a:rPr>
              <a:t>  </a:t>
            </a:r>
            <a:r>
              <a:rPr lang="en-US" sz="3200" dirty="0" err="1" smtClean="0">
                <a:solidFill>
                  <a:schemeClr val="bg1"/>
                </a:solidFill>
              </a:rPr>
              <a:t>পাএের</a:t>
            </a:r>
            <a:r>
              <a:rPr lang="en-US" sz="3200" dirty="0" smtClean="0">
                <a:solidFill>
                  <a:schemeClr val="bg1"/>
                </a:solidFill>
              </a:rPr>
              <a:t>  </a:t>
            </a:r>
            <a:r>
              <a:rPr lang="en-US" sz="3200" dirty="0" err="1" smtClean="0">
                <a:solidFill>
                  <a:schemeClr val="bg1"/>
                </a:solidFill>
              </a:rPr>
              <a:t>দ্রবণের</a:t>
            </a:r>
            <a:r>
              <a:rPr lang="en-US" sz="3200" dirty="0" smtClean="0">
                <a:solidFill>
                  <a:schemeClr val="bg1"/>
                </a:solidFill>
              </a:rPr>
              <a:t>  </a:t>
            </a:r>
            <a:r>
              <a:rPr lang="en-US" sz="3200" dirty="0" err="1" smtClean="0">
                <a:solidFill>
                  <a:schemeClr val="bg1"/>
                </a:solidFill>
              </a:rPr>
              <a:t>প্রকৃতি</a:t>
            </a:r>
            <a:r>
              <a:rPr lang="en-US" sz="3200" dirty="0" smtClean="0">
                <a:solidFill>
                  <a:schemeClr val="bg1"/>
                </a:solidFill>
              </a:rPr>
              <a:t>  </a:t>
            </a:r>
            <a:r>
              <a:rPr lang="en-US" sz="3200" dirty="0" err="1" smtClean="0">
                <a:solidFill>
                  <a:schemeClr val="bg1"/>
                </a:solidFill>
              </a:rPr>
              <a:t>কেমন</a:t>
            </a:r>
            <a:r>
              <a:rPr lang="en-US" sz="3200" dirty="0" smtClean="0">
                <a:solidFill>
                  <a:schemeClr val="bg1"/>
                </a:solidFill>
              </a:rPr>
              <a:t>  </a:t>
            </a:r>
            <a:r>
              <a:rPr lang="en-US" sz="3200" dirty="0" err="1" smtClean="0">
                <a:solidFill>
                  <a:schemeClr val="bg1"/>
                </a:solidFill>
              </a:rPr>
              <a:t>হবে</a:t>
            </a:r>
            <a:r>
              <a:rPr lang="en-US" sz="3200" dirty="0" smtClean="0">
                <a:solidFill>
                  <a:schemeClr val="bg1"/>
                </a:solidFill>
              </a:rPr>
              <a:t>।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08639" y="3167900"/>
            <a:ext cx="9040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2HCl  +Na</a:t>
            </a:r>
            <a:r>
              <a:rPr lang="en-US" sz="4000" b="1" baseline="-25000" dirty="0" smtClean="0">
                <a:solidFill>
                  <a:srgbClr val="FFFF00"/>
                </a:solidFill>
              </a:rPr>
              <a:t>2</a:t>
            </a:r>
            <a:r>
              <a:rPr lang="en-US" sz="4000" b="1" dirty="0" smtClean="0">
                <a:solidFill>
                  <a:srgbClr val="FFFF00"/>
                </a:solidFill>
              </a:rPr>
              <a:t>CO</a:t>
            </a:r>
            <a:r>
              <a:rPr lang="en-US" sz="4000" b="1" baseline="-25000" dirty="0" smtClean="0">
                <a:solidFill>
                  <a:srgbClr val="FFFF00"/>
                </a:solidFill>
              </a:rPr>
              <a:t>3</a:t>
            </a:r>
            <a:r>
              <a:rPr lang="en-US" sz="4000" b="1" dirty="0" smtClean="0">
                <a:solidFill>
                  <a:srgbClr val="FFFF00"/>
                </a:solidFill>
              </a:rPr>
              <a:t>  =   2NaCl  +  CO</a:t>
            </a:r>
            <a:r>
              <a:rPr lang="en-US" sz="4000" b="1" baseline="-25000" dirty="0" smtClean="0">
                <a:solidFill>
                  <a:srgbClr val="FFFF00"/>
                </a:solidFill>
              </a:rPr>
              <a:t>2</a:t>
            </a:r>
            <a:r>
              <a:rPr lang="en-US" sz="4000" b="1" dirty="0" smtClean="0">
                <a:solidFill>
                  <a:srgbClr val="FFFF00"/>
                </a:solidFill>
              </a:rPr>
              <a:t>  + H</a:t>
            </a:r>
            <a:r>
              <a:rPr lang="en-US" sz="4000" b="1" baseline="-25000" dirty="0" smtClean="0">
                <a:solidFill>
                  <a:srgbClr val="FFFF00"/>
                </a:solidFill>
              </a:rPr>
              <a:t>2</a:t>
            </a:r>
            <a:r>
              <a:rPr lang="en-US" sz="4000" b="1" dirty="0" smtClean="0">
                <a:solidFill>
                  <a:srgbClr val="FFFF00"/>
                </a:solidFill>
              </a:rPr>
              <a:t>O</a:t>
            </a:r>
            <a:endParaRPr lang="en-US" sz="4000" b="1" dirty="0">
              <a:solidFill>
                <a:srgbClr val="FFFF00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7913859" y="3912326"/>
            <a:ext cx="13648" cy="248459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018386" y="3897645"/>
            <a:ext cx="39350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এসিডের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ঘন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মাএা</a:t>
            </a:r>
            <a:r>
              <a:rPr lang="en-US" sz="2400" dirty="0" smtClean="0">
                <a:solidFill>
                  <a:srgbClr val="FF0000"/>
                </a:solidFill>
              </a:rPr>
              <a:t> S1=0.1M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এসিডের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আয়তন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V1=5 ml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এসিডের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মোল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সংখ্যা</a:t>
            </a:r>
            <a:r>
              <a:rPr lang="en-US" sz="2400" dirty="0" smtClean="0">
                <a:solidFill>
                  <a:srgbClr val="FF0000"/>
                </a:solidFill>
              </a:rPr>
              <a:t> n1=2</a:t>
            </a:r>
          </a:p>
          <a:p>
            <a:r>
              <a:rPr lang="en-US" sz="2400" dirty="0" err="1" smtClean="0">
                <a:solidFill>
                  <a:srgbClr val="FFFF00"/>
                </a:solidFill>
              </a:rPr>
              <a:t>ক্ষারের</a:t>
            </a:r>
            <a:r>
              <a:rPr lang="en-US" sz="2400" dirty="0" smtClean="0">
                <a:solidFill>
                  <a:srgbClr val="FFFF00"/>
                </a:solidFill>
              </a:rPr>
              <a:t>  </a:t>
            </a:r>
            <a:r>
              <a:rPr lang="en-US" sz="2400" dirty="0" err="1" smtClean="0">
                <a:solidFill>
                  <a:srgbClr val="FFFF00"/>
                </a:solidFill>
              </a:rPr>
              <a:t>ঘনমাএা</a:t>
            </a:r>
            <a:r>
              <a:rPr lang="en-US" sz="2400" dirty="0" smtClean="0">
                <a:solidFill>
                  <a:srgbClr val="FFFF00"/>
                </a:solidFill>
              </a:rPr>
              <a:t> S2=0.2 M</a:t>
            </a:r>
          </a:p>
          <a:p>
            <a:r>
              <a:rPr lang="en-US" sz="2400" dirty="0" err="1" smtClean="0">
                <a:solidFill>
                  <a:srgbClr val="FFFF00"/>
                </a:solidFill>
              </a:rPr>
              <a:t>ক্ষারের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আয়তন</a:t>
            </a:r>
            <a:r>
              <a:rPr lang="en-US" sz="2400" dirty="0" smtClean="0">
                <a:solidFill>
                  <a:srgbClr val="FFFF00"/>
                </a:solidFill>
              </a:rPr>
              <a:t> V2= ?</a:t>
            </a:r>
          </a:p>
          <a:p>
            <a:r>
              <a:rPr lang="en-US" sz="2400" dirty="0" err="1" smtClean="0">
                <a:solidFill>
                  <a:srgbClr val="FFFF00"/>
                </a:solidFill>
              </a:rPr>
              <a:t>ক্ষারের</a:t>
            </a:r>
            <a:r>
              <a:rPr lang="en-US" sz="2400" dirty="0" smtClean="0">
                <a:solidFill>
                  <a:srgbClr val="FFFF00"/>
                </a:solidFill>
              </a:rPr>
              <a:t>  </a:t>
            </a:r>
            <a:r>
              <a:rPr lang="en-US" sz="2400" dirty="0" err="1" smtClean="0">
                <a:solidFill>
                  <a:srgbClr val="FFFF00"/>
                </a:solidFill>
              </a:rPr>
              <a:t>মোল</a:t>
            </a:r>
            <a:r>
              <a:rPr lang="en-US" sz="2400" dirty="0" smtClean="0">
                <a:solidFill>
                  <a:srgbClr val="FFFF00"/>
                </a:solidFill>
              </a:rPr>
              <a:t> সংখ্যাn2=1</a:t>
            </a:r>
          </a:p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2461" y="4024600"/>
            <a:ext cx="6646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ধরি,V2 </a:t>
            </a:r>
            <a:r>
              <a:rPr lang="en-US" sz="2400" dirty="0" err="1" smtClean="0">
                <a:solidFill>
                  <a:schemeClr val="bg1"/>
                </a:solidFill>
              </a:rPr>
              <a:t>আয়তনের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</a:rPr>
              <a:t>ক্ষার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</a:rPr>
              <a:t>এসিডকে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পূর্ণ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প্রশমিত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করে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5982" y="4550221"/>
            <a:ext cx="3197660" cy="933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n</a:t>
            </a:r>
            <a:r>
              <a:rPr lang="en-US" sz="3600" baseline="-25000" dirty="0" smtClean="0">
                <a:solidFill>
                  <a:srgbClr val="FFFF00"/>
                </a:solidFill>
              </a:rPr>
              <a:t>2</a:t>
            </a:r>
            <a:r>
              <a:rPr lang="en-US" sz="3600" dirty="0" smtClean="0">
                <a:solidFill>
                  <a:srgbClr val="FFFF00"/>
                </a:solidFill>
              </a:rPr>
              <a:t>V</a:t>
            </a:r>
            <a:r>
              <a:rPr lang="en-US" sz="3600" baseline="-25000" dirty="0" smtClean="0">
                <a:solidFill>
                  <a:srgbClr val="FFFF00"/>
                </a:solidFill>
              </a:rPr>
              <a:t>1</a:t>
            </a:r>
            <a:r>
              <a:rPr lang="en-US" sz="3600" dirty="0" smtClean="0">
                <a:solidFill>
                  <a:srgbClr val="FFFF00"/>
                </a:solidFill>
              </a:rPr>
              <a:t>S</a:t>
            </a:r>
            <a:r>
              <a:rPr lang="en-US" sz="3600" baseline="-25000" dirty="0" smtClean="0">
                <a:solidFill>
                  <a:srgbClr val="FFFF00"/>
                </a:solidFill>
              </a:rPr>
              <a:t>1</a:t>
            </a:r>
            <a:r>
              <a:rPr lang="en-US" sz="3600" dirty="0" smtClean="0">
                <a:solidFill>
                  <a:srgbClr val="FFFF00"/>
                </a:solidFill>
              </a:rPr>
              <a:t>=  n</a:t>
            </a:r>
            <a:r>
              <a:rPr lang="en-US" sz="3600" baseline="-25000" dirty="0" smtClean="0">
                <a:solidFill>
                  <a:srgbClr val="FFFF00"/>
                </a:solidFill>
              </a:rPr>
              <a:t>1</a:t>
            </a:r>
            <a:r>
              <a:rPr lang="en-US" sz="3600" dirty="0" smtClean="0">
                <a:solidFill>
                  <a:srgbClr val="FFFF00"/>
                </a:solidFill>
              </a:rPr>
              <a:t>V</a:t>
            </a:r>
            <a:r>
              <a:rPr lang="en-US" sz="3600" baseline="-25000" dirty="0" smtClean="0">
                <a:solidFill>
                  <a:srgbClr val="FFFF00"/>
                </a:solidFill>
              </a:rPr>
              <a:t>2</a:t>
            </a:r>
            <a:r>
              <a:rPr lang="en-US" sz="3600" dirty="0" smtClean="0">
                <a:solidFill>
                  <a:srgbClr val="FFFF00"/>
                </a:solidFill>
              </a:rPr>
              <a:t>S</a:t>
            </a:r>
            <a:r>
              <a:rPr lang="en-US" sz="3600" baseline="-25000" dirty="0" smtClean="0">
                <a:solidFill>
                  <a:srgbClr val="FFFF00"/>
                </a:solidFill>
              </a:rPr>
              <a:t>2</a:t>
            </a:r>
          </a:p>
          <a:p>
            <a:endParaRPr lang="en-US" sz="2800" baseline="-250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853757" y="5135364"/>
            <a:ext cx="2548561" cy="1263572"/>
            <a:chOff x="1508639" y="5281902"/>
            <a:chExt cx="2353858" cy="1263572"/>
          </a:xfrm>
        </p:grpSpPr>
        <p:sp>
          <p:nvSpPr>
            <p:cNvPr id="46" name="TextBox 45"/>
            <p:cNvSpPr txBox="1"/>
            <p:nvPr/>
          </p:nvSpPr>
          <p:spPr>
            <a:xfrm>
              <a:off x="1508639" y="5466568"/>
              <a:ext cx="12903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</a:rPr>
                <a:t>V2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51220" y="5466568"/>
              <a:ext cx="7255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=</a:t>
              </a:r>
              <a:endParaRPr lang="en-US" sz="28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417161" y="5281902"/>
              <a:ext cx="8053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5×0.1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2313994" y="5679590"/>
              <a:ext cx="1487505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2478159" y="5729389"/>
              <a:ext cx="13843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2×0.2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995990" y="6083809"/>
              <a:ext cx="16476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=1.25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3784520" y="4728018"/>
            <a:ext cx="4247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দ্রবনে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আরও</a:t>
            </a:r>
            <a:r>
              <a:rPr lang="en-US" sz="2400" dirty="0" smtClean="0">
                <a:solidFill>
                  <a:schemeClr val="bg1"/>
                </a:solidFill>
              </a:rPr>
              <a:t> (2-1.25)=0.75ml </a:t>
            </a:r>
            <a:r>
              <a:rPr lang="en-US" sz="2400" dirty="0" err="1" smtClean="0">
                <a:solidFill>
                  <a:schemeClr val="bg1"/>
                </a:solidFill>
              </a:rPr>
              <a:t>আয়তনের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ক্ষার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থাকায়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দ্রবণের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প্রকৃতি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</a:rPr>
              <a:t>ক্ষারীয়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065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0" grpId="0"/>
      <p:bldP spid="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5911" y="136478"/>
            <a:ext cx="8595360" cy="1920240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r>
              <a:rPr lang="en-US" sz="11500" b="1" dirty="0" err="1" smtClean="0">
                <a:solidFill>
                  <a:srgbClr val="002060"/>
                </a:solidFill>
              </a:rPr>
              <a:t>দলীয়</a:t>
            </a:r>
            <a:r>
              <a:rPr lang="en-US" sz="11500" b="1" dirty="0" smtClean="0">
                <a:solidFill>
                  <a:srgbClr val="002060"/>
                </a:solidFill>
              </a:rPr>
              <a:t> </a:t>
            </a:r>
            <a:r>
              <a:rPr lang="en-US" sz="11500" b="1" dirty="0" err="1" smtClean="0">
                <a:solidFill>
                  <a:srgbClr val="002060"/>
                </a:solidFill>
              </a:rPr>
              <a:t>কাজঃ</a:t>
            </a:r>
            <a:endParaRPr lang="en-US" sz="115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" y="1916145"/>
            <a:ext cx="117780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>
              <a:solidFill>
                <a:srgbClr val="C00000"/>
              </a:solidFill>
            </a:endParaRPr>
          </a:p>
          <a:p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একটি</a:t>
            </a:r>
            <a:r>
              <a:rPr lang="en-US" sz="3600" dirty="0" smtClean="0">
                <a:solidFill>
                  <a:srgbClr val="FFFF00"/>
                </a:solidFill>
              </a:rPr>
              <a:t>  </a:t>
            </a:r>
            <a:r>
              <a:rPr lang="en-US" sz="3600" dirty="0" err="1" smtClean="0">
                <a:solidFill>
                  <a:srgbClr val="FFFF00"/>
                </a:solidFill>
              </a:rPr>
              <a:t>পাএে</a:t>
            </a:r>
            <a:r>
              <a:rPr lang="en-US" sz="3600" dirty="0" smtClean="0">
                <a:solidFill>
                  <a:srgbClr val="FFFF00"/>
                </a:solidFill>
              </a:rPr>
              <a:t>   ০.৫ M    ২৫০ml  </a:t>
            </a:r>
            <a:r>
              <a:rPr lang="en-US" sz="3600" dirty="0" err="1" smtClean="0">
                <a:solidFill>
                  <a:srgbClr val="FFFF00"/>
                </a:solidFill>
              </a:rPr>
              <a:t>হাইড্রোক্লোরিক</a:t>
            </a:r>
            <a:r>
              <a:rPr lang="en-US" sz="3600" dirty="0" smtClean="0">
                <a:solidFill>
                  <a:srgbClr val="FFFF00"/>
                </a:solidFill>
              </a:rPr>
              <a:t>  </a:t>
            </a:r>
            <a:r>
              <a:rPr lang="en-US" sz="3600" dirty="0" err="1" smtClean="0">
                <a:solidFill>
                  <a:srgbClr val="FFFF00"/>
                </a:solidFill>
              </a:rPr>
              <a:t>এসিড</a:t>
            </a:r>
            <a:r>
              <a:rPr lang="en-US" sz="3600" dirty="0" smtClean="0">
                <a:solidFill>
                  <a:srgbClr val="FFFF00"/>
                </a:solidFill>
              </a:rPr>
              <a:t>  </a:t>
            </a:r>
            <a:r>
              <a:rPr lang="en-US" sz="3600" dirty="0" err="1" smtClean="0">
                <a:solidFill>
                  <a:srgbClr val="FFFF00"/>
                </a:solidFill>
              </a:rPr>
              <a:t>দ্রবনে</a:t>
            </a:r>
            <a:r>
              <a:rPr lang="en-US" sz="3600" dirty="0" smtClean="0">
                <a:solidFill>
                  <a:srgbClr val="FFFF00"/>
                </a:solidFill>
              </a:rPr>
              <a:t>   ০.১M    ৫০০ml  </a:t>
            </a:r>
            <a:r>
              <a:rPr lang="en-US" sz="3600" dirty="0" err="1" smtClean="0">
                <a:solidFill>
                  <a:srgbClr val="FFFF00"/>
                </a:solidFill>
              </a:rPr>
              <a:t>সোডিয়ামহাইড্রোক্সাইড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দ্রবন</a:t>
            </a:r>
            <a:r>
              <a:rPr lang="en-US" sz="3600" dirty="0" smtClean="0">
                <a:solidFill>
                  <a:srgbClr val="FFFF00"/>
                </a:solidFill>
              </a:rPr>
              <a:t>  </a:t>
            </a:r>
            <a:r>
              <a:rPr lang="en-US" sz="3600" dirty="0" err="1" smtClean="0">
                <a:solidFill>
                  <a:srgbClr val="FFFF00"/>
                </a:solidFill>
              </a:rPr>
              <a:t>মিশ্রিত</a:t>
            </a:r>
            <a:r>
              <a:rPr lang="en-US" sz="3600" dirty="0" smtClean="0">
                <a:solidFill>
                  <a:srgbClr val="FFFF00"/>
                </a:solidFill>
              </a:rPr>
              <a:t>  </a:t>
            </a:r>
            <a:r>
              <a:rPr lang="en-US" sz="3600" dirty="0" err="1" smtClean="0">
                <a:solidFill>
                  <a:srgbClr val="FFFF00"/>
                </a:solidFill>
              </a:rPr>
              <a:t>করলে</a:t>
            </a:r>
            <a:r>
              <a:rPr lang="en-US" sz="3600" dirty="0" smtClean="0">
                <a:solidFill>
                  <a:srgbClr val="FFFF00"/>
                </a:solidFill>
              </a:rPr>
              <a:t>  </a:t>
            </a:r>
            <a:r>
              <a:rPr lang="en-US" sz="3600" dirty="0" err="1" smtClean="0">
                <a:solidFill>
                  <a:srgbClr val="FFFF00"/>
                </a:solidFill>
              </a:rPr>
              <a:t>দ্রবনের</a:t>
            </a:r>
            <a:r>
              <a:rPr lang="en-US" sz="3600" dirty="0" smtClean="0">
                <a:solidFill>
                  <a:srgbClr val="FFFF00"/>
                </a:solidFill>
              </a:rPr>
              <a:t>  </a:t>
            </a:r>
            <a:r>
              <a:rPr lang="en-US" sz="3600" dirty="0" err="1" smtClean="0">
                <a:solidFill>
                  <a:srgbClr val="FFFF00"/>
                </a:solidFill>
              </a:rPr>
              <a:t>প্রকৃতি</a:t>
            </a:r>
            <a:r>
              <a:rPr lang="en-US" sz="3600" dirty="0" smtClean="0">
                <a:solidFill>
                  <a:srgbClr val="FFFF00"/>
                </a:solidFill>
              </a:rPr>
              <a:t>  </a:t>
            </a:r>
            <a:r>
              <a:rPr lang="en-US" sz="3600" dirty="0" err="1" smtClean="0">
                <a:solidFill>
                  <a:srgbClr val="FFFF00"/>
                </a:solidFill>
              </a:rPr>
              <a:t>কিরুপ</a:t>
            </a:r>
            <a:r>
              <a:rPr lang="en-US" sz="3600" dirty="0" smtClean="0">
                <a:solidFill>
                  <a:srgbClr val="FFFF00"/>
                </a:solidFill>
              </a:rPr>
              <a:t>  </a:t>
            </a:r>
            <a:r>
              <a:rPr lang="en-US" sz="3600" dirty="0" err="1" smtClean="0">
                <a:solidFill>
                  <a:srgbClr val="FFFF00"/>
                </a:solidFill>
              </a:rPr>
              <a:t>হবে</a:t>
            </a:r>
            <a:r>
              <a:rPr lang="en-US" sz="3600" dirty="0" smtClean="0">
                <a:solidFill>
                  <a:srgbClr val="FFFF00"/>
                </a:solidFill>
              </a:rPr>
              <a:t> ।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53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7559" y="96361"/>
            <a:ext cx="951249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1200001" rev="0"/>
              </a:camera>
              <a:lightRig rig="threePt" dir="t"/>
            </a:scene3d>
            <a:sp3d z="12700">
              <a:bevelT w="0" h="196850"/>
            </a:sp3d>
          </a:bodyPr>
          <a:lstStyle/>
          <a:p>
            <a:r>
              <a:rPr lang="en-US" sz="7200" dirty="0" err="1" smtClean="0">
                <a:gradFill>
                  <a:gsLst>
                    <a:gs pos="0">
                      <a:srgbClr val="00B0F0"/>
                    </a:gs>
                    <a:gs pos="24000">
                      <a:srgbClr val="FFC000"/>
                    </a:gs>
                    <a:gs pos="54000">
                      <a:srgbClr val="002060"/>
                    </a:gs>
                    <a:gs pos="84000">
                      <a:srgbClr val="FF0000"/>
                    </a:gs>
                  </a:gsLst>
                  <a:lin ang="5400000" scaled="1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215900" endPos="7000" dist="254000" dir="5400000" sy="-100000" algn="bl" rotWithShape="0"/>
                </a:effectLst>
              </a:rPr>
              <a:t>মূল্যায়নঃ</a:t>
            </a:r>
            <a:endParaRPr lang="en-US" sz="7200" dirty="0">
              <a:gradFill>
                <a:gsLst>
                  <a:gs pos="0">
                    <a:srgbClr val="00B0F0"/>
                  </a:gs>
                  <a:gs pos="24000">
                    <a:srgbClr val="FFC000"/>
                  </a:gs>
                  <a:gs pos="54000">
                    <a:srgbClr val="002060"/>
                  </a:gs>
                  <a:gs pos="84000">
                    <a:srgbClr val="FF0000"/>
                  </a:gs>
                </a:gsLst>
                <a:lin ang="5400000" scaled="1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215900" endPos="7000" dist="254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306" y="1637541"/>
            <a:ext cx="8529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০১।  </a:t>
            </a:r>
            <a:r>
              <a:rPr lang="en-US" sz="2800" b="1" dirty="0" err="1" smtClean="0">
                <a:solidFill>
                  <a:srgbClr val="FF0000"/>
                </a:solidFill>
              </a:rPr>
              <a:t>এসিড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</a:rPr>
              <a:t>ক্ষারের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</a:rPr>
              <a:t>সাথে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</a:rPr>
              <a:t>বিক্রয়া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</a:rPr>
              <a:t>কি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উৎপন্ন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</a:rPr>
              <a:t>করে</a:t>
            </a:r>
            <a:r>
              <a:rPr lang="en-US" sz="2800" b="1" dirty="0" smtClean="0">
                <a:solidFill>
                  <a:srgbClr val="FF0000"/>
                </a:solidFill>
              </a:rPr>
              <a:t>।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545" y="2447848"/>
            <a:ext cx="77519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০২।নাইট্রোজেন  </a:t>
            </a:r>
            <a:r>
              <a:rPr lang="en-US" sz="2800" b="1" dirty="0" err="1" smtClean="0"/>
              <a:t>ডাইঅক্সাইড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গ্যাস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কোন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এসিড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উৎপন্ন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করে</a:t>
            </a:r>
            <a:r>
              <a:rPr lang="en-US" sz="2800" b="1" dirty="0" smtClean="0"/>
              <a:t> ।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035953" y="1445396"/>
            <a:ext cx="3156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FF00"/>
                </a:solidFill>
              </a:rPr>
              <a:t>লবন</a:t>
            </a:r>
            <a:r>
              <a:rPr lang="en-US" sz="3600" b="1" dirty="0" smtClean="0">
                <a:solidFill>
                  <a:srgbClr val="FFFF00"/>
                </a:solidFill>
              </a:rPr>
              <a:t>  ও  </a:t>
            </a:r>
            <a:r>
              <a:rPr lang="en-US" sz="3600" b="1" dirty="0" err="1" smtClean="0">
                <a:solidFill>
                  <a:srgbClr val="FFFF00"/>
                </a:solidFill>
              </a:rPr>
              <a:t>পানি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41139" y="2669023"/>
            <a:ext cx="3377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নাইট্রিক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এসিড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89336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8865" y="368490"/>
            <a:ext cx="65236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i="1" dirty="0" err="1" smtClean="0">
                <a:solidFill>
                  <a:srgbClr val="FFFF00"/>
                </a:solidFill>
              </a:rPr>
              <a:t>বাড়ীর</a:t>
            </a:r>
            <a:r>
              <a:rPr lang="en-US" sz="8000" i="1" dirty="0" smtClean="0">
                <a:solidFill>
                  <a:srgbClr val="FFFF00"/>
                </a:solidFill>
              </a:rPr>
              <a:t>  </a:t>
            </a:r>
            <a:r>
              <a:rPr lang="en-US" sz="8000" i="1" dirty="0" err="1" smtClean="0">
                <a:solidFill>
                  <a:srgbClr val="FFFF00"/>
                </a:solidFill>
              </a:rPr>
              <a:t>কাজঃ</a:t>
            </a:r>
            <a:endParaRPr lang="en-US" sz="8000" i="1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03960" y="2194560"/>
            <a:ext cx="982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/>
              <a:t>তোমাদের</a:t>
            </a:r>
            <a:r>
              <a:rPr lang="en-US" sz="3600" i="1" dirty="0" smtClean="0"/>
              <a:t>  </a:t>
            </a:r>
            <a:r>
              <a:rPr lang="en-US" sz="3600" i="1" dirty="0" err="1" smtClean="0"/>
              <a:t>আশেপাশে</a:t>
            </a:r>
            <a:r>
              <a:rPr lang="en-US" sz="3600" i="1" dirty="0" smtClean="0"/>
              <a:t>  </a:t>
            </a:r>
            <a:r>
              <a:rPr lang="en-US" sz="3600" i="1" dirty="0" err="1" smtClean="0"/>
              <a:t>কতজন</a:t>
            </a:r>
            <a:r>
              <a:rPr lang="en-US" sz="3600" i="1" dirty="0" smtClean="0"/>
              <a:t>  </a:t>
            </a:r>
            <a:r>
              <a:rPr lang="en-US" sz="3600" i="1" dirty="0" err="1" smtClean="0"/>
              <a:t>লোক</a:t>
            </a:r>
            <a:r>
              <a:rPr lang="en-US" sz="3600" i="1" dirty="0" smtClean="0"/>
              <a:t>  </a:t>
            </a:r>
            <a:r>
              <a:rPr lang="en-US" sz="3600" i="1" dirty="0" err="1" smtClean="0"/>
              <a:t>এন্টাসিড</a:t>
            </a:r>
            <a:r>
              <a:rPr lang="en-US" sz="3600" i="1" dirty="0" smtClean="0"/>
              <a:t>  </a:t>
            </a:r>
            <a:r>
              <a:rPr lang="en-US" sz="3600" i="1" dirty="0" err="1" smtClean="0"/>
              <a:t>জাতীয়</a:t>
            </a:r>
            <a:r>
              <a:rPr lang="en-US" sz="3600" i="1" dirty="0" smtClean="0"/>
              <a:t>  </a:t>
            </a:r>
            <a:r>
              <a:rPr lang="en-US" sz="3600" i="1" dirty="0" err="1" smtClean="0"/>
              <a:t>ঔষধ</a:t>
            </a:r>
            <a:r>
              <a:rPr lang="en-US" sz="3600" i="1" dirty="0" smtClean="0"/>
              <a:t>  </a:t>
            </a:r>
            <a:r>
              <a:rPr lang="en-US" sz="3600" i="1" dirty="0" err="1" smtClean="0"/>
              <a:t>সেবন</a:t>
            </a:r>
            <a:r>
              <a:rPr lang="en-US" sz="3600" i="1" dirty="0" smtClean="0"/>
              <a:t>  </a:t>
            </a:r>
            <a:r>
              <a:rPr lang="en-US" sz="3600" i="1" dirty="0" err="1" smtClean="0"/>
              <a:t>করে</a:t>
            </a:r>
            <a:r>
              <a:rPr lang="en-US" sz="3600" i="1" dirty="0" smtClean="0"/>
              <a:t>  </a:t>
            </a:r>
            <a:r>
              <a:rPr lang="en-US" sz="3600" i="1" dirty="0" err="1" smtClean="0"/>
              <a:t>তার</a:t>
            </a:r>
            <a:r>
              <a:rPr lang="en-US" sz="3600" i="1" dirty="0" smtClean="0"/>
              <a:t>    </a:t>
            </a:r>
            <a:r>
              <a:rPr lang="en-US" sz="3600" i="1" dirty="0" err="1" smtClean="0"/>
              <a:t>তালিকা</a:t>
            </a:r>
            <a:r>
              <a:rPr lang="en-US" sz="3600" i="1" dirty="0" smtClean="0"/>
              <a:t>  </a:t>
            </a:r>
            <a:r>
              <a:rPr lang="en-US" sz="3600" i="1" dirty="0" err="1" smtClean="0"/>
              <a:t>তৈরী</a:t>
            </a:r>
            <a:r>
              <a:rPr lang="en-US" sz="3600" i="1" dirty="0" smtClean="0"/>
              <a:t>  </a:t>
            </a:r>
            <a:r>
              <a:rPr lang="en-US" sz="3600" i="1" dirty="0" err="1" smtClean="0"/>
              <a:t>করবে</a:t>
            </a:r>
            <a:r>
              <a:rPr lang="en-US" sz="3600" i="1" dirty="0" smtClean="0"/>
              <a:t>।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21154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9116" y="559558"/>
            <a:ext cx="8789158" cy="1862048"/>
          </a:xfrm>
          <a:prstGeom prst="rect">
            <a:avLst/>
          </a:prstGeom>
          <a:noFill/>
        </p:spPr>
        <p:txBody>
          <a:bodyPr wrap="square" rtlCol="0">
            <a:prstTxWarp prst="textCurveDown">
              <a:avLst/>
            </a:prstTxWarp>
            <a:spAutoFit/>
          </a:bodyPr>
          <a:lstStyle/>
          <a:p>
            <a:r>
              <a:rPr lang="en-US" sz="11500" b="1" dirty="0" err="1" smtClean="0">
                <a:solidFill>
                  <a:srgbClr val="FFFF00"/>
                </a:solidFill>
              </a:rPr>
              <a:t>সকলকে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24335" y="3429000"/>
            <a:ext cx="7478973" cy="2646878"/>
          </a:xfrm>
          <a:prstGeom prst="rect">
            <a:avLst/>
          </a:prstGeom>
          <a:noFill/>
        </p:spPr>
        <p:txBody>
          <a:bodyPr wrap="square" rtlCol="0">
            <a:prstTxWarp prst="textCurveUp">
              <a:avLst/>
            </a:prstTxWarp>
            <a:spAutoFit/>
          </a:bodyPr>
          <a:lstStyle/>
          <a:p>
            <a:r>
              <a:rPr lang="en-US" sz="16600" b="1" dirty="0" err="1" smtClean="0">
                <a:solidFill>
                  <a:srgbClr val="7030A0"/>
                </a:solidFill>
              </a:rPr>
              <a:t>ধন্যবাদ</a:t>
            </a:r>
            <a:endParaRPr lang="en-US" sz="16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65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05" t="18385" r="14569" b="2811"/>
          <a:stretch/>
        </p:blipFill>
        <p:spPr>
          <a:xfrm rot="16200000">
            <a:off x="313896" y="502531"/>
            <a:ext cx="2497542" cy="19516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55818" y="905936"/>
            <a:ext cx="43226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শিক্ষক</a:t>
            </a:r>
            <a:r>
              <a:rPr lang="en-US" b="1" dirty="0" smtClean="0"/>
              <a:t>  </a:t>
            </a:r>
            <a:r>
              <a:rPr lang="en-US" b="1" dirty="0" err="1" smtClean="0"/>
              <a:t>পরিচিতি</a:t>
            </a:r>
            <a:endParaRPr lang="en-US" b="1" dirty="0" smtClean="0"/>
          </a:p>
          <a:p>
            <a:r>
              <a:rPr lang="en-US" b="1" dirty="0" err="1" smtClean="0"/>
              <a:t>মোঃ</a:t>
            </a:r>
            <a:r>
              <a:rPr lang="en-US" b="1" dirty="0" smtClean="0"/>
              <a:t> </a:t>
            </a:r>
            <a:r>
              <a:rPr lang="en-US" b="1" dirty="0" err="1" smtClean="0"/>
              <a:t>জাহাঙ্গীর</a:t>
            </a:r>
            <a:r>
              <a:rPr lang="en-US" b="1" dirty="0" smtClean="0"/>
              <a:t>  </a:t>
            </a:r>
            <a:r>
              <a:rPr lang="en-US" b="1" dirty="0" err="1" smtClean="0"/>
              <a:t>আলম</a:t>
            </a:r>
            <a:endParaRPr lang="en-US" b="1" dirty="0" smtClean="0"/>
          </a:p>
          <a:p>
            <a:r>
              <a:rPr lang="en-US" b="1" dirty="0" err="1" smtClean="0"/>
              <a:t>সহকারী</a:t>
            </a:r>
            <a:r>
              <a:rPr lang="en-US" b="1" dirty="0" smtClean="0"/>
              <a:t> </a:t>
            </a:r>
            <a:r>
              <a:rPr lang="en-US" b="1" dirty="0" err="1" smtClean="0"/>
              <a:t>শিক্ষক</a:t>
            </a:r>
            <a:r>
              <a:rPr lang="en-US" b="1" dirty="0" smtClean="0"/>
              <a:t> </a:t>
            </a:r>
          </a:p>
          <a:p>
            <a:r>
              <a:rPr lang="en-US" b="1" dirty="0" err="1" smtClean="0"/>
              <a:t>ধাপের</a:t>
            </a:r>
            <a:r>
              <a:rPr lang="en-US" b="1" dirty="0" smtClean="0"/>
              <a:t> </a:t>
            </a:r>
            <a:r>
              <a:rPr lang="en-US" b="1" dirty="0" err="1" smtClean="0"/>
              <a:t>হাট</a:t>
            </a:r>
            <a:r>
              <a:rPr lang="en-US" b="1" dirty="0" smtClean="0"/>
              <a:t> </a:t>
            </a:r>
            <a:r>
              <a:rPr lang="en-US" b="1" dirty="0" err="1" smtClean="0"/>
              <a:t>নায়েবীয়া</a:t>
            </a:r>
            <a:r>
              <a:rPr lang="en-US" b="1" dirty="0" smtClean="0"/>
              <a:t>  </a:t>
            </a:r>
            <a:r>
              <a:rPr lang="en-US" b="1" dirty="0" err="1" smtClean="0"/>
              <a:t>দাখিল</a:t>
            </a:r>
            <a:r>
              <a:rPr lang="en-US" b="1" dirty="0" smtClean="0"/>
              <a:t> </a:t>
            </a:r>
            <a:r>
              <a:rPr lang="en-US" b="1" dirty="0" err="1" smtClean="0"/>
              <a:t>মাদ্রাসা</a:t>
            </a:r>
            <a:endParaRPr lang="en-US" b="1" dirty="0" smtClean="0"/>
          </a:p>
          <a:p>
            <a:r>
              <a:rPr lang="en-US" b="1" dirty="0" err="1" smtClean="0"/>
              <a:t>মোবাইলঃ</a:t>
            </a:r>
            <a:r>
              <a:rPr lang="en-US" b="1" dirty="0" smtClean="0"/>
              <a:t> ০১৭১৮৯১০২৮১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4191" y="3795510"/>
            <a:ext cx="73933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শ্রেণীঃ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নবম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দশম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বিষয়ঃ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রসায়ন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বিজ্ঞান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নবম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অধ্যায়ঃ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এসিড-ক্ষারক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সমতা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প্রশমন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বিক্রিয়া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ও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এসিড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বৃষ্টি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সময়ঃ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৫০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মিনিট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42772" y="2696612"/>
            <a:ext cx="52957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err="1" smtClean="0"/>
              <a:t>পাঠ</a:t>
            </a:r>
            <a:r>
              <a:rPr lang="en-US" sz="4400" i="1" dirty="0" smtClean="0"/>
              <a:t> </a:t>
            </a:r>
            <a:r>
              <a:rPr lang="en-US" sz="4400" i="1" dirty="0" err="1" smtClean="0"/>
              <a:t>পরিচিতি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126637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ight Arrow 14"/>
          <p:cNvSpPr/>
          <p:nvPr/>
        </p:nvSpPr>
        <p:spPr>
          <a:xfrm>
            <a:off x="206330" y="4584236"/>
            <a:ext cx="8474760" cy="1206136"/>
          </a:xfrm>
          <a:prstGeom prst="rightArrow">
            <a:avLst/>
          </a:prstGeom>
          <a:gradFill>
            <a:gsLst>
              <a:gs pos="0">
                <a:srgbClr val="7030A0"/>
              </a:gs>
              <a:gs pos="35000">
                <a:srgbClr val="7030A0"/>
              </a:gs>
              <a:gs pos="65000">
                <a:srgbClr val="002060"/>
              </a:gs>
              <a:gs pos="100000">
                <a:srgbClr val="0070C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206330" y="2044644"/>
            <a:ext cx="8709070" cy="1206136"/>
          </a:xfrm>
          <a:prstGeom prst="rightArrow">
            <a:avLst/>
          </a:prstGeom>
          <a:gradFill>
            <a:gsLst>
              <a:gs pos="0">
                <a:schemeClr val="accent2"/>
              </a:gs>
              <a:gs pos="35000">
                <a:schemeClr val="accent2"/>
              </a:gs>
              <a:gs pos="65000">
                <a:schemeClr val="accent4"/>
              </a:gs>
              <a:gs pos="100000">
                <a:srgbClr val="FFFF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-Turn Arrow 26"/>
          <p:cNvSpPr/>
          <p:nvPr/>
        </p:nvSpPr>
        <p:spPr>
          <a:xfrm>
            <a:off x="1271886" y="305860"/>
            <a:ext cx="6100761" cy="2145557"/>
          </a:xfrm>
          <a:custGeom>
            <a:avLst/>
            <a:gdLst>
              <a:gd name="connsiteX0" fmla="*/ 0 w 7000874"/>
              <a:gd name="connsiteY0" fmla="*/ 2790625 h 2790625"/>
              <a:gd name="connsiteX1" fmla="*/ 0 w 7000874"/>
              <a:gd name="connsiteY1" fmla="*/ 1220898 h 2790625"/>
              <a:gd name="connsiteX2" fmla="*/ 1220898 w 7000874"/>
              <a:gd name="connsiteY2" fmla="*/ 0 h 2790625"/>
              <a:gd name="connsiteX3" fmla="*/ 5529950 w 7000874"/>
              <a:gd name="connsiteY3" fmla="*/ 0 h 2790625"/>
              <a:gd name="connsiteX4" fmla="*/ 6750848 w 7000874"/>
              <a:gd name="connsiteY4" fmla="*/ 1220898 h 2790625"/>
              <a:gd name="connsiteX5" fmla="*/ 6750848 w 7000874"/>
              <a:gd name="connsiteY5" fmla="*/ 1395313 h 2790625"/>
              <a:gd name="connsiteX6" fmla="*/ 7000874 w 7000874"/>
              <a:gd name="connsiteY6" fmla="*/ 1395313 h 2790625"/>
              <a:gd name="connsiteX7" fmla="*/ 6303218 w 7000874"/>
              <a:gd name="connsiteY7" fmla="*/ 2092969 h 2790625"/>
              <a:gd name="connsiteX8" fmla="*/ 5605562 w 7000874"/>
              <a:gd name="connsiteY8" fmla="*/ 1395313 h 2790625"/>
              <a:gd name="connsiteX9" fmla="*/ 5855588 w 7000874"/>
              <a:gd name="connsiteY9" fmla="*/ 1395313 h 2790625"/>
              <a:gd name="connsiteX10" fmla="*/ 5855588 w 7000874"/>
              <a:gd name="connsiteY10" fmla="*/ 1220898 h 2790625"/>
              <a:gd name="connsiteX11" fmla="*/ 5529950 w 7000874"/>
              <a:gd name="connsiteY11" fmla="*/ 895260 h 2790625"/>
              <a:gd name="connsiteX12" fmla="*/ 1220898 w 7000874"/>
              <a:gd name="connsiteY12" fmla="*/ 895260 h 2790625"/>
              <a:gd name="connsiteX13" fmla="*/ 895260 w 7000874"/>
              <a:gd name="connsiteY13" fmla="*/ 1220898 h 2790625"/>
              <a:gd name="connsiteX14" fmla="*/ 895260 w 7000874"/>
              <a:gd name="connsiteY14" fmla="*/ 2790625 h 2790625"/>
              <a:gd name="connsiteX15" fmla="*/ 0 w 7000874"/>
              <a:gd name="connsiteY15" fmla="*/ 2790625 h 2790625"/>
              <a:gd name="connsiteX0" fmla="*/ 628650 w 7000874"/>
              <a:gd name="connsiteY0" fmla="*/ 661787 h 2790625"/>
              <a:gd name="connsiteX1" fmla="*/ 0 w 7000874"/>
              <a:gd name="connsiteY1" fmla="*/ 1220898 h 2790625"/>
              <a:gd name="connsiteX2" fmla="*/ 1220898 w 7000874"/>
              <a:gd name="connsiteY2" fmla="*/ 0 h 2790625"/>
              <a:gd name="connsiteX3" fmla="*/ 5529950 w 7000874"/>
              <a:gd name="connsiteY3" fmla="*/ 0 h 2790625"/>
              <a:gd name="connsiteX4" fmla="*/ 6750848 w 7000874"/>
              <a:gd name="connsiteY4" fmla="*/ 1220898 h 2790625"/>
              <a:gd name="connsiteX5" fmla="*/ 6750848 w 7000874"/>
              <a:gd name="connsiteY5" fmla="*/ 1395313 h 2790625"/>
              <a:gd name="connsiteX6" fmla="*/ 7000874 w 7000874"/>
              <a:gd name="connsiteY6" fmla="*/ 1395313 h 2790625"/>
              <a:gd name="connsiteX7" fmla="*/ 6303218 w 7000874"/>
              <a:gd name="connsiteY7" fmla="*/ 2092969 h 2790625"/>
              <a:gd name="connsiteX8" fmla="*/ 5605562 w 7000874"/>
              <a:gd name="connsiteY8" fmla="*/ 1395313 h 2790625"/>
              <a:gd name="connsiteX9" fmla="*/ 5855588 w 7000874"/>
              <a:gd name="connsiteY9" fmla="*/ 1395313 h 2790625"/>
              <a:gd name="connsiteX10" fmla="*/ 5855588 w 7000874"/>
              <a:gd name="connsiteY10" fmla="*/ 1220898 h 2790625"/>
              <a:gd name="connsiteX11" fmla="*/ 5529950 w 7000874"/>
              <a:gd name="connsiteY11" fmla="*/ 895260 h 2790625"/>
              <a:gd name="connsiteX12" fmla="*/ 1220898 w 7000874"/>
              <a:gd name="connsiteY12" fmla="*/ 895260 h 2790625"/>
              <a:gd name="connsiteX13" fmla="*/ 895260 w 7000874"/>
              <a:gd name="connsiteY13" fmla="*/ 1220898 h 2790625"/>
              <a:gd name="connsiteX14" fmla="*/ 895260 w 7000874"/>
              <a:gd name="connsiteY14" fmla="*/ 2790625 h 2790625"/>
              <a:gd name="connsiteX15" fmla="*/ 628650 w 7000874"/>
              <a:gd name="connsiteY15" fmla="*/ 661787 h 2790625"/>
              <a:gd name="connsiteX0" fmla="*/ 628650 w 7000874"/>
              <a:gd name="connsiteY0" fmla="*/ 714375 h 2145557"/>
              <a:gd name="connsiteX1" fmla="*/ 0 w 7000874"/>
              <a:gd name="connsiteY1" fmla="*/ 1273486 h 2145557"/>
              <a:gd name="connsiteX2" fmla="*/ 1220898 w 7000874"/>
              <a:gd name="connsiteY2" fmla="*/ 52588 h 2145557"/>
              <a:gd name="connsiteX3" fmla="*/ 5529950 w 7000874"/>
              <a:gd name="connsiteY3" fmla="*/ 52588 h 2145557"/>
              <a:gd name="connsiteX4" fmla="*/ 6750848 w 7000874"/>
              <a:gd name="connsiteY4" fmla="*/ 1273486 h 2145557"/>
              <a:gd name="connsiteX5" fmla="*/ 6750848 w 7000874"/>
              <a:gd name="connsiteY5" fmla="*/ 1447901 h 2145557"/>
              <a:gd name="connsiteX6" fmla="*/ 7000874 w 7000874"/>
              <a:gd name="connsiteY6" fmla="*/ 1447901 h 2145557"/>
              <a:gd name="connsiteX7" fmla="*/ 6303218 w 7000874"/>
              <a:gd name="connsiteY7" fmla="*/ 2145557 h 2145557"/>
              <a:gd name="connsiteX8" fmla="*/ 5605562 w 7000874"/>
              <a:gd name="connsiteY8" fmla="*/ 1447901 h 2145557"/>
              <a:gd name="connsiteX9" fmla="*/ 5855588 w 7000874"/>
              <a:gd name="connsiteY9" fmla="*/ 1447901 h 2145557"/>
              <a:gd name="connsiteX10" fmla="*/ 5855588 w 7000874"/>
              <a:gd name="connsiteY10" fmla="*/ 1273486 h 2145557"/>
              <a:gd name="connsiteX11" fmla="*/ 5529950 w 7000874"/>
              <a:gd name="connsiteY11" fmla="*/ 947848 h 2145557"/>
              <a:gd name="connsiteX12" fmla="*/ 1220898 w 7000874"/>
              <a:gd name="connsiteY12" fmla="*/ 947848 h 2145557"/>
              <a:gd name="connsiteX13" fmla="*/ 895260 w 7000874"/>
              <a:gd name="connsiteY13" fmla="*/ 1273486 h 2145557"/>
              <a:gd name="connsiteX14" fmla="*/ 1495335 w 7000874"/>
              <a:gd name="connsiteY14" fmla="*/ 0 h 2145557"/>
              <a:gd name="connsiteX15" fmla="*/ 628650 w 7000874"/>
              <a:gd name="connsiteY15" fmla="*/ 714375 h 2145557"/>
              <a:gd name="connsiteX0" fmla="*/ 0 w 6372224"/>
              <a:gd name="connsiteY0" fmla="*/ 714375 h 2145557"/>
              <a:gd name="connsiteX1" fmla="*/ 585788 w 6372224"/>
              <a:gd name="connsiteY1" fmla="*/ 573398 h 2145557"/>
              <a:gd name="connsiteX2" fmla="*/ 592248 w 6372224"/>
              <a:gd name="connsiteY2" fmla="*/ 52588 h 2145557"/>
              <a:gd name="connsiteX3" fmla="*/ 4901300 w 6372224"/>
              <a:gd name="connsiteY3" fmla="*/ 52588 h 2145557"/>
              <a:gd name="connsiteX4" fmla="*/ 6122198 w 6372224"/>
              <a:gd name="connsiteY4" fmla="*/ 1273486 h 2145557"/>
              <a:gd name="connsiteX5" fmla="*/ 6122198 w 6372224"/>
              <a:gd name="connsiteY5" fmla="*/ 1447901 h 2145557"/>
              <a:gd name="connsiteX6" fmla="*/ 6372224 w 6372224"/>
              <a:gd name="connsiteY6" fmla="*/ 1447901 h 2145557"/>
              <a:gd name="connsiteX7" fmla="*/ 5674568 w 6372224"/>
              <a:gd name="connsiteY7" fmla="*/ 2145557 h 2145557"/>
              <a:gd name="connsiteX8" fmla="*/ 4976912 w 6372224"/>
              <a:gd name="connsiteY8" fmla="*/ 1447901 h 2145557"/>
              <a:gd name="connsiteX9" fmla="*/ 5226938 w 6372224"/>
              <a:gd name="connsiteY9" fmla="*/ 1447901 h 2145557"/>
              <a:gd name="connsiteX10" fmla="*/ 5226938 w 6372224"/>
              <a:gd name="connsiteY10" fmla="*/ 1273486 h 2145557"/>
              <a:gd name="connsiteX11" fmla="*/ 4901300 w 6372224"/>
              <a:gd name="connsiteY11" fmla="*/ 947848 h 2145557"/>
              <a:gd name="connsiteX12" fmla="*/ 592248 w 6372224"/>
              <a:gd name="connsiteY12" fmla="*/ 947848 h 2145557"/>
              <a:gd name="connsiteX13" fmla="*/ 266610 w 6372224"/>
              <a:gd name="connsiteY13" fmla="*/ 1273486 h 2145557"/>
              <a:gd name="connsiteX14" fmla="*/ 866685 w 6372224"/>
              <a:gd name="connsiteY14" fmla="*/ 0 h 2145557"/>
              <a:gd name="connsiteX15" fmla="*/ 0 w 6372224"/>
              <a:gd name="connsiteY15" fmla="*/ 714375 h 2145557"/>
              <a:gd name="connsiteX0" fmla="*/ 4853 w 6105614"/>
              <a:gd name="connsiteY0" fmla="*/ 942975 h 2145557"/>
              <a:gd name="connsiteX1" fmla="*/ 319178 w 6105614"/>
              <a:gd name="connsiteY1" fmla="*/ 573398 h 2145557"/>
              <a:gd name="connsiteX2" fmla="*/ 325638 w 6105614"/>
              <a:gd name="connsiteY2" fmla="*/ 52588 h 2145557"/>
              <a:gd name="connsiteX3" fmla="*/ 4634690 w 6105614"/>
              <a:gd name="connsiteY3" fmla="*/ 52588 h 2145557"/>
              <a:gd name="connsiteX4" fmla="*/ 5855588 w 6105614"/>
              <a:gd name="connsiteY4" fmla="*/ 1273486 h 2145557"/>
              <a:gd name="connsiteX5" fmla="*/ 5855588 w 6105614"/>
              <a:gd name="connsiteY5" fmla="*/ 1447901 h 2145557"/>
              <a:gd name="connsiteX6" fmla="*/ 6105614 w 6105614"/>
              <a:gd name="connsiteY6" fmla="*/ 1447901 h 2145557"/>
              <a:gd name="connsiteX7" fmla="*/ 5407958 w 6105614"/>
              <a:gd name="connsiteY7" fmla="*/ 2145557 h 2145557"/>
              <a:gd name="connsiteX8" fmla="*/ 4710302 w 6105614"/>
              <a:gd name="connsiteY8" fmla="*/ 1447901 h 2145557"/>
              <a:gd name="connsiteX9" fmla="*/ 4960328 w 6105614"/>
              <a:gd name="connsiteY9" fmla="*/ 1447901 h 2145557"/>
              <a:gd name="connsiteX10" fmla="*/ 4960328 w 6105614"/>
              <a:gd name="connsiteY10" fmla="*/ 1273486 h 2145557"/>
              <a:gd name="connsiteX11" fmla="*/ 4634690 w 6105614"/>
              <a:gd name="connsiteY11" fmla="*/ 947848 h 2145557"/>
              <a:gd name="connsiteX12" fmla="*/ 325638 w 6105614"/>
              <a:gd name="connsiteY12" fmla="*/ 947848 h 2145557"/>
              <a:gd name="connsiteX13" fmla="*/ 0 w 6105614"/>
              <a:gd name="connsiteY13" fmla="*/ 1273486 h 2145557"/>
              <a:gd name="connsiteX14" fmla="*/ 600075 w 6105614"/>
              <a:gd name="connsiteY14" fmla="*/ 0 h 2145557"/>
              <a:gd name="connsiteX15" fmla="*/ 4853 w 6105614"/>
              <a:gd name="connsiteY15" fmla="*/ 942975 h 2145557"/>
              <a:gd name="connsiteX0" fmla="*/ 0 w 6100761"/>
              <a:gd name="connsiteY0" fmla="*/ 942975 h 2145557"/>
              <a:gd name="connsiteX1" fmla="*/ 314325 w 6100761"/>
              <a:gd name="connsiteY1" fmla="*/ 573398 h 2145557"/>
              <a:gd name="connsiteX2" fmla="*/ 320785 w 6100761"/>
              <a:gd name="connsiteY2" fmla="*/ 52588 h 2145557"/>
              <a:gd name="connsiteX3" fmla="*/ 4629837 w 6100761"/>
              <a:gd name="connsiteY3" fmla="*/ 52588 h 2145557"/>
              <a:gd name="connsiteX4" fmla="*/ 5850735 w 6100761"/>
              <a:gd name="connsiteY4" fmla="*/ 1273486 h 2145557"/>
              <a:gd name="connsiteX5" fmla="*/ 5850735 w 6100761"/>
              <a:gd name="connsiteY5" fmla="*/ 1447901 h 2145557"/>
              <a:gd name="connsiteX6" fmla="*/ 6100761 w 6100761"/>
              <a:gd name="connsiteY6" fmla="*/ 1447901 h 2145557"/>
              <a:gd name="connsiteX7" fmla="*/ 5403105 w 6100761"/>
              <a:gd name="connsiteY7" fmla="*/ 2145557 h 2145557"/>
              <a:gd name="connsiteX8" fmla="*/ 4705449 w 6100761"/>
              <a:gd name="connsiteY8" fmla="*/ 1447901 h 2145557"/>
              <a:gd name="connsiteX9" fmla="*/ 4955475 w 6100761"/>
              <a:gd name="connsiteY9" fmla="*/ 1447901 h 2145557"/>
              <a:gd name="connsiteX10" fmla="*/ 4955475 w 6100761"/>
              <a:gd name="connsiteY10" fmla="*/ 1273486 h 2145557"/>
              <a:gd name="connsiteX11" fmla="*/ 4629837 w 6100761"/>
              <a:gd name="connsiteY11" fmla="*/ 947848 h 2145557"/>
              <a:gd name="connsiteX12" fmla="*/ 320785 w 6100761"/>
              <a:gd name="connsiteY12" fmla="*/ 947848 h 2145557"/>
              <a:gd name="connsiteX13" fmla="*/ 123735 w 6100761"/>
              <a:gd name="connsiteY13" fmla="*/ 1030599 h 2145557"/>
              <a:gd name="connsiteX14" fmla="*/ 595222 w 6100761"/>
              <a:gd name="connsiteY14" fmla="*/ 0 h 2145557"/>
              <a:gd name="connsiteX15" fmla="*/ 0 w 6100761"/>
              <a:gd name="connsiteY15" fmla="*/ 942975 h 2145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100761" h="2145557">
                <a:moveTo>
                  <a:pt x="0" y="942975"/>
                </a:moveTo>
                <a:cubicBezTo>
                  <a:pt x="0" y="419733"/>
                  <a:pt x="314325" y="1096640"/>
                  <a:pt x="314325" y="573398"/>
                </a:cubicBezTo>
                <a:cubicBezTo>
                  <a:pt x="314325" y="-100885"/>
                  <a:pt x="-353498" y="52588"/>
                  <a:pt x="320785" y="52588"/>
                </a:cubicBezTo>
                <a:lnTo>
                  <a:pt x="4629837" y="52588"/>
                </a:lnTo>
                <a:cubicBezTo>
                  <a:pt x="5304120" y="52588"/>
                  <a:pt x="5850735" y="599203"/>
                  <a:pt x="5850735" y="1273486"/>
                </a:cubicBezTo>
                <a:lnTo>
                  <a:pt x="5850735" y="1447901"/>
                </a:lnTo>
                <a:lnTo>
                  <a:pt x="6100761" y="1447901"/>
                </a:lnTo>
                <a:lnTo>
                  <a:pt x="5403105" y="2145557"/>
                </a:lnTo>
                <a:lnTo>
                  <a:pt x="4705449" y="1447901"/>
                </a:lnTo>
                <a:lnTo>
                  <a:pt x="4955475" y="1447901"/>
                </a:lnTo>
                <a:lnTo>
                  <a:pt x="4955475" y="1273486"/>
                </a:lnTo>
                <a:cubicBezTo>
                  <a:pt x="4955475" y="1093641"/>
                  <a:pt x="4809682" y="947848"/>
                  <a:pt x="4629837" y="947848"/>
                </a:cubicBezTo>
                <a:lnTo>
                  <a:pt x="320785" y="947848"/>
                </a:lnTo>
                <a:cubicBezTo>
                  <a:pt x="140940" y="947848"/>
                  <a:pt x="123735" y="850754"/>
                  <a:pt x="123735" y="1030599"/>
                </a:cubicBezTo>
                <a:lnTo>
                  <a:pt x="595222" y="0"/>
                </a:lnTo>
                <a:lnTo>
                  <a:pt x="0" y="942975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23000">
                <a:srgbClr val="00B050"/>
              </a:gs>
              <a:gs pos="37500">
                <a:srgbClr val="387078"/>
              </a:gs>
              <a:gs pos="63000">
                <a:schemeClr val="accent2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79103" y="476267"/>
            <a:ext cx="39862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 smtClean="0"/>
              <a:t>শিখন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ফল</a:t>
            </a:r>
            <a:endParaRPr lang="en-US" sz="4400" b="1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1350614" y="2493089"/>
            <a:ext cx="5943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প্রশমনবিক্রিয়া</a:t>
            </a:r>
            <a:r>
              <a:rPr lang="en-US" dirty="0" smtClean="0"/>
              <a:t> 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73078" y="5090138"/>
            <a:ext cx="649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প্রশমন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বিক্রিয়ার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মাধ্যমে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দ্রবনের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প্রকৃতি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নির্ণয়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করতে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পারবে</a:t>
            </a:r>
            <a:r>
              <a:rPr lang="en-US" dirty="0" smtClean="0">
                <a:solidFill>
                  <a:schemeClr val="bg1"/>
                </a:solidFill>
              </a:rPr>
              <a:t>।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35280" y="3387724"/>
            <a:ext cx="9083040" cy="8884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6228" y="3647260"/>
            <a:ext cx="5943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প্রশমনবিক্রিয়ার</a:t>
            </a:r>
            <a:r>
              <a:rPr lang="en-US" dirty="0" smtClean="0"/>
              <a:t>  </a:t>
            </a:r>
            <a:r>
              <a:rPr lang="en-US" dirty="0" err="1" smtClean="0"/>
              <a:t>গুরুত্ব</a:t>
            </a:r>
            <a:r>
              <a:rPr lang="en-US" dirty="0" smtClean="0"/>
              <a:t> 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9052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39754" y="5155079"/>
            <a:ext cx="4756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err="1" smtClean="0">
                <a:solidFill>
                  <a:srgbClr val="002060"/>
                </a:solidFill>
              </a:rPr>
              <a:t>প্রশমন</a:t>
            </a:r>
            <a:r>
              <a:rPr lang="en-US" sz="4800" i="1" dirty="0" smtClean="0">
                <a:solidFill>
                  <a:srgbClr val="002060"/>
                </a:solidFill>
              </a:rPr>
              <a:t> </a:t>
            </a:r>
            <a:r>
              <a:rPr lang="en-US" sz="4800" i="1" dirty="0" err="1" smtClean="0">
                <a:solidFill>
                  <a:srgbClr val="002060"/>
                </a:solidFill>
              </a:rPr>
              <a:t>বিক্রিয়া</a:t>
            </a:r>
            <a:endParaRPr lang="en-US" sz="4800" i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1030" y="1479348"/>
            <a:ext cx="104951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B050"/>
                </a:solidFill>
              </a:rPr>
              <a:t>HCl</a:t>
            </a:r>
            <a:r>
              <a:rPr lang="en-US" sz="4400" b="1" dirty="0" smtClean="0">
                <a:solidFill>
                  <a:srgbClr val="00B050"/>
                </a:solidFill>
              </a:rPr>
              <a:t>    +   </a:t>
            </a:r>
            <a:r>
              <a:rPr lang="en-US" sz="4400" b="1" dirty="0" err="1" smtClean="0">
                <a:solidFill>
                  <a:srgbClr val="00B050"/>
                </a:solidFill>
              </a:rPr>
              <a:t>NaOH</a:t>
            </a:r>
            <a:r>
              <a:rPr lang="en-US" sz="4400" b="1" dirty="0" smtClean="0">
                <a:solidFill>
                  <a:srgbClr val="00B050"/>
                </a:solidFill>
              </a:rPr>
              <a:t>    =    </a:t>
            </a:r>
            <a:r>
              <a:rPr lang="en-US" sz="4400" b="1" dirty="0" err="1" smtClean="0">
                <a:solidFill>
                  <a:srgbClr val="00B050"/>
                </a:solidFill>
              </a:rPr>
              <a:t>NaCl</a:t>
            </a:r>
            <a:r>
              <a:rPr lang="en-US" sz="4400" b="1" dirty="0" smtClean="0">
                <a:solidFill>
                  <a:srgbClr val="00B050"/>
                </a:solidFill>
              </a:rPr>
              <a:t>    +   H</a:t>
            </a:r>
            <a:r>
              <a:rPr lang="en-US" sz="4400" b="1" baseline="-25000" dirty="0" smtClean="0">
                <a:solidFill>
                  <a:srgbClr val="00B050"/>
                </a:solidFill>
              </a:rPr>
              <a:t>2</a:t>
            </a:r>
            <a:r>
              <a:rPr lang="en-US" sz="4400" b="1" dirty="0" smtClean="0">
                <a:solidFill>
                  <a:srgbClr val="00B050"/>
                </a:solidFill>
              </a:rPr>
              <a:t>O</a:t>
            </a:r>
          </a:p>
          <a:p>
            <a:r>
              <a:rPr lang="en-US" sz="4400" b="1" dirty="0" err="1" smtClean="0">
                <a:solidFill>
                  <a:srgbClr val="C00000"/>
                </a:solidFill>
              </a:rPr>
              <a:t>এসিড</a:t>
            </a:r>
            <a:r>
              <a:rPr lang="en-US" sz="4400" b="1" dirty="0" smtClean="0"/>
              <a:t>      </a:t>
            </a:r>
            <a:r>
              <a:rPr lang="en-US" sz="4400" b="1" dirty="0" err="1" smtClean="0">
                <a:solidFill>
                  <a:srgbClr val="FFFF00"/>
                </a:solidFill>
              </a:rPr>
              <a:t>ক্ষার</a:t>
            </a:r>
            <a:r>
              <a:rPr lang="en-US" sz="4400" b="1" dirty="0" smtClean="0"/>
              <a:t>           </a:t>
            </a:r>
            <a:r>
              <a:rPr lang="en-US" sz="4400" b="1" dirty="0" err="1" smtClean="0">
                <a:solidFill>
                  <a:srgbClr val="FF0000"/>
                </a:solidFill>
              </a:rPr>
              <a:t>লবন</a:t>
            </a:r>
            <a:r>
              <a:rPr lang="en-US" sz="4400" b="1" dirty="0" smtClean="0"/>
              <a:t>        </a:t>
            </a:r>
            <a:r>
              <a:rPr lang="en-US" sz="4400" b="1" dirty="0" err="1" smtClean="0">
                <a:solidFill>
                  <a:srgbClr val="FFFF00"/>
                </a:solidFill>
              </a:rPr>
              <a:t>পানি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5360" y="350520"/>
            <a:ext cx="6339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আমরা</a:t>
            </a:r>
            <a:r>
              <a:rPr lang="en-US" sz="4000" b="1" dirty="0" smtClean="0"/>
              <a:t>   </a:t>
            </a:r>
            <a:r>
              <a:rPr lang="en-US" sz="4000" b="1" dirty="0" err="1" smtClean="0"/>
              <a:t>লক্ষ্য</a:t>
            </a:r>
            <a:r>
              <a:rPr lang="en-US" sz="4000" b="1" dirty="0" smtClean="0"/>
              <a:t>  </a:t>
            </a:r>
            <a:r>
              <a:rPr lang="en-US" sz="4000" b="1" dirty="0" err="1" smtClean="0"/>
              <a:t>করি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1893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676" y="520505"/>
            <a:ext cx="10128739" cy="110799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600" b="1" i="1" dirty="0" err="1" smtClean="0">
                <a:solidFill>
                  <a:schemeClr val="bg1"/>
                </a:solidFill>
              </a:rPr>
              <a:t>আমাদের</a:t>
            </a:r>
            <a:r>
              <a:rPr lang="en-US" sz="6600" b="1" i="1" dirty="0" smtClean="0">
                <a:solidFill>
                  <a:schemeClr val="bg1"/>
                </a:solidFill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</a:rPr>
              <a:t>আজকের</a:t>
            </a:r>
            <a:r>
              <a:rPr lang="en-US" sz="6600" b="1" i="1" dirty="0" smtClean="0">
                <a:solidFill>
                  <a:schemeClr val="bg1"/>
                </a:solidFill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</a:rPr>
              <a:t>পাঠ</a:t>
            </a:r>
            <a:r>
              <a:rPr lang="en-US" sz="6600" b="1" i="1" dirty="0" smtClean="0">
                <a:solidFill>
                  <a:schemeClr val="bg1"/>
                </a:solidFill>
              </a:rPr>
              <a:t>-</a:t>
            </a:r>
            <a:endParaRPr lang="en-US" sz="6600" b="1" i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1938" y="3135254"/>
            <a:ext cx="8895917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i="1" dirty="0" err="1" smtClean="0">
                <a:solidFill>
                  <a:srgbClr val="FFFF00"/>
                </a:solidFill>
              </a:rPr>
              <a:t>প্রশমন</a:t>
            </a:r>
            <a:r>
              <a:rPr lang="en-US" sz="4000" i="1" dirty="0" smtClean="0">
                <a:solidFill>
                  <a:srgbClr val="FFFF00"/>
                </a:solidFill>
              </a:rPr>
              <a:t>  </a:t>
            </a:r>
            <a:r>
              <a:rPr lang="en-US" sz="4000" i="1" dirty="0" err="1" smtClean="0">
                <a:solidFill>
                  <a:srgbClr val="FFFF00"/>
                </a:solidFill>
              </a:rPr>
              <a:t>বিক্রিয়া</a:t>
            </a:r>
            <a:r>
              <a:rPr lang="en-US" sz="4000" i="1" dirty="0" smtClean="0">
                <a:solidFill>
                  <a:srgbClr val="FFFF00"/>
                </a:solidFill>
              </a:rPr>
              <a:t>  </a:t>
            </a:r>
            <a:endParaRPr lang="en-US" sz="40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561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4525" y="382137"/>
            <a:ext cx="8761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FFFF00"/>
                </a:solidFill>
              </a:rPr>
              <a:t>প্রশমন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</a:rPr>
              <a:t>বিক্রিয়াঃ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9778" y="1338547"/>
            <a:ext cx="1147776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err="1" smtClean="0">
                <a:solidFill>
                  <a:schemeClr val="bg1"/>
                </a:solidFill>
              </a:rPr>
              <a:t>এসিড</a:t>
            </a:r>
            <a:r>
              <a:rPr lang="en-US" sz="4000" b="1" i="1" dirty="0" smtClean="0">
                <a:solidFill>
                  <a:schemeClr val="bg1"/>
                </a:solidFill>
              </a:rPr>
              <a:t>  </a:t>
            </a:r>
            <a:r>
              <a:rPr lang="en-US" sz="4000" b="1" i="1" dirty="0" err="1" smtClean="0">
                <a:solidFill>
                  <a:schemeClr val="bg1"/>
                </a:solidFill>
              </a:rPr>
              <a:t>ক্ষারের</a:t>
            </a:r>
            <a:r>
              <a:rPr lang="en-US" sz="4000" b="1" i="1" dirty="0" smtClean="0">
                <a:solidFill>
                  <a:schemeClr val="bg1"/>
                </a:solidFill>
              </a:rPr>
              <a:t>  </a:t>
            </a:r>
            <a:r>
              <a:rPr lang="en-US" sz="4000" b="1" i="1" dirty="0" err="1" smtClean="0">
                <a:solidFill>
                  <a:schemeClr val="bg1"/>
                </a:solidFill>
              </a:rPr>
              <a:t>সাথে</a:t>
            </a:r>
            <a:r>
              <a:rPr lang="en-US" sz="4000" b="1" i="1" dirty="0" smtClean="0">
                <a:solidFill>
                  <a:schemeClr val="bg1"/>
                </a:solidFill>
              </a:rPr>
              <a:t>  </a:t>
            </a:r>
            <a:r>
              <a:rPr lang="en-US" sz="4000" b="1" i="1" dirty="0" err="1" smtClean="0">
                <a:solidFill>
                  <a:schemeClr val="bg1"/>
                </a:solidFill>
              </a:rPr>
              <a:t>বিক্রিয়া</a:t>
            </a:r>
            <a:r>
              <a:rPr lang="en-US" sz="4000" b="1" i="1" dirty="0" smtClean="0">
                <a:solidFill>
                  <a:schemeClr val="bg1"/>
                </a:solidFill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</a:rPr>
              <a:t>করে</a:t>
            </a:r>
            <a:r>
              <a:rPr lang="en-US" sz="4000" b="1" i="1" dirty="0" smtClean="0">
                <a:solidFill>
                  <a:schemeClr val="bg1"/>
                </a:solidFill>
              </a:rPr>
              <a:t>  </a:t>
            </a:r>
            <a:r>
              <a:rPr lang="en-US" sz="4000" b="1" i="1" dirty="0" err="1" smtClean="0">
                <a:solidFill>
                  <a:schemeClr val="bg1"/>
                </a:solidFill>
              </a:rPr>
              <a:t>লবন</a:t>
            </a:r>
            <a:r>
              <a:rPr lang="en-US" sz="4000" b="1" i="1" dirty="0" smtClean="0">
                <a:solidFill>
                  <a:schemeClr val="bg1"/>
                </a:solidFill>
              </a:rPr>
              <a:t>  </a:t>
            </a:r>
            <a:r>
              <a:rPr lang="en-US" sz="4000" b="1" i="1" dirty="0" err="1" smtClean="0">
                <a:solidFill>
                  <a:schemeClr val="bg1"/>
                </a:solidFill>
              </a:rPr>
              <a:t>পানি</a:t>
            </a:r>
            <a:r>
              <a:rPr lang="en-US" sz="4000" b="1" i="1" dirty="0" smtClean="0">
                <a:solidFill>
                  <a:schemeClr val="bg1"/>
                </a:solidFill>
              </a:rPr>
              <a:t>  </a:t>
            </a:r>
            <a:r>
              <a:rPr lang="en-US" sz="4000" b="1" i="1" dirty="0" err="1" smtClean="0">
                <a:solidFill>
                  <a:schemeClr val="bg1"/>
                </a:solidFill>
              </a:rPr>
              <a:t>উৎপন্ন</a:t>
            </a:r>
            <a:r>
              <a:rPr lang="en-US" sz="4000" b="1" i="1" dirty="0" smtClean="0">
                <a:solidFill>
                  <a:schemeClr val="bg1"/>
                </a:solidFill>
              </a:rPr>
              <a:t>  </a:t>
            </a:r>
            <a:r>
              <a:rPr lang="en-US" sz="4000" b="1" i="1" dirty="0" err="1" smtClean="0">
                <a:solidFill>
                  <a:schemeClr val="bg1"/>
                </a:solidFill>
              </a:rPr>
              <a:t>হওয়ার</a:t>
            </a:r>
            <a:r>
              <a:rPr lang="en-US" sz="4000" b="1" i="1" dirty="0" smtClean="0">
                <a:solidFill>
                  <a:schemeClr val="bg1"/>
                </a:solidFill>
              </a:rPr>
              <a:t>  </a:t>
            </a:r>
            <a:r>
              <a:rPr lang="en-US" sz="4000" b="1" i="1" dirty="0" err="1" smtClean="0">
                <a:solidFill>
                  <a:schemeClr val="bg1"/>
                </a:solidFill>
              </a:rPr>
              <a:t>বিক্রিয়াকে</a:t>
            </a:r>
            <a:r>
              <a:rPr lang="en-US" sz="4000" b="1" i="1" dirty="0" smtClean="0">
                <a:solidFill>
                  <a:schemeClr val="bg1"/>
                </a:solidFill>
              </a:rPr>
              <a:t>  </a:t>
            </a:r>
            <a:r>
              <a:rPr lang="en-US" sz="4000" b="1" i="1" dirty="0" err="1" smtClean="0">
                <a:solidFill>
                  <a:schemeClr val="bg1"/>
                </a:solidFill>
              </a:rPr>
              <a:t>প্রশমন</a:t>
            </a:r>
            <a:r>
              <a:rPr lang="en-US" sz="4000" b="1" i="1" dirty="0" smtClean="0">
                <a:solidFill>
                  <a:schemeClr val="bg1"/>
                </a:solidFill>
              </a:rPr>
              <a:t>  </a:t>
            </a:r>
            <a:r>
              <a:rPr lang="en-US" sz="4000" b="1" i="1" dirty="0" err="1" smtClean="0">
                <a:solidFill>
                  <a:schemeClr val="bg1"/>
                </a:solidFill>
              </a:rPr>
              <a:t>বিক্রিয়া</a:t>
            </a:r>
            <a:r>
              <a:rPr lang="en-US" sz="4000" b="1" i="1" dirty="0" smtClean="0">
                <a:solidFill>
                  <a:schemeClr val="bg1"/>
                </a:solidFill>
              </a:rPr>
              <a:t>  </a:t>
            </a:r>
            <a:r>
              <a:rPr lang="en-US" sz="4000" b="1" i="1" dirty="0" err="1" smtClean="0">
                <a:solidFill>
                  <a:schemeClr val="bg1"/>
                </a:solidFill>
              </a:rPr>
              <a:t>বলে</a:t>
            </a:r>
            <a:r>
              <a:rPr lang="en-US" sz="4000" b="1" i="1" dirty="0" smtClean="0">
                <a:solidFill>
                  <a:schemeClr val="bg1"/>
                </a:solidFill>
              </a:rPr>
              <a:t>  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7671" y="3064399"/>
            <a:ext cx="104951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B050"/>
                </a:solidFill>
              </a:rPr>
              <a:t>HCl</a:t>
            </a:r>
            <a:r>
              <a:rPr lang="en-US" sz="4400" b="1" dirty="0" smtClean="0">
                <a:solidFill>
                  <a:srgbClr val="00B050"/>
                </a:solidFill>
              </a:rPr>
              <a:t>    +   </a:t>
            </a:r>
            <a:r>
              <a:rPr lang="en-US" sz="4400" b="1" dirty="0" err="1" smtClean="0">
                <a:solidFill>
                  <a:srgbClr val="00B050"/>
                </a:solidFill>
              </a:rPr>
              <a:t>NaOH</a:t>
            </a:r>
            <a:r>
              <a:rPr lang="en-US" sz="4400" b="1" dirty="0" smtClean="0">
                <a:solidFill>
                  <a:srgbClr val="00B050"/>
                </a:solidFill>
              </a:rPr>
              <a:t>    =    </a:t>
            </a:r>
            <a:r>
              <a:rPr lang="en-US" sz="4400" b="1" dirty="0" err="1" smtClean="0">
                <a:solidFill>
                  <a:srgbClr val="00B050"/>
                </a:solidFill>
              </a:rPr>
              <a:t>NaCl</a:t>
            </a:r>
            <a:r>
              <a:rPr lang="en-US" sz="4400" b="1" dirty="0" smtClean="0">
                <a:solidFill>
                  <a:srgbClr val="00B050"/>
                </a:solidFill>
              </a:rPr>
              <a:t>    +   H</a:t>
            </a:r>
            <a:r>
              <a:rPr lang="en-US" sz="4400" b="1" baseline="-25000" dirty="0" smtClean="0">
                <a:solidFill>
                  <a:srgbClr val="00B050"/>
                </a:solidFill>
              </a:rPr>
              <a:t>2</a:t>
            </a:r>
            <a:r>
              <a:rPr lang="en-US" sz="4400" b="1" dirty="0" smtClean="0">
                <a:solidFill>
                  <a:srgbClr val="00B050"/>
                </a:solidFill>
              </a:rPr>
              <a:t>O</a:t>
            </a:r>
          </a:p>
          <a:p>
            <a:r>
              <a:rPr lang="en-US" sz="4400" b="1" dirty="0" err="1" smtClean="0">
                <a:solidFill>
                  <a:srgbClr val="C00000"/>
                </a:solidFill>
              </a:rPr>
              <a:t>এসিড</a:t>
            </a:r>
            <a:r>
              <a:rPr lang="en-US" sz="4400" b="1" dirty="0" smtClean="0"/>
              <a:t>      </a:t>
            </a:r>
            <a:r>
              <a:rPr lang="en-US" sz="4400" b="1" dirty="0" err="1" smtClean="0">
                <a:solidFill>
                  <a:srgbClr val="FFFF00"/>
                </a:solidFill>
              </a:rPr>
              <a:t>ক্ষার</a:t>
            </a:r>
            <a:r>
              <a:rPr lang="en-US" sz="4400" b="1" dirty="0" smtClean="0"/>
              <a:t>           </a:t>
            </a:r>
            <a:r>
              <a:rPr lang="en-US" sz="4400" b="1" dirty="0" err="1" smtClean="0">
                <a:solidFill>
                  <a:srgbClr val="FF0000"/>
                </a:solidFill>
              </a:rPr>
              <a:t>লবন</a:t>
            </a:r>
            <a:r>
              <a:rPr lang="en-US" sz="4400" b="1" dirty="0" smtClean="0"/>
              <a:t>        </a:t>
            </a:r>
            <a:r>
              <a:rPr lang="en-US" sz="4400" b="1" dirty="0" err="1" smtClean="0">
                <a:solidFill>
                  <a:srgbClr val="FFFF00"/>
                </a:solidFill>
              </a:rPr>
              <a:t>পানি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154" y="4610498"/>
            <a:ext cx="49950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FF00"/>
                </a:solidFill>
              </a:rPr>
              <a:t>HCl</a:t>
            </a:r>
            <a:r>
              <a:rPr lang="en-US" sz="4000" dirty="0" smtClean="0">
                <a:solidFill>
                  <a:srgbClr val="FFFF00"/>
                </a:solidFill>
              </a:rPr>
              <a:t>    =  H</a:t>
            </a:r>
            <a:r>
              <a:rPr lang="en-US" sz="4000" baseline="30000" dirty="0" smtClean="0">
                <a:solidFill>
                  <a:srgbClr val="FFFF00"/>
                </a:solidFill>
              </a:rPr>
              <a:t>+</a:t>
            </a:r>
            <a:r>
              <a:rPr lang="en-US" sz="4000" dirty="0" smtClean="0">
                <a:solidFill>
                  <a:srgbClr val="FFFF00"/>
                </a:solidFill>
              </a:rPr>
              <a:t>   +    </a:t>
            </a:r>
            <a:r>
              <a:rPr lang="en-US" sz="4000" dirty="0" err="1" smtClean="0">
                <a:solidFill>
                  <a:srgbClr val="FFFF00"/>
                </a:solidFill>
              </a:rPr>
              <a:t>Cl</a:t>
            </a:r>
            <a:r>
              <a:rPr lang="en-US" sz="4000" baseline="30000" dirty="0" smtClean="0">
                <a:solidFill>
                  <a:srgbClr val="FFFF00"/>
                </a:solidFill>
              </a:rPr>
              <a:t>-</a:t>
            </a:r>
          </a:p>
          <a:p>
            <a:r>
              <a:rPr lang="en-US" sz="4000" dirty="0" err="1" smtClean="0">
                <a:solidFill>
                  <a:srgbClr val="FFFF00"/>
                </a:solidFill>
              </a:rPr>
              <a:t>NaOH</a:t>
            </a:r>
            <a:r>
              <a:rPr lang="en-US" sz="4000" dirty="0" smtClean="0">
                <a:solidFill>
                  <a:srgbClr val="FFFF00"/>
                </a:solidFill>
              </a:rPr>
              <a:t> =OH</a:t>
            </a:r>
            <a:r>
              <a:rPr lang="en-US" sz="4000" baseline="30000" dirty="0" smtClean="0">
                <a:solidFill>
                  <a:srgbClr val="FFFF00"/>
                </a:solidFill>
              </a:rPr>
              <a:t>-</a:t>
            </a:r>
            <a:r>
              <a:rPr lang="en-US" sz="4000" dirty="0" smtClean="0">
                <a:solidFill>
                  <a:srgbClr val="FFFF00"/>
                </a:solidFill>
              </a:rPr>
              <a:t>   +   Na</a:t>
            </a:r>
            <a:r>
              <a:rPr lang="en-US" sz="4000" baseline="30000" dirty="0" smtClean="0">
                <a:solidFill>
                  <a:srgbClr val="FFFF00"/>
                </a:solidFill>
              </a:rPr>
              <a:t>+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                           </a:t>
            </a:r>
            <a:r>
              <a:rPr lang="en-US" sz="4000" dirty="0" smtClean="0">
                <a:solidFill>
                  <a:srgbClr val="FFFF00"/>
                </a:solidFill>
              </a:rPr>
              <a:t>H</a:t>
            </a:r>
            <a:r>
              <a:rPr lang="en-US" sz="4000" baseline="-25000" dirty="0" smtClean="0">
                <a:solidFill>
                  <a:srgbClr val="FFFF00"/>
                </a:solidFill>
              </a:rPr>
              <a:t>2</a:t>
            </a:r>
            <a:r>
              <a:rPr lang="en-US" sz="4000" dirty="0" smtClean="0">
                <a:solidFill>
                  <a:srgbClr val="FFFF00"/>
                </a:solidFill>
              </a:rPr>
              <a:t>O        </a:t>
            </a:r>
            <a:r>
              <a:rPr lang="en-US" sz="4000" dirty="0" err="1" smtClean="0">
                <a:solidFill>
                  <a:srgbClr val="FFFF00"/>
                </a:solidFill>
              </a:rPr>
              <a:t>NaCl</a:t>
            </a:r>
            <a:endParaRPr lang="en-US" sz="4000" dirty="0">
              <a:solidFill>
                <a:srgbClr val="FFFF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064525" y="5809017"/>
            <a:ext cx="4353636" cy="4094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941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9000" y="114301"/>
            <a:ext cx="78152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i="1" dirty="0" smtClean="0">
                <a:solidFill>
                  <a:schemeClr val="bg1"/>
                </a:solidFill>
              </a:rPr>
              <a:t>একক কাজঃ</a:t>
            </a:r>
            <a:endParaRPr lang="en-US" sz="8800" b="1" i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0612" y="1739153"/>
            <a:ext cx="10383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FFFF00"/>
                </a:solidFill>
              </a:rPr>
              <a:t>০১।প্রশমন  বিক্রিয়া  কাকে বলে  ।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7176" y="2993922"/>
            <a:ext cx="102043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00B0F0"/>
                </a:solidFill>
              </a:rPr>
              <a:t>০২</a:t>
            </a:r>
            <a:r>
              <a:rPr lang="en-US" sz="4400" dirty="0" smtClean="0">
                <a:solidFill>
                  <a:srgbClr val="00B0F0"/>
                </a:solidFill>
              </a:rPr>
              <a:t>।</a:t>
            </a:r>
            <a:r>
              <a:rPr lang="bn-IN" sz="4400" dirty="0" smtClean="0">
                <a:solidFill>
                  <a:srgbClr val="00B0F0"/>
                </a:solidFill>
              </a:rPr>
              <a:t> প্রশমন বিকিয়ার  একটি  উদাহরণ  দাও </a:t>
            </a:r>
            <a:r>
              <a:rPr lang="en-US" sz="4400" dirty="0" smtClean="0">
                <a:solidFill>
                  <a:srgbClr val="00B0F0"/>
                </a:solidFill>
              </a:rPr>
              <a:t>।</a:t>
            </a:r>
            <a:r>
              <a:rPr lang="bn-IN" sz="4400" dirty="0" smtClean="0">
                <a:solidFill>
                  <a:srgbClr val="00B0F0"/>
                </a:solidFill>
              </a:rPr>
              <a:t> </a:t>
            </a:r>
            <a:r>
              <a:rPr lang="bn-IN" dirty="0" smtClean="0"/>
              <a:t>।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45204" y="4686910"/>
            <a:ext cx="103990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chemeClr val="bg1"/>
                </a:solidFill>
              </a:rPr>
              <a:t>০৩।  প্রশমণ  </a:t>
            </a:r>
            <a:r>
              <a:rPr lang="en-US" sz="5400" dirty="0" err="1" smtClean="0">
                <a:solidFill>
                  <a:schemeClr val="bg1"/>
                </a:solidFill>
              </a:rPr>
              <a:t>বিন্দুর</a:t>
            </a:r>
            <a:r>
              <a:rPr lang="en-US" sz="5400" dirty="0" smtClean="0">
                <a:solidFill>
                  <a:schemeClr val="bg1"/>
                </a:solidFill>
              </a:rPr>
              <a:t>  PH  </a:t>
            </a:r>
            <a:r>
              <a:rPr lang="en-US" sz="5400" dirty="0" err="1" smtClean="0">
                <a:solidFill>
                  <a:schemeClr val="bg1"/>
                </a:solidFill>
              </a:rPr>
              <a:t>এর</a:t>
            </a:r>
            <a:r>
              <a:rPr lang="en-US" sz="5400" dirty="0" smtClean="0">
                <a:solidFill>
                  <a:schemeClr val="bg1"/>
                </a:solidFill>
              </a:rPr>
              <a:t>  </a:t>
            </a:r>
            <a:r>
              <a:rPr lang="en-US" sz="5400" dirty="0" err="1" smtClean="0">
                <a:solidFill>
                  <a:schemeClr val="bg1"/>
                </a:solidFill>
              </a:rPr>
              <a:t>মান</a:t>
            </a:r>
            <a:r>
              <a:rPr lang="en-US" sz="5400" dirty="0" smtClean="0">
                <a:solidFill>
                  <a:schemeClr val="bg1"/>
                </a:solidFill>
              </a:rPr>
              <a:t>  </a:t>
            </a:r>
            <a:r>
              <a:rPr lang="en-US" sz="5400" dirty="0" err="1" smtClean="0">
                <a:solidFill>
                  <a:schemeClr val="bg1"/>
                </a:solidFill>
              </a:rPr>
              <a:t>কত</a:t>
            </a:r>
            <a:r>
              <a:rPr lang="en-US" sz="5400" dirty="0" smtClean="0">
                <a:solidFill>
                  <a:schemeClr val="bg1"/>
                </a:solidFill>
              </a:rPr>
              <a:t>  ?</a:t>
            </a:r>
            <a:r>
              <a:rPr lang="bn-IN" sz="5400" dirty="0" smtClean="0">
                <a:solidFill>
                  <a:schemeClr val="bg1"/>
                </a:solidFill>
              </a:rPr>
              <a:t>  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8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3703" y="268014"/>
            <a:ext cx="11524593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4000" i="1" dirty="0" err="1" smtClean="0">
                <a:solidFill>
                  <a:schemeClr val="bg1"/>
                </a:solidFill>
              </a:rPr>
              <a:t>প্রশমন</a:t>
            </a:r>
            <a:r>
              <a:rPr lang="en-US" sz="4000" i="1" dirty="0" smtClean="0">
                <a:solidFill>
                  <a:schemeClr val="bg1"/>
                </a:solidFill>
              </a:rPr>
              <a:t>  </a:t>
            </a:r>
            <a:r>
              <a:rPr lang="en-US" sz="4000" i="1" dirty="0" err="1" smtClean="0">
                <a:solidFill>
                  <a:schemeClr val="bg1"/>
                </a:solidFill>
              </a:rPr>
              <a:t>বিক্রিয়ার</a:t>
            </a:r>
            <a:r>
              <a:rPr lang="en-US" sz="4000" i="1" dirty="0" smtClean="0">
                <a:solidFill>
                  <a:schemeClr val="bg1"/>
                </a:solidFill>
              </a:rPr>
              <a:t>  </a:t>
            </a:r>
            <a:r>
              <a:rPr lang="en-US" sz="4000" i="1" dirty="0" err="1" smtClean="0">
                <a:solidFill>
                  <a:schemeClr val="bg1"/>
                </a:solidFill>
              </a:rPr>
              <a:t>গুরুত্বঃ</a:t>
            </a:r>
            <a:endParaRPr lang="en-US" sz="4000" i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22" r="3099" b="53720"/>
          <a:stretch/>
        </p:blipFill>
        <p:spPr>
          <a:xfrm>
            <a:off x="333702" y="1188244"/>
            <a:ext cx="6126481" cy="35625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78" b="22666"/>
          <a:stretch/>
        </p:blipFill>
        <p:spPr>
          <a:xfrm>
            <a:off x="6460184" y="1900952"/>
            <a:ext cx="5596232" cy="281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5847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64621" cy="674199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5668" y="346841"/>
            <a:ext cx="10562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FF00"/>
                </a:solidFill>
              </a:rPr>
              <a:t>প্রশমন</a:t>
            </a:r>
            <a:r>
              <a:rPr lang="en-US" sz="3600" b="1" dirty="0" smtClean="0">
                <a:solidFill>
                  <a:srgbClr val="FFFF00"/>
                </a:solidFill>
              </a:rPr>
              <a:t>  </a:t>
            </a:r>
            <a:r>
              <a:rPr lang="en-US" sz="3600" b="1" dirty="0" err="1" smtClean="0">
                <a:solidFill>
                  <a:srgbClr val="FFFF00"/>
                </a:solidFill>
              </a:rPr>
              <a:t>বিক্রিয়ার</a:t>
            </a:r>
            <a:r>
              <a:rPr lang="en-US" sz="3600" b="1" dirty="0" smtClean="0">
                <a:solidFill>
                  <a:srgbClr val="FFFF00"/>
                </a:solidFill>
              </a:rPr>
              <a:t>  </a:t>
            </a:r>
            <a:r>
              <a:rPr lang="en-US" sz="3600" b="1" dirty="0" err="1" smtClean="0">
                <a:solidFill>
                  <a:srgbClr val="FFFF00"/>
                </a:solidFill>
              </a:rPr>
              <a:t>সাহায্য</a:t>
            </a:r>
            <a:r>
              <a:rPr lang="en-US" sz="3600" b="1" dirty="0" smtClean="0">
                <a:solidFill>
                  <a:srgbClr val="FFFF00"/>
                </a:solidFill>
              </a:rPr>
              <a:t>  </a:t>
            </a:r>
            <a:r>
              <a:rPr lang="en-US" sz="3600" b="1" dirty="0" err="1" smtClean="0">
                <a:solidFill>
                  <a:srgbClr val="FFFF00"/>
                </a:solidFill>
              </a:rPr>
              <a:t>দ্রবনের</a:t>
            </a:r>
            <a:r>
              <a:rPr lang="en-US" sz="3600" b="1" dirty="0" smtClean="0">
                <a:solidFill>
                  <a:srgbClr val="FFFF00"/>
                </a:solidFill>
              </a:rPr>
              <a:t>  </a:t>
            </a:r>
            <a:r>
              <a:rPr lang="en-US" sz="3600" b="1" dirty="0" err="1" smtClean="0">
                <a:solidFill>
                  <a:srgbClr val="FFFF00"/>
                </a:solidFill>
              </a:rPr>
              <a:t>প্রকৃতি</a:t>
            </a:r>
            <a:r>
              <a:rPr lang="en-US" sz="3600" b="1" dirty="0" smtClean="0">
                <a:solidFill>
                  <a:srgbClr val="FFFF00"/>
                </a:solidFill>
              </a:rPr>
              <a:t>  </a:t>
            </a:r>
            <a:r>
              <a:rPr lang="en-US" sz="3600" b="1" dirty="0" err="1" smtClean="0">
                <a:solidFill>
                  <a:srgbClr val="FFFF00"/>
                </a:solidFill>
              </a:rPr>
              <a:t>নির্নয়</a:t>
            </a:r>
            <a:r>
              <a:rPr lang="en-US" sz="3600" b="1" dirty="0" smtClean="0">
                <a:solidFill>
                  <a:srgbClr val="FFFF00"/>
                </a:solidFill>
              </a:rPr>
              <a:t>-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5668" y="1774209"/>
            <a:ext cx="6687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প্রশমন</a:t>
            </a:r>
            <a:r>
              <a:rPr lang="en-US" sz="3600" dirty="0" smtClean="0">
                <a:solidFill>
                  <a:schemeClr val="bg1"/>
                </a:solidFill>
              </a:rPr>
              <a:t>  </a:t>
            </a:r>
            <a:r>
              <a:rPr lang="en-US" sz="3600" dirty="0" err="1" smtClean="0">
                <a:solidFill>
                  <a:schemeClr val="bg1"/>
                </a:solidFill>
              </a:rPr>
              <a:t>বিক্রিয়ার</a:t>
            </a:r>
            <a:r>
              <a:rPr lang="en-US" sz="3600" dirty="0" smtClean="0">
                <a:solidFill>
                  <a:schemeClr val="bg1"/>
                </a:solidFill>
              </a:rPr>
              <a:t>  </a:t>
            </a:r>
            <a:r>
              <a:rPr lang="en-US" sz="3600" dirty="0" err="1" smtClean="0">
                <a:solidFill>
                  <a:schemeClr val="bg1"/>
                </a:solidFill>
              </a:rPr>
              <a:t>সমীকরনটি</a:t>
            </a:r>
            <a:r>
              <a:rPr lang="en-US" sz="3600" dirty="0" smtClean="0">
                <a:solidFill>
                  <a:schemeClr val="bg1"/>
                </a:solidFill>
              </a:rPr>
              <a:t>-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011" y="2450335"/>
            <a:ext cx="74900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C000"/>
                </a:solidFill>
              </a:rPr>
              <a:t>n</a:t>
            </a:r>
            <a:r>
              <a:rPr lang="en-US" sz="8800" baseline="-25000" dirty="0" smtClean="0">
                <a:solidFill>
                  <a:srgbClr val="FFC000"/>
                </a:solidFill>
              </a:rPr>
              <a:t>2</a:t>
            </a:r>
            <a:r>
              <a:rPr lang="en-US" sz="8800" dirty="0" smtClean="0">
                <a:solidFill>
                  <a:srgbClr val="C00000"/>
                </a:solidFill>
              </a:rPr>
              <a:t>V</a:t>
            </a:r>
            <a:r>
              <a:rPr lang="en-US" sz="8800" baseline="-25000" dirty="0" smtClean="0">
                <a:solidFill>
                  <a:srgbClr val="C00000"/>
                </a:solidFill>
              </a:rPr>
              <a:t>1</a:t>
            </a:r>
            <a:r>
              <a:rPr lang="en-US" sz="8800" dirty="0" smtClean="0">
                <a:solidFill>
                  <a:schemeClr val="bg1"/>
                </a:solidFill>
              </a:rPr>
              <a:t>S</a:t>
            </a:r>
            <a:r>
              <a:rPr lang="en-US" sz="8800" baseline="-25000" dirty="0" smtClean="0">
                <a:solidFill>
                  <a:schemeClr val="bg1"/>
                </a:solidFill>
              </a:rPr>
              <a:t>1</a:t>
            </a:r>
            <a:r>
              <a:rPr lang="en-US" sz="8800" dirty="0" smtClean="0">
                <a:solidFill>
                  <a:srgbClr val="C00000"/>
                </a:solidFill>
              </a:rPr>
              <a:t>  =  </a:t>
            </a:r>
            <a:r>
              <a:rPr lang="en-US" sz="8800" dirty="0" smtClean="0">
                <a:solidFill>
                  <a:srgbClr val="FFFF00"/>
                </a:solidFill>
              </a:rPr>
              <a:t>n</a:t>
            </a:r>
            <a:r>
              <a:rPr lang="en-US" sz="8800" baseline="-25000" dirty="0" smtClean="0">
                <a:solidFill>
                  <a:srgbClr val="FFFF00"/>
                </a:solidFill>
              </a:rPr>
              <a:t>1</a:t>
            </a:r>
            <a:r>
              <a:rPr lang="en-US" sz="8800" dirty="0" smtClean="0">
                <a:solidFill>
                  <a:srgbClr val="C00000"/>
                </a:solidFill>
              </a:rPr>
              <a:t>V</a:t>
            </a:r>
            <a:r>
              <a:rPr lang="en-US" sz="8800" baseline="-25000" dirty="0" smtClean="0">
                <a:solidFill>
                  <a:srgbClr val="C00000"/>
                </a:solidFill>
              </a:rPr>
              <a:t>2</a:t>
            </a:r>
            <a:r>
              <a:rPr lang="en-US" sz="8800" dirty="0" smtClean="0">
                <a:solidFill>
                  <a:schemeClr val="bg1"/>
                </a:solidFill>
              </a:rPr>
              <a:t>S</a:t>
            </a:r>
            <a:r>
              <a:rPr lang="en-US" sz="8800" baseline="-25000" dirty="0" smtClean="0">
                <a:solidFill>
                  <a:schemeClr val="bg1"/>
                </a:solidFill>
              </a:rPr>
              <a:t>2</a:t>
            </a:r>
            <a:endParaRPr lang="en-US" sz="8800" baseline="-250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030883" y="2014382"/>
            <a:ext cx="13648" cy="420018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229600" y="1514901"/>
            <a:ext cx="3016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এখানে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8079475" y="2420540"/>
            <a:ext cx="316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n</a:t>
            </a:r>
            <a:r>
              <a:rPr lang="en-US" sz="2000" dirty="0" smtClean="0">
                <a:solidFill>
                  <a:srgbClr val="FFFF00"/>
                </a:solidFill>
              </a:rPr>
              <a:t>2 = </a:t>
            </a:r>
            <a:r>
              <a:rPr lang="en-US" sz="2000" dirty="0" err="1" smtClean="0">
                <a:solidFill>
                  <a:srgbClr val="FFFF00"/>
                </a:solidFill>
              </a:rPr>
              <a:t>ক্ষারের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মোল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সংখ্যা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79475" y="2975212"/>
            <a:ext cx="290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V1=</a:t>
            </a:r>
            <a:r>
              <a:rPr lang="en-US" sz="2000" dirty="0" err="1" smtClean="0">
                <a:solidFill>
                  <a:srgbClr val="FF0000"/>
                </a:solidFill>
              </a:rPr>
              <a:t>এসিডের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</a:rPr>
              <a:t>আয়তন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79475" y="3532832"/>
            <a:ext cx="3016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S1 =</a:t>
            </a:r>
            <a:r>
              <a:rPr lang="en-US" sz="2000" dirty="0" err="1" smtClean="0">
                <a:solidFill>
                  <a:schemeClr val="bg1"/>
                </a:solidFill>
              </a:rPr>
              <a:t>এসিডের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মোলারিটি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29600" y="5432616"/>
            <a:ext cx="3016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</a:t>
            </a:r>
            <a:r>
              <a:rPr lang="en-US" sz="2400" baseline="-25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=</a:t>
            </a:r>
            <a:r>
              <a:rPr lang="en-US" sz="2400" dirty="0" err="1" smtClean="0">
                <a:solidFill>
                  <a:schemeClr val="bg1"/>
                </a:solidFill>
              </a:rPr>
              <a:t>ক্ষারের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মোলারিটি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54537" y="4140452"/>
            <a:ext cx="316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n</a:t>
            </a:r>
            <a:r>
              <a:rPr lang="en-US" sz="2000" baseline="-25000" dirty="0" smtClean="0">
                <a:solidFill>
                  <a:srgbClr val="FFFF00"/>
                </a:solidFill>
              </a:rPr>
              <a:t>1</a:t>
            </a:r>
            <a:r>
              <a:rPr lang="en-US" sz="2000" dirty="0" smtClean="0">
                <a:solidFill>
                  <a:srgbClr val="FFFF00"/>
                </a:solidFill>
              </a:rPr>
              <a:t> = </a:t>
            </a:r>
            <a:r>
              <a:rPr lang="en-US" sz="2000" dirty="0" err="1" smtClean="0">
                <a:solidFill>
                  <a:srgbClr val="FFFF00"/>
                </a:solidFill>
              </a:rPr>
              <a:t>এসিডের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মোল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সংখ্যা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08070" y="4707537"/>
            <a:ext cx="290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V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=</a:t>
            </a:r>
            <a:r>
              <a:rPr lang="en-US" sz="2400" dirty="0" err="1" smtClean="0">
                <a:solidFill>
                  <a:srgbClr val="FF0000"/>
                </a:solidFill>
              </a:rPr>
              <a:t>ক্ষারের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আয়তন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9776" y="4534609"/>
            <a:ext cx="75412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সমীকরণ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টির</a:t>
            </a:r>
            <a:r>
              <a:rPr lang="en-US" sz="3200" dirty="0" smtClean="0">
                <a:solidFill>
                  <a:srgbClr val="FFFF00"/>
                </a:solidFill>
              </a:rPr>
              <a:t>  </a:t>
            </a:r>
            <a:r>
              <a:rPr lang="en-US" sz="3200" dirty="0" err="1" smtClean="0">
                <a:solidFill>
                  <a:srgbClr val="FFFF00"/>
                </a:solidFill>
              </a:rPr>
              <a:t>মাধ্যমে</a:t>
            </a:r>
            <a:r>
              <a:rPr lang="en-US" sz="3200" dirty="0" smtClean="0">
                <a:solidFill>
                  <a:srgbClr val="FFFF00"/>
                </a:solidFill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</a:rPr>
              <a:t>আয়তন</a:t>
            </a:r>
            <a:r>
              <a:rPr lang="en-US" sz="3200" dirty="0" err="1" smtClean="0">
                <a:solidFill>
                  <a:srgbClr val="FFFF00"/>
                </a:solidFill>
              </a:rPr>
              <a:t>,</a:t>
            </a:r>
            <a:r>
              <a:rPr lang="en-US" sz="3200" dirty="0" err="1" smtClean="0">
                <a:solidFill>
                  <a:schemeClr val="bg1"/>
                </a:solidFill>
              </a:rPr>
              <a:t>মোলারিটি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এবং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মোল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সংখ্যা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নির্ণয়ের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err="1" smtClean="0">
                <a:solidFill>
                  <a:srgbClr val="FFFF00"/>
                </a:solidFill>
              </a:rPr>
              <a:t>মাধ্যমে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মিশ্রণটির</a:t>
            </a:r>
            <a:r>
              <a:rPr lang="en-US" sz="3200" dirty="0" smtClean="0">
                <a:solidFill>
                  <a:srgbClr val="FFFF00"/>
                </a:solidFill>
              </a:rPr>
              <a:t>  </a:t>
            </a:r>
            <a:r>
              <a:rPr lang="en-US" sz="3200" dirty="0" err="1" smtClean="0">
                <a:solidFill>
                  <a:srgbClr val="FFFF00"/>
                </a:solidFill>
              </a:rPr>
              <a:t>প্রকৃতি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নির্নয়</a:t>
            </a:r>
            <a:r>
              <a:rPr lang="en-US" sz="3200" dirty="0" smtClean="0">
                <a:solidFill>
                  <a:srgbClr val="FFFF00"/>
                </a:solidFill>
              </a:rPr>
              <a:t>  </a:t>
            </a:r>
            <a:r>
              <a:rPr lang="en-US" sz="3200" dirty="0" err="1" smtClean="0">
                <a:solidFill>
                  <a:srgbClr val="FFFF00"/>
                </a:solidFill>
              </a:rPr>
              <a:t>করা</a:t>
            </a:r>
            <a:r>
              <a:rPr lang="en-US" sz="3200" dirty="0" smtClean="0">
                <a:solidFill>
                  <a:srgbClr val="FFFF00"/>
                </a:solidFill>
              </a:rPr>
              <a:t>  </a:t>
            </a:r>
            <a:r>
              <a:rPr lang="en-US" sz="3200" dirty="0" err="1" smtClean="0">
                <a:solidFill>
                  <a:srgbClr val="FFFF00"/>
                </a:solidFill>
              </a:rPr>
              <a:t>যায়</a:t>
            </a:r>
            <a:r>
              <a:rPr lang="en-US" sz="3200" dirty="0" smtClean="0">
                <a:solidFill>
                  <a:srgbClr val="FFFF00"/>
                </a:solidFill>
              </a:rPr>
              <a:t>।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5462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356</Words>
  <Application>Microsoft Office PowerPoint</Application>
  <PresentationFormat>Custom</PresentationFormat>
  <Paragraphs>84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117</cp:revision>
  <dcterms:created xsi:type="dcterms:W3CDTF">2018-11-02T02:05:38Z</dcterms:created>
  <dcterms:modified xsi:type="dcterms:W3CDTF">2021-02-03T02:59:13Z</dcterms:modified>
</cp:coreProperties>
</file>