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4" r:id="rId9"/>
    <p:sldId id="275" r:id="rId10"/>
    <p:sldId id="276" r:id="rId11"/>
    <p:sldId id="278" r:id="rId12"/>
    <p:sldId id="279" r:id="rId13"/>
    <p:sldId id="277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3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7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7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9741-5111-473E-94EA-519F9024D2C7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00BB-EB51-4BEA-B117-33FF1392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hedulislam190179@gma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EEF8E4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F92B-A46C-46EC-98D4-2AFD930D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মাল্টিমিডিয়া ক্লাসে সবাইকে স্বাগতম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856D8-EE56-4D11-95B5-BE06E8D65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98" y="1434906"/>
            <a:ext cx="8145194" cy="4431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E2938546-892C-4325-9CA3-0D896A6AC2B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449"/>
            </a:avLst>
          </a:prstGeom>
          <a:gradFill flip="none" rotWithShape="1">
            <a:gsLst>
              <a:gs pos="12000">
                <a:srgbClr val="7030A0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8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7DA6F9-F1D6-4C7B-A8C0-0C47801415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8" y="151742"/>
            <a:ext cx="1493119" cy="903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8A42CC-07A6-4EAB-AB51-E8A496B4E6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738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বাংলাদেশের প্রাকৃতিক সম্পদ সম্পর্কে ব্যাখ্যা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58A8A5-FE80-449E-A621-CAE5F65F2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14" y="1397392"/>
            <a:ext cx="4722586" cy="34794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E7B283-D05F-46D1-B478-8684E0FF6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699" y="1397391"/>
            <a:ext cx="4447958" cy="34794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33DF48A-A99B-444E-AA4A-DE79F812B4E6}"/>
              </a:ext>
            </a:extLst>
          </p:cNvPr>
          <p:cNvSpPr txBox="1"/>
          <p:nvPr/>
        </p:nvSpPr>
        <p:spPr>
          <a:xfrm>
            <a:off x="828557" y="5244377"/>
            <a:ext cx="1082641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বাঙ্গালাদেশের মাটির নিচে রয়েছে নানা রকম মূল্যবান খনিজ সম্পদ। এগুলোর মধ্যে রয়েছে কয়লা,গ্যাস ,চুনাপাথর ,চিনামাটি,সিলিকা বালু ইত্যাদ।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5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বাংলাদেশের প্রাকৃতিক সম্পদ সম্পর্কে ব্যাখ্যা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390AE8-27D1-4104-88B5-4E44D75C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469" y="1397390"/>
            <a:ext cx="7807568" cy="39061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39A16D-D67B-4E90-A5AA-7277C341A289}"/>
              </a:ext>
            </a:extLst>
          </p:cNvPr>
          <p:cNvSpPr txBox="1"/>
          <p:nvPr/>
        </p:nvSpPr>
        <p:spPr>
          <a:xfrm>
            <a:off x="773723" y="5500468"/>
            <a:ext cx="1071958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মোট বনভুমির পরিমান ২৪,৯৩৮বর্গ কিলোমিটার। দেশের মোট ভূ-ভাগের ১৬ ভাগ হচ্ছে বন ।বনে রয়েছে মূল্যাবান গাছপালা । এগুলোর আমাদের ঘরবাড়ি ও আসবাবপত্র তৈরির কাজে ব্যভত হয়। এছাড়া বনে রয়েছে পাখি ও প্রাণি সম্পদ ।প্রাকৃতিক ভারসাম্য রক্ষার জন্য বনের গুরুত্ব অপ্রিসীম।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6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বাংলাদেশের প্রাকৃতিক সম্পদ সম্পর্কে ব্যাখ্যা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FF89F1-464E-49BE-8B5E-64EDF737A4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90" y="1397390"/>
            <a:ext cx="6654017" cy="37935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D2DEA6-5440-447D-B2B8-6F29C8260B3A}"/>
              </a:ext>
            </a:extLst>
          </p:cNvPr>
          <p:cNvSpPr txBox="1"/>
          <p:nvPr/>
        </p:nvSpPr>
        <p:spPr>
          <a:xfrm>
            <a:off x="984738" y="5282590"/>
            <a:ext cx="1048043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অনেক নদ-নদী ,খাল বিল,ও দেশের দক্ষিনে বঙ্গোপসাগরে রয়েছে। এসব খাল বিল, নদ-নদীতে, রয়েছে প্রচুর পরিমানে মিঠা পানির মাছ। এছাড়া সামুদ্রিক মাছ ও আমাদের খাদ্যের চাহিদা পুরুন করছে। মাছ ধরে ভু মানুষ জীবিকা অর্জন করে।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35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4126523" y="310735"/>
            <a:ext cx="3938953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1390B4-1A62-4A0C-805D-86962F18A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222" y="1283636"/>
            <a:ext cx="6963507" cy="345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FF55D2-5FD0-46AC-ACE1-DF0CF04A3C3E}"/>
              </a:ext>
            </a:extLst>
          </p:cNvPr>
          <p:cNvSpPr txBox="1"/>
          <p:nvPr/>
        </p:nvSpPr>
        <p:spPr>
          <a:xfrm>
            <a:off x="2926080" y="5275579"/>
            <a:ext cx="558956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বনজ সম্পদ আমাদের ক উপকারে আসে 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4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 অগ্রগতিতে প্রাকৃতিক সম্পদের ভুমিকা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97D64-3CEC-4ECF-A954-BE85B3B7ADAC}"/>
              </a:ext>
            </a:extLst>
          </p:cNvPr>
          <p:cNvSpPr txBox="1"/>
          <p:nvPr/>
        </p:nvSpPr>
        <p:spPr>
          <a:xfrm>
            <a:off x="1674056" y="1730326"/>
            <a:ext cx="9411286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বেঁচে থাকার জন্য মানুষ নানা রকম কাজ করে ।এসব মানুষের অর্থনৈতিক কাজ । এই র্থনৈতিক কাজের উপড় ভিত্তি করে সমাজ ব্যস্থা গড়ে উঠে । প্রাচীনকালে মানুষ বন থেকে ফল্মুল সংগ্রহ করত এবং পশু শিকার করে মাংশ খেতো ।তার পর তারা ফসল ফলাতে শেখে এবং কৃষি ভত্তিক সমাজ ব্যস্থা তৈরি করে ।খাদ্য ও অন্যান্য পণ্য উৎপাদন ,বন্টন, ওভোগকে কেন্দ্র করে মানুষের আর্থ-সামাজিক ব্যস্থা গড়ে উঠে।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959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4217963" y="437344"/>
            <a:ext cx="375607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E8FBDD-C625-4555-BDC2-1B0A2D01B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013" y="1397390"/>
            <a:ext cx="5655212" cy="39764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43DFA5-F477-4DD6-B062-A2D44A5E2F82}"/>
              </a:ext>
            </a:extLst>
          </p:cNvPr>
          <p:cNvSpPr txBox="1"/>
          <p:nvPr/>
        </p:nvSpPr>
        <p:spPr>
          <a:xfrm>
            <a:off x="1195754" y="5598942"/>
            <a:ext cx="990365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খনিজ সম্পদ কি –কি কাজে লাগে তোমরা খাতায় ভালো করে লিখ ? </a:t>
            </a:r>
            <a:endParaRPr lang="en-US" sz="2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50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4389121" y="474061"/>
            <a:ext cx="3024554" cy="923330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   মূল্যায়ন 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E0ECFF-43E0-4402-91F3-C5DB41E758FF}"/>
              </a:ext>
            </a:extLst>
          </p:cNvPr>
          <p:cNvSpPr txBox="1"/>
          <p:nvPr/>
        </p:nvSpPr>
        <p:spPr>
          <a:xfrm>
            <a:off x="1237957" y="1871003"/>
            <a:ext cx="8426548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১প্রাকৃতিক সম্পদ কাকে বলে ? 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 বাংলাদেশের মাথাপিছুর আয় কত?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 জীববৈচিত্র কি?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৪  বাংলাদেশের নদ-নদী ক উপকারে আসে ?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৫ আমাদের দেশে মাট কত প্রকার ?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৬ বাংলাদেশে বনজ সম্পদে ক ক সম্পদ রয়েছে ?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৭ সুন্দর বনে কি কি  প্রাণি পাওয়া যায়? </a:t>
            </a:r>
          </a:p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৮  বাংলাদেশের কোন জেলায় সবচেয়ে বেশি মাছ পাওয়া যায় 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98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4628272" y="329622"/>
            <a:ext cx="339031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027C62-2135-450C-BA6D-73E9180E2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66" y="1582573"/>
            <a:ext cx="6133513" cy="35802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F9FC43-20D8-4EF5-BA42-97C27A7437E3}"/>
              </a:ext>
            </a:extLst>
          </p:cNvPr>
          <p:cNvSpPr txBox="1"/>
          <p:nvPr/>
        </p:nvSpPr>
        <p:spPr>
          <a:xfrm>
            <a:off x="2869809" y="5492463"/>
            <a:ext cx="645707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সমুদ্রএ কি কি সম্পদ পাওয়া যায় বাড়ি থেকে লিখে আনবে ?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2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 শেষে সবাইকে ধন্যবাদ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A16FD1-0B71-4CC4-AD68-6C78CCFB9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5" y="1397391"/>
            <a:ext cx="7807569" cy="47642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921DBF-B097-4C96-9610-A38B82449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3" y="185183"/>
            <a:ext cx="1252024" cy="6440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133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EEF8E4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1C822D3-788D-41C3-8635-3683316883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95" y="665056"/>
            <a:ext cx="2508738" cy="22220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083CEA-E319-4565-B107-3DEEB7206C47}"/>
              </a:ext>
            </a:extLst>
          </p:cNvPr>
          <p:cNvSpPr txBox="1"/>
          <p:nvPr/>
        </p:nvSpPr>
        <p:spPr>
          <a:xfrm>
            <a:off x="379828" y="3552112"/>
            <a:ext cx="5289452" cy="29854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 ইসলাম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শিক্ষা</a:t>
            </a:r>
          </a:p>
          <a:p>
            <a:pPr algn="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 উচ্চ বিদ্যালয়</a:t>
            </a:r>
          </a:p>
          <a:p>
            <a:pPr algn="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ক্ষেতলাল জয়পুরহাট</a:t>
            </a:r>
          </a:p>
          <a:p>
            <a:pPr algn="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mehedulislam190179@gmal.com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01725998477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4C71A8-3C70-43D9-9299-05E9C29BB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65" y="886540"/>
            <a:ext cx="2832736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4BAEB4A-7917-4A70-9E40-4A77ECAA6D97}"/>
              </a:ext>
            </a:extLst>
          </p:cNvPr>
          <p:cNvSpPr txBox="1"/>
          <p:nvPr/>
        </p:nvSpPr>
        <p:spPr>
          <a:xfrm>
            <a:off x="7399608" y="3552112"/>
            <a:ext cx="4515729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শ্রেণী-অষ্টম 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    বিষয়  -বাংলাদেশ ও বিস্বপরিচয়</a:t>
            </a:r>
          </a:p>
          <a:p>
            <a:pPr lvl="1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অধ্যায়-দ্বাদশ</a:t>
            </a:r>
          </a:p>
          <a:p>
            <a:pPr lvl="1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পাঠ-১</a:t>
            </a:r>
          </a:p>
          <a:p>
            <a:pPr lvl="1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প্রাকৃতিক সম্পদ</a:t>
            </a:r>
          </a:p>
          <a:p>
            <a:pPr lvl="1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lvl="1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তারিখ_১৫/০১/২০২১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lowchart: Decision 19">
            <a:extLst>
              <a:ext uri="{FF2B5EF4-FFF2-40B4-BE49-F238E27FC236}">
                <a16:creationId xmlns:a16="http://schemas.microsoft.com/office/drawing/2014/main" id="{1323F6B8-E5AC-4C02-8969-852270034ED3}"/>
              </a:ext>
            </a:extLst>
          </p:cNvPr>
          <p:cNvSpPr/>
          <p:nvPr/>
        </p:nvSpPr>
        <p:spPr>
          <a:xfrm>
            <a:off x="4125387" y="682647"/>
            <a:ext cx="3108224" cy="2296240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 useBgFill="1">
        <p:nvSpPr>
          <p:cNvPr id="21" name="Frame 20">
            <a:extLst>
              <a:ext uri="{FF2B5EF4-FFF2-40B4-BE49-F238E27FC236}">
                <a16:creationId xmlns:a16="http://schemas.microsoft.com/office/drawing/2014/main" id="{5E0C59E8-1785-4A44-912D-7B8EE10502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292DDF-2030-45AA-8D2F-E2CF38B335C5}"/>
              </a:ext>
            </a:extLst>
          </p:cNvPr>
          <p:cNvSpPr txBox="1"/>
          <p:nvPr/>
        </p:nvSpPr>
        <p:spPr>
          <a:xfrm>
            <a:off x="6288260" y="2978887"/>
            <a:ext cx="4571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D02501-170C-4E11-B893-CE009B485B43}"/>
              </a:ext>
            </a:extLst>
          </p:cNvPr>
          <p:cNvSpPr txBox="1"/>
          <p:nvPr/>
        </p:nvSpPr>
        <p:spPr>
          <a:xfrm>
            <a:off x="6488725" y="3238811"/>
            <a:ext cx="457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144691-2474-4E66-B780-188FBCC3184B}"/>
              </a:ext>
            </a:extLst>
          </p:cNvPr>
          <p:cNvSpPr txBox="1"/>
          <p:nvPr/>
        </p:nvSpPr>
        <p:spPr>
          <a:xfrm>
            <a:off x="6701500" y="3305890"/>
            <a:ext cx="4571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CF8C8B0-1A32-430E-9A71-18098D20AE81}"/>
              </a:ext>
            </a:extLst>
          </p:cNvPr>
          <p:cNvSpPr/>
          <p:nvPr/>
        </p:nvSpPr>
        <p:spPr>
          <a:xfrm>
            <a:off x="6096002" y="2887057"/>
            <a:ext cx="237977" cy="214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D7FA22-0F9B-4ACE-B0AF-04C1941FC774}"/>
              </a:ext>
            </a:extLst>
          </p:cNvPr>
          <p:cNvSpPr/>
          <p:nvPr/>
        </p:nvSpPr>
        <p:spPr>
          <a:xfrm>
            <a:off x="6369737" y="3034918"/>
            <a:ext cx="237977" cy="214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B471C9-EA8F-4533-BF9D-A6D6518567AC}"/>
              </a:ext>
            </a:extLst>
          </p:cNvPr>
          <p:cNvSpPr/>
          <p:nvPr/>
        </p:nvSpPr>
        <p:spPr>
          <a:xfrm>
            <a:off x="6580165" y="3242895"/>
            <a:ext cx="237977" cy="214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92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 0 l 0 0.036 l 0.036 0 l 0 0.036 l 0.036 0 l 0 0.036 l 0.036 0 l 0 0.036 l 0.036 0 l 0 0.036 l 0.036 0 l 0 0.036 l 0.036 0 l 0 0.036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rgbClr val="EEF8E4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39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18CFA3-8096-4EB7-B544-B64AF7027FFC}"/>
              </a:ext>
            </a:extLst>
          </p:cNvPr>
          <p:cNvSpPr txBox="1"/>
          <p:nvPr/>
        </p:nvSpPr>
        <p:spPr>
          <a:xfrm>
            <a:off x="3179301" y="379829"/>
            <a:ext cx="635859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আমরা ছবিতে কি দেখতে পাচ্ছি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34926E-EE50-48AC-92A9-ACF84C8A6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8" y="1533380"/>
            <a:ext cx="3709364" cy="37701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08E84E-D0AD-44E6-941D-B71FD3AF83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7" y="1533379"/>
            <a:ext cx="3303270" cy="37701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17E81ED-498D-4B83-B99E-4C0E04466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915" y="1533379"/>
            <a:ext cx="3303270" cy="37701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D5096A-32B0-46F7-A681-C90E518ECEDF}"/>
              </a:ext>
            </a:extLst>
          </p:cNvPr>
          <p:cNvSpPr txBox="1"/>
          <p:nvPr/>
        </p:nvSpPr>
        <p:spPr>
          <a:xfrm>
            <a:off x="1918976" y="5518353"/>
            <a:ext cx="156854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কয়লা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858E9-C022-40EB-BC6A-376F94F7936F}"/>
              </a:ext>
            </a:extLst>
          </p:cNvPr>
          <p:cNvSpPr txBox="1"/>
          <p:nvPr/>
        </p:nvSpPr>
        <p:spPr>
          <a:xfrm>
            <a:off x="5574325" y="5518353"/>
            <a:ext cx="156854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মাটি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451DE2-183A-4576-B1C7-4D5B8702DCF6}"/>
              </a:ext>
            </a:extLst>
          </p:cNvPr>
          <p:cNvSpPr txBox="1"/>
          <p:nvPr/>
        </p:nvSpPr>
        <p:spPr>
          <a:xfrm>
            <a:off x="8707905" y="5518353"/>
            <a:ext cx="244308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প্রাণী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8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00B050"/>
            </a:gs>
            <a:gs pos="52000">
              <a:schemeClr val="bg1"/>
            </a:gs>
            <a:gs pos="24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39000">
                <a:srgbClr val="FF000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18CFA3-8096-4EB7-B544-B64AF7027FFC}"/>
              </a:ext>
            </a:extLst>
          </p:cNvPr>
          <p:cNvSpPr txBox="1"/>
          <p:nvPr/>
        </p:nvSpPr>
        <p:spPr>
          <a:xfrm>
            <a:off x="4994031" y="548639"/>
            <a:ext cx="292608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শিরোনাম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EA552B-FFA7-4757-9D70-333E4AC817F1}"/>
              </a:ext>
            </a:extLst>
          </p:cNvPr>
          <p:cNvSpPr txBox="1"/>
          <p:nvPr/>
        </p:nvSpPr>
        <p:spPr>
          <a:xfrm>
            <a:off x="3453620" y="1741647"/>
            <a:ext cx="600690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প্রাকৃতিক সম্পদ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6F82D2-17E0-4F5E-A096-4C7767345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8" y="2672863"/>
            <a:ext cx="3497580" cy="3094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A70E70-62EF-42EA-A11F-69B0F43D1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91" y="2672864"/>
            <a:ext cx="3376245" cy="30948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220B67-6CCD-4B59-A31E-D22137C7A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111" y="2672862"/>
            <a:ext cx="3376246" cy="30948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EF4805-BF2A-431E-9724-BA1F7BB244A7}"/>
              </a:ext>
            </a:extLst>
          </p:cNvPr>
          <p:cNvSpPr txBox="1"/>
          <p:nvPr/>
        </p:nvSpPr>
        <p:spPr>
          <a:xfrm>
            <a:off x="703385" y="6006905"/>
            <a:ext cx="170219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বনজ সম্পদ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3B40-3395-4A73-9DE8-EF699E198074}"/>
              </a:ext>
            </a:extLst>
          </p:cNvPr>
          <p:cNvSpPr txBox="1"/>
          <p:nvPr/>
        </p:nvSpPr>
        <p:spPr>
          <a:xfrm>
            <a:off x="4745502" y="6052641"/>
            <a:ext cx="170219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প্রানী সম্পদ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5BE775-9D0A-4FFF-B2DE-9E53A28471CB}"/>
              </a:ext>
            </a:extLst>
          </p:cNvPr>
          <p:cNvSpPr txBox="1"/>
          <p:nvPr/>
        </p:nvSpPr>
        <p:spPr>
          <a:xfrm>
            <a:off x="8909538" y="6061406"/>
            <a:ext cx="17021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খনিজ সম্পদ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2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EDF7E1"/>
            </a:gs>
            <a:gs pos="9000">
              <a:srgbClr val="ECF7DF"/>
            </a:gs>
            <a:gs pos="39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39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FDC678-B489-41FE-A62A-D7FFB9FF4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1" y="251281"/>
            <a:ext cx="2461846" cy="16859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97A383E-6013-4EF9-826A-355D0708AFB3}"/>
              </a:ext>
            </a:extLst>
          </p:cNvPr>
          <p:cNvSpPr txBox="1"/>
          <p:nvPr/>
        </p:nvSpPr>
        <p:spPr>
          <a:xfrm>
            <a:off x="5235526" y="647111"/>
            <a:ext cx="1364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78C0EB-C952-408B-A8FC-08FC5ED4370D}"/>
              </a:ext>
            </a:extLst>
          </p:cNvPr>
          <p:cNvSpPr txBox="1"/>
          <p:nvPr/>
        </p:nvSpPr>
        <p:spPr>
          <a:xfrm>
            <a:off x="1730326" y="2419645"/>
            <a:ext cx="917213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১-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কাকে বলে বলতে পারবে?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3EFF810-472A-4DFA-9365-E4B4C3BFA72B}"/>
              </a:ext>
            </a:extLst>
          </p:cNvPr>
          <p:cNvSpPr/>
          <p:nvPr/>
        </p:nvSpPr>
        <p:spPr>
          <a:xfrm>
            <a:off x="1730328" y="2546252"/>
            <a:ext cx="407963" cy="5197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/>
              <a:t>১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ADB182-B6D2-442B-884C-B6D44F85CE7E}"/>
              </a:ext>
            </a:extLst>
          </p:cNvPr>
          <p:cNvSpPr txBox="1"/>
          <p:nvPr/>
        </p:nvSpPr>
        <p:spPr>
          <a:xfrm>
            <a:off x="1730326" y="3225249"/>
            <a:ext cx="917213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২বাংলাদেশের প্রাকৃতিক সম্পদ সম্পর্কে ব্যাখ্যা করতে পারবে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8F7A75-59FC-4B2E-BE9B-E6BDE67AFFC0}"/>
              </a:ext>
            </a:extLst>
          </p:cNvPr>
          <p:cNvSpPr txBox="1"/>
          <p:nvPr/>
        </p:nvSpPr>
        <p:spPr>
          <a:xfrm>
            <a:off x="1730326" y="4033681"/>
            <a:ext cx="9172136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প্রাকৃতিক সম্পদের সাথে আর্থ-সামাজিক অগ্রগতির সম্পর্কে বিশ্লেষন করতে পারবে 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395777F-F948-4ADC-8D19-9AC2A482C243}"/>
              </a:ext>
            </a:extLst>
          </p:cNvPr>
          <p:cNvSpPr/>
          <p:nvPr/>
        </p:nvSpPr>
        <p:spPr>
          <a:xfrm>
            <a:off x="1730328" y="3352467"/>
            <a:ext cx="407963" cy="51911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২ 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02DC242-8AEC-449F-9AA4-37BEB04634ED}"/>
              </a:ext>
            </a:extLst>
          </p:cNvPr>
          <p:cNvSpPr/>
          <p:nvPr/>
        </p:nvSpPr>
        <p:spPr>
          <a:xfrm>
            <a:off x="1730327" y="4164461"/>
            <a:ext cx="407963" cy="5191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৩ 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632BDBA-C6DB-400D-9C60-95EE3628A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8373" y="145538"/>
            <a:ext cx="1110813" cy="1086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D4388AE-BF6E-4E41-8600-99DE1872B1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145538"/>
            <a:ext cx="1557044" cy="1635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017072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46000">
                <a:srgbClr val="FF0000"/>
              </a:gs>
              <a:gs pos="60000">
                <a:schemeClr val="bg1"/>
              </a:gs>
              <a:gs pos="56000">
                <a:srgbClr val="D5EDBB"/>
              </a:gs>
              <a:gs pos="93000">
                <a:srgbClr val="7030A0"/>
              </a:gs>
              <a:gs pos="3356">
                <a:schemeClr val="accent4">
                  <a:lumMod val="75000"/>
                </a:schemeClr>
              </a:gs>
            </a:gsLst>
            <a:lin ang="1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18CFA3-8096-4EB7-B544-B64AF7027FFC}"/>
              </a:ext>
            </a:extLst>
          </p:cNvPr>
          <p:cNvSpPr txBox="1"/>
          <p:nvPr/>
        </p:nvSpPr>
        <p:spPr>
          <a:xfrm>
            <a:off x="3179301" y="379829"/>
            <a:ext cx="635859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কাকে বলে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A10523-6061-4AB0-9BDA-BAA56F027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57" y="1405985"/>
            <a:ext cx="8412480" cy="30689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477501C-50BB-4FD6-A364-DFD40B4AB7CD}"/>
              </a:ext>
            </a:extLst>
          </p:cNvPr>
          <p:cNvSpPr txBox="1"/>
          <p:nvPr/>
        </p:nvSpPr>
        <p:spPr>
          <a:xfrm>
            <a:off x="689317" y="5022168"/>
            <a:ext cx="109728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কাজ থেকে পাওয়া সবকিছু বস্তুকেই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বলে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rgbClr val="E8F5DA"/>
            </a:gs>
            <a:gs pos="1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50000">
                <a:srgbClr val="FF0000"/>
              </a:gs>
              <a:gs pos="13000">
                <a:srgbClr val="00B050"/>
              </a:gs>
              <a:gs pos="52000">
                <a:schemeClr val="bg1"/>
              </a:gs>
              <a:gs pos="65000">
                <a:srgbClr val="D5EDBB"/>
              </a:gs>
              <a:gs pos="84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4557934" y="534572"/>
            <a:ext cx="3727939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একক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F159D-C78C-4E88-AF95-CEC95E67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70" y="1397393"/>
            <a:ext cx="4526866" cy="30179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3AA1AD-B183-43DF-BBC6-0A1C324EBA6C}"/>
              </a:ext>
            </a:extLst>
          </p:cNvPr>
          <p:cNvSpPr txBox="1"/>
          <p:nvPr/>
        </p:nvSpPr>
        <p:spPr>
          <a:xfrm>
            <a:off x="9214340" y="1012874"/>
            <a:ext cx="253218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সময়-৫মিনিট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BBFE29-FC8F-431E-B62F-88A299342699}"/>
              </a:ext>
            </a:extLst>
          </p:cNvPr>
          <p:cNvSpPr txBox="1"/>
          <p:nvPr/>
        </p:nvSpPr>
        <p:spPr>
          <a:xfrm>
            <a:off x="3294743" y="4630057"/>
            <a:ext cx="682171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পাহাড়ি এলাকাতে কি কি বস্তু পাওয়া যায় 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2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বাংলাদেশের প্রাকৃতিক সম্পদ সম্পর্কে ব্যাখ্যা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C672C0-3739-4C6F-A57B-0AC574616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1397391"/>
            <a:ext cx="5779868" cy="44518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DA9121-6C51-4CC1-B943-7737E4A63C65}"/>
              </a:ext>
            </a:extLst>
          </p:cNvPr>
          <p:cNvSpPr txBox="1"/>
          <p:nvPr/>
        </p:nvSpPr>
        <p:spPr>
          <a:xfrm>
            <a:off x="6531429" y="1524000"/>
            <a:ext cx="5268685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মাটিঃ মাটি বাংলাদেশের প্রাকৃতিক সম্পদ। এদেশের প্রাকৃতিক সম্পদি হ্লো মাটি এদেশের সমতল ভুমি উর্বর । বেশির ভাগ এলাকাই বছরে তিনটি ফসলি উৎপন্ন হয়। দেশের শতকরা ১০ ভাগএর ১ ভাগ অঞ্চল পাহাড়ি এলাকা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5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00B050"/>
            </a:gs>
            <a:gs pos="52000">
              <a:schemeClr val="bg1"/>
            </a:gs>
            <a:gs pos="83000">
              <a:srgbClr val="D5EDBB"/>
            </a:gs>
            <a:gs pos="100000">
              <a:srgbClr val="92D050"/>
            </a:gs>
            <a:gs pos="3356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C3285886-BCD5-433F-9F65-486FA66DB1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38"/>
            </a:avLst>
          </a:prstGeom>
          <a:gradFill>
            <a:gsLst>
              <a:gs pos="13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E8437-9F39-484E-A74B-110BAFCC0AD4}"/>
              </a:ext>
            </a:extLst>
          </p:cNvPr>
          <p:cNvSpPr txBox="1"/>
          <p:nvPr/>
        </p:nvSpPr>
        <p:spPr>
          <a:xfrm>
            <a:off x="2475915" y="437344"/>
            <a:ext cx="7807569" cy="707886"/>
          </a:xfrm>
          <a:prstGeom prst="rect">
            <a:avLst/>
          </a:prstGeom>
          <a:gradFill>
            <a:gsLst>
              <a:gs pos="24000">
                <a:srgbClr val="E8F5DA"/>
              </a:gs>
              <a:gs pos="13000">
                <a:srgbClr val="00B050"/>
              </a:gs>
              <a:gs pos="52000">
                <a:schemeClr val="bg1"/>
              </a:gs>
              <a:gs pos="83000">
                <a:srgbClr val="D5EDBB"/>
              </a:gs>
              <a:gs pos="100000">
                <a:srgbClr val="92D050"/>
              </a:gs>
              <a:gs pos="3356">
                <a:schemeClr val="accent4">
                  <a:lumMod val="75000"/>
                </a:schemeClr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বাংলাদেশের প্রাকৃতিক সম্পদ সম্পর্কে ব্যাখ্যা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A3356A-15AD-4B16-9710-274EF5565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680" y="185183"/>
            <a:ext cx="1239510" cy="121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BDAD24-B113-4E6C-A564-A8217A6AB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2" y="1582574"/>
            <a:ext cx="5602287" cy="45679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9E27A8-3EAE-4A37-A268-1BA6142B4A83}"/>
              </a:ext>
            </a:extLst>
          </p:cNvPr>
          <p:cNvSpPr txBox="1"/>
          <p:nvPr/>
        </p:nvSpPr>
        <p:spPr>
          <a:xfrm>
            <a:off x="6676570" y="2527736"/>
            <a:ext cx="5007429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নদ-নদীঃ বাংলাদেশ নদীমাতৃক দেশ ।এদেশে ছোত বড় অনেক্ক নদী আছে। নদীগুলো মালামাল পরিবহনের সহজ মাধ্যম। নদীর পানি-প্রাবাহ থেকে বিদ্যুৎ উৎপন্ন /উৎপাদন করা যায়। এছাড়া বিপুল পরিমানে মৎস্য সম্পদ র‍্যেছে আমাদের নদ-নদীতে।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7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517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         মাল্টিমিডিয়া ক্লাসে সবাইকে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মাল্টিমিডিয়া ক্লাসে সবাইকে স্বাগতম</dc:title>
  <dc:creator>Hp User</dc:creator>
  <cp:lastModifiedBy>Hp User</cp:lastModifiedBy>
  <cp:revision>25</cp:revision>
  <dcterms:created xsi:type="dcterms:W3CDTF">2021-01-07T04:17:27Z</dcterms:created>
  <dcterms:modified xsi:type="dcterms:W3CDTF">2021-01-31T15:55:57Z</dcterms:modified>
</cp:coreProperties>
</file>