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8" r:id="rId3"/>
    <p:sldId id="258" r:id="rId4"/>
    <p:sldId id="259" r:id="rId5"/>
    <p:sldId id="276" r:id="rId6"/>
    <p:sldId id="262" r:id="rId7"/>
    <p:sldId id="263" r:id="rId8"/>
    <p:sldId id="277" r:id="rId9"/>
    <p:sldId id="265" r:id="rId10"/>
    <p:sldId id="266" r:id="rId11"/>
    <p:sldId id="275" r:id="rId12"/>
    <p:sldId id="267" r:id="rId13"/>
    <p:sldId id="268" r:id="rId14"/>
    <p:sldId id="269" r:id="rId15"/>
    <p:sldId id="270" r:id="rId16"/>
    <p:sldId id="273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BBD09-6C4D-4C90-90F6-05871C37B03A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E84D5-EB17-452D-879E-4EF6F16EE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48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E84D5-EB17-452D-879E-4EF6F16EE52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34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E84D5-EB17-452D-879E-4EF6F16EE52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63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2C63F2-D396-4DB9-92E5-510408AFD09A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953440-1739-4AE2-AABE-9082E405E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2C63F2-D396-4DB9-92E5-510408AFD09A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953440-1739-4AE2-AABE-9082E405E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2C63F2-D396-4DB9-92E5-510408AFD09A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953440-1739-4AE2-AABE-9082E405E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851245" y="5620182"/>
            <a:ext cx="608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Md.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Samim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Reza </a:t>
            </a:r>
            <a:r>
              <a:rPr lang="en-US" sz="18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Assistant Teacher,</a:t>
            </a:r>
          </a:p>
          <a:p>
            <a:r>
              <a:rPr lang="en-US" sz="1800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Teghoria</a:t>
            </a:r>
            <a:r>
              <a:rPr lang="en-US" sz="18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SESDP Model High School, </a:t>
            </a:r>
            <a:r>
              <a:rPr lang="en-US" sz="1800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Lakhai</a:t>
            </a:r>
            <a:r>
              <a:rPr lang="en-US" sz="18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sz="1800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Habiganj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7813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2C63F2-D396-4DB9-92E5-510408AFD09A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953440-1739-4AE2-AABE-9082E405E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2C63F2-D396-4DB9-92E5-510408AFD09A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953440-1739-4AE2-AABE-9082E405E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2C63F2-D396-4DB9-92E5-510408AFD09A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953440-1739-4AE2-AABE-9082E405E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2C63F2-D396-4DB9-92E5-510408AFD09A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953440-1739-4AE2-AABE-9082E405E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2C63F2-D396-4DB9-92E5-510408AFD09A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953440-1739-4AE2-AABE-9082E405E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2C63F2-D396-4DB9-92E5-510408AFD09A}" type="datetimeFigureOut">
              <a:rPr lang="en-US" smtClean="0"/>
              <a:pPr/>
              <a:t>2/2/2021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2C63F2-D396-4DB9-92E5-510408AFD09A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953440-1739-4AE2-AABE-9082E405E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2C63F2-D396-4DB9-92E5-510408AFD09A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953440-1739-4AE2-AABE-9082E405E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3"/>
            <a:ext cx="24765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350" y="0"/>
            <a:ext cx="24765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71450" y="6553200"/>
            <a:ext cx="386715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Md.Samim</a:t>
            </a:r>
            <a:r>
              <a:rPr lang="en-US" dirty="0">
                <a:solidFill>
                  <a:schemeClr val="tx1"/>
                </a:solidFill>
              </a:rPr>
              <a:t> Reza, Mob : 01717170255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257800" y="6553200"/>
            <a:ext cx="3624598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E-mail: rezasamim4@gmail.com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PNG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133600"/>
            <a:ext cx="4419600" cy="3282701"/>
          </a:xfrm>
          <a:prstGeom prst="rect">
            <a:avLst/>
          </a:prstGeom>
        </p:spPr>
      </p:pic>
      <p:pic>
        <p:nvPicPr>
          <p:cNvPr id="16" name="Picture 15" descr="png-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1143000"/>
            <a:ext cx="4876801" cy="3581400"/>
          </a:xfrm>
          <a:prstGeom prst="rect">
            <a:avLst/>
          </a:prstGeom>
        </p:spPr>
      </p:pic>
      <p:pic>
        <p:nvPicPr>
          <p:cNvPr id="17" name="Picture 16" descr="png-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257300" y="1790702"/>
            <a:ext cx="4876801" cy="3581400"/>
          </a:xfrm>
          <a:prstGeom prst="rect">
            <a:avLst/>
          </a:prstGeom>
        </p:spPr>
      </p:pic>
      <p:pic>
        <p:nvPicPr>
          <p:cNvPr id="18" name="Picture 17" descr="png-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400299" y="1257301"/>
            <a:ext cx="4876801" cy="3581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09800" y="1295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260807" y="2967335"/>
            <a:ext cx="662239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Welcome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2875 0.222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11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29166 -0.1833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-9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22084 -0.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10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21666 0.2384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09600"/>
            <a:ext cx="9144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Read the text  in again A   &amp; choose the correct answer 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524000"/>
            <a:ext cx="8458200" cy="419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</a:rPr>
              <a:t>1. </a:t>
            </a:r>
            <a:r>
              <a:rPr lang="en-US" sz="2400" b="1" dirty="0" err="1">
                <a:solidFill>
                  <a:srgbClr val="FF0000"/>
                </a:solidFill>
              </a:rPr>
              <a:t>Paharpur</a:t>
            </a:r>
            <a:r>
              <a:rPr lang="en-US" sz="2400" b="1" dirty="0">
                <a:solidFill>
                  <a:srgbClr val="FF0000"/>
                </a:solidFill>
              </a:rPr>
              <a:t>  is a---- </a:t>
            </a:r>
          </a:p>
          <a:p>
            <a:pPr marL="342900" indent="-342900"/>
            <a:r>
              <a:rPr lang="en-US" sz="2000" dirty="0">
                <a:solidFill>
                  <a:schemeClr val="tx1"/>
                </a:solidFill>
              </a:rPr>
              <a:t>a) typical Bangladeshi  village. B) an extraordinary  village. c)a very small village. D) a village on top of mountain</a:t>
            </a:r>
          </a:p>
          <a:p>
            <a:pPr marL="342900" indent="-342900"/>
            <a:r>
              <a:rPr lang="en-US" sz="2400" b="1" dirty="0">
                <a:solidFill>
                  <a:srgbClr val="FF0000"/>
                </a:solidFill>
              </a:rPr>
              <a:t>2. After excavation, the archaeologists discovered a huge…….. </a:t>
            </a:r>
          </a:p>
          <a:p>
            <a:pPr marL="342900" indent="-342900"/>
            <a:r>
              <a:rPr lang="en-US" sz="2000" dirty="0">
                <a:solidFill>
                  <a:schemeClr val="tx1"/>
                </a:solidFill>
              </a:rPr>
              <a:t> a) king’s place b)emperor’s courtyard. c) Buddhist monastery d) Hindu temple. </a:t>
            </a:r>
          </a:p>
          <a:p>
            <a:pPr marL="342900" indent="-342900"/>
            <a:r>
              <a:rPr lang="en-US" sz="2400" b="1" dirty="0">
                <a:solidFill>
                  <a:srgbClr val="FF0000"/>
                </a:solidFill>
              </a:rPr>
              <a:t>3.How many phases of excavation of ‘</a:t>
            </a:r>
            <a:r>
              <a:rPr lang="en-US" sz="2400" b="1" dirty="0" err="1">
                <a:solidFill>
                  <a:srgbClr val="FF0000"/>
                </a:solidFill>
              </a:rPr>
              <a:t>Paharpur</a:t>
            </a:r>
            <a:r>
              <a:rPr lang="en-US" sz="2400" b="1" dirty="0">
                <a:solidFill>
                  <a:srgbClr val="FF0000"/>
                </a:solidFill>
              </a:rPr>
              <a:t>’ has been mentioned in the text?</a:t>
            </a:r>
          </a:p>
          <a:p>
            <a:pPr marL="342900" indent="-342900"/>
            <a:r>
              <a:rPr lang="en-US" sz="2000" dirty="0">
                <a:solidFill>
                  <a:schemeClr val="tx1"/>
                </a:solidFill>
              </a:rPr>
              <a:t> A) four b) five  c)six  d) seven.</a:t>
            </a:r>
          </a:p>
          <a:p>
            <a:pPr marL="342900" indent="-342900"/>
            <a:r>
              <a:rPr lang="en-US" sz="2400" b="1" dirty="0">
                <a:solidFill>
                  <a:srgbClr val="FF0000"/>
                </a:solidFill>
              </a:rPr>
              <a:t>4. What things indicates  that the site  was built by  the second Pala king ? </a:t>
            </a:r>
          </a:p>
          <a:p>
            <a:pPr marL="342900" indent="-342900"/>
            <a:r>
              <a:rPr lang="en-US" sz="2000" dirty="0">
                <a:solidFill>
                  <a:schemeClr val="tx1"/>
                </a:solidFill>
              </a:rPr>
              <a:t>a)earthen  seals b) ceramic seals c) stone seals d) iron seals</a:t>
            </a:r>
          </a:p>
          <a:p>
            <a:pPr marL="342900" indent="-342900"/>
            <a:r>
              <a:rPr lang="en-US" sz="2400" b="1" dirty="0">
                <a:solidFill>
                  <a:srgbClr val="FF0000"/>
                </a:solidFill>
              </a:rPr>
              <a:t>5. The word ‘benefactors’ in the text means </a:t>
            </a:r>
            <a:r>
              <a:rPr lang="en-US" sz="2400" b="1" dirty="0">
                <a:solidFill>
                  <a:schemeClr val="tx1"/>
                </a:solidFill>
              </a:rPr>
              <a:t>–</a:t>
            </a:r>
          </a:p>
          <a:p>
            <a:pPr marL="342900" indent="-342900"/>
            <a:r>
              <a:rPr lang="en-US" sz="2000" dirty="0">
                <a:solidFill>
                  <a:schemeClr val="tx1"/>
                </a:solidFill>
              </a:rPr>
              <a:t>a) banker b) famous businessmen c) people with money d) financials  supports</a:t>
            </a:r>
          </a:p>
          <a:p>
            <a:pPr marL="342900" indent="-342900"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4200" y="228600"/>
            <a:ext cx="281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Individual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0800000" flipV="1">
            <a:off x="152395" y="115668"/>
            <a:ext cx="8763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Work in pairs. Ask &amp; answer the questions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2017455"/>
            <a:ext cx="86105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/>
              <a:t>Why is the village  named </a:t>
            </a:r>
            <a:r>
              <a:rPr lang="en-US" sz="2800" b="1" dirty="0" err="1"/>
              <a:t>Paharpur</a:t>
            </a:r>
            <a:r>
              <a:rPr lang="en-US" sz="2800" b="1" dirty="0"/>
              <a:t> ?</a:t>
            </a:r>
          </a:p>
          <a:p>
            <a:pPr marL="342900" indent="-342900">
              <a:buAutoNum type="arabicPeriod"/>
            </a:pPr>
            <a:r>
              <a:rPr lang="en-US" sz="2800" b="1" dirty="0"/>
              <a:t>Where is it located ?</a:t>
            </a:r>
          </a:p>
          <a:p>
            <a:pPr marL="342900" indent="-342900">
              <a:buAutoNum type="arabicPeriod"/>
            </a:pPr>
            <a:r>
              <a:rPr lang="en-US" sz="2800" b="1" dirty="0"/>
              <a:t>What is it famous for ?</a:t>
            </a:r>
          </a:p>
          <a:p>
            <a:pPr marL="342900" indent="-342900">
              <a:buAutoNum type="arabicPeriod"/>
            </a:pPr>
            <a:r>
              <a:rPr lang="en-US" sz="2800" b="1" dirty="0"/>
              <a:t>Why was the site  officially  stated  to be preserved ?</a:t>
            </a:r>
          </a:p>
          <a:p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</a:endParaRPr>
          </a:p>
          <a:p>
            <a:pPr algn="ctr"/>
            <a:r>
              <a:rPr lang="en-US" sz="4800" b="1" dirty="0">
                <a:solidFill>
                  <a:schemeClr val="tx1"/>
                </a:solidFill>
              </a:rPr>
              <a:t>Why is the named </a:t>
            </a:r>
            <a:r>
              <a:rPr lang="en-US" sz="4800" b="1" dirty="0" err="1">
                <a:solidFill>
                  <a:schemeClr val="tx1"/>
                </a:solidFill>
              </a:rPr>
              <a:t>Paharpur</a:t>
            </a:r>
            <a:r>
              <a:rPr lang="en-US" sz="4800" b="1" dirty="0">
                <a:solidFill>
                  <a:schemeClr val="tx1"/>
                </a:solidFill>
              </a:rPr>
              <a:t> ?</a:t>
            </a: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7" name="Picture 6" descr="images-2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371600"/>
            <a:ext cx="6248400" cy="3124200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381000" y="4953000"/>
            <a:ext cx="84582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The village is named </a:t>
            </a:r>
            <a:r>
              <a:rPr lang="en-US" sz="2800" b="1" dirty="0" err="1">
                <a:solidFill>
                  <a:schemeClr val="tx1"/>
                </a:solidFill>
              </a:rPr>
              <a:t>paharpur</a:t>
            </a:r>
            <a:r>
              <a:rPr lang="en-US" sz="2800" b="1" dirty="0">
                <a:solidFill>
                  <a:schemeClr val="tx1"/>
                </a:solidFill>
              </a:rPr>
              <a:t>  according to the name  ‘</a:t>
            </a:r>
            <a:r>
              <a:rPr lang="en-US" sz="2800" b="1" dirty="0" err="1">
                <a:solidFill>
                  <a:schemeClr val="tx1"/>
                </a:solidFill>
              </a:rPr>
              <a:t>Pahar</a:t>
            </a:r>
            <a:r>
              <a:rPr lang="en-US" sz="2800" b="1" dirty="0">
                <a:solidFill>
                  <a:schemeClr val="tx1"/>
                </a:solidFill>
              </a:rPr>
              <a:t>’ which  means hill.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0"/>
            <a:ext cx="80772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Where is it located ?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5715000"/>
            <a:ext cx="8915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It is located  in  </a:t>
            </a:r>
            <a:r>
              <a:rPr lang="en-US" sz="2800" b="1" dirty="0" err="1">
                <a:solidFill>
                  <a:schemeClr val="tx1"/>
                </a:solidFill>
              </a:rPr>
              <a:t>Naogan</a:t>
            </a:r>
            <a:r>
              <a:rPr lang="en-US" sz="2800" b="1" dirty="0">
                <a:solidFill>
                  <a:schemeClr val="tx1"/>
                </a:solidFill>
              </a:rPr>
              <a:t> district of northern Bangladesh</a:t>
            </a:r>
            <a:r>
              <a:rPr lang="en-US" dirty="0"/>
              <a:t>.</a:t>
            </a:r>
          </a:p>
        </p:txBody>
      </p:sp>
      <p:pic>
        <p:nvPicPr>
          <p:cNvPr id="5" name="Picture 4" descr="images-2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828800"/>
            <a:ext cx="3276600" cy="3657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images-2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828800"/>
            <a:ext cx="3733800" cy="3581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0"/>
            <a:ext cx="69342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What it is famous for ?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5105400"/>
            <a:ext cx="76962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It is famous for  n archaeological  site which  is a lofty ruin  of an  ancient temple.</a:t>
            </a:r>
          </a:p>
        </p:txBody>
      </p:sp>
      <p:pic>
        <p:nvPicPr>
          <p:cNvPr id="5" name="Picture 4" descr="site_0322_0004-360-360-1970010101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219200"/>
            <a:ext cx="3581400" cy="3505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site_0322_0013-360-360-19700101010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19200"/>
            <a:ext cx="3962400" cy="3505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0"/>
            <a:ext cx="8610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Why was the site  officially  stated to be preserved ?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5257800"/>
            <a:ext cx="86106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2800" b="1" dirty="0">
                <a:solidFill>
                  <a:schemeClr val="tx1"/>
                </a:solidFill>
              </a:rPr>
              <a:t>The site was officially  stated to be preserved because  of its historical  importance 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" name="Picture 4" descr="images-2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3581400" cy="37338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p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181099"/>
            <a:ext cx="3962400" cy="36957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381000"/>
            <a:ext cx="69342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u="sng" dirty="0">
                <a:solidFill>
                  <a:srgbClr val="FF0000"/>
                </a:solidFill>
              </a:rPr>
              <a:t>Evaluation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2057400"/>
            <a:ext cx="8534400" cy="365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3200" b="1" dirty="0">
                <a:solidFill>
                  <a:schemeClr val="tx1"/>
                </a:solidFill>
              </a:rPr>
              <a:t>Who prevented  an extensive excavation ?</a:t>
            </a:r>
          </a:p>
          <a:p>
            <a:pPr marL="342900" indent="-342900">
              <a:buAutoNum type="arabicPeriod"/>
            </a:pPr>
            <a:r>
              <a:rPr lang="en-US" sz="3200" b="1" dirty="0">
                <a:solidFill>
                  <a:schemeClr val="tx1"/>
                </a:solidFill>
              </a:rPr>
              <a:t>When was </a:t>
            </a:r>
            <a:r>
              <a:rPr lang="en-US" sz="3200" b="1" dirty="0" err="1">
                <a:solidFill>
                  <a:schemeClr val="tx1"/>
                </a:solidFill>
              </a:rPr>
              <a:t>Somapura</a:t>
            </a:r>
            <a:r>
              <a:rPr lang="en-US" sz="3200" b="1" dirty="0">
                <a:solidFill>
                  <a:schemeClr val="tx1"/>
                </a:solidFill>
              </a:rPr>
              <a:t>  </a:t>
            </a:r>
            <a:r>
              <a:rPr lang="en-US" sz="3200" b="1" dirty="0" err="1">
                <a:solidFill>
                  <a:schemeClr val="tx1"/>
                </a:solidFill>
              </a:rPr>
              <a:t>Mahavihara</a:t>
            </a:r>
            <a:r>
              <a:rPr lang="en-US" sz="3200" b="1" dirty="0">
                <a:solidFill>
                  <a:schemeClr val="tx1"/>
                </a:solidFill>
              </a:rPr>
              <a:t> discovered ? </a:t>
            </a:r>
          </a:p>
          <a:p>
            <a:pPr marL="342900" indent="-342900">
              <a:buAutoNum type="arabicPeriod"/>
            </a:pPr>
            <a:r>
              <a:rPr lang="en-US" sz="3200" b="1" dirty="0">
                <a:solidFill>
                  <a:schemeClr val="tx1"/>
                </a:solidFill>
              </a:rPr>
              <a:t>Where is </a:t>
            </a:r>
            <a:r>
              <a:rPr lang="en-US" sz="3200" b="1" dirty="0" err="1">
                <a:solidFill>
                  <a:schemeClr val="tx1"/>
                </a:solidFill>
              </a:rPr>
              <a:t>Paharpur</a:t>
            </a:r>
            <a:r>
              <a:rPr lang="en-US" sz="3200" b="1" dirty="0">
                <a:solidFill>
                  <a:schemeClr val="tx1"/>
                </a:solidFill>
              </a:rPr>
              <a:t>  situated ?</a:t>
            </a:r>
          </a:p>
          <a:p>
            <a:pPr marL="342900" indent="-342900">
              <a:buAutoNum type="arabicPeriod"/>
            </a:pPr>
            <a:r>
              <a:rPr lang="en-US" sz="3200" b="1" dirty="0">
                <a:solidFill>
                  <a:schemeClr val="tx1"/>
                </a:solidFill>
              </a:rPr>
              <a:t> What is the height </a:t>
            </a:r>
            <a:r>
              <a:rPr lang="en-US" sz="3200" b="1" dirty="0" err="1">
                <a:solidFill>
                  <a:schemeClr val="tx1"/>
                </a:solidFill>
              </a:rPr>
              <a:t>Cunninghum</a:t>
            </a:r>
            <a:r>
              <a:rPr lang="en-US" sz="3200" b="1" dirty="0">
                <a:solidFill>
                  <a:schemeClr val="tx1"/>
                </a:solidFill>
              </a:rPr>
              <a:t> discovered  a tower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05000" y="1438870"/>
            <a:ext cx="50292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u="sng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Home work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400" y="32766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1. Do you have any old  or ancient  relic in your  city/ town/ village ? Write about it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"/>
            <a:ext cx="7315200" cy="5936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>
            <a:off x="2948940" y="1150121"/>
            <a:ext cx="3314700" cy="854439"/>
          </a:xfrm>
          <a:prstGeom prst="flowChartInternalStorage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Identity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2954216" y="2045970"/>
            <a:ext cx="5781821" cy="2800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Md.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Samim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Reza</a:t>
            </a:r>
          </a:p>
          <a:p>
            <a:pPr algn="ctr"/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Assistant master </a:t>
            </a:r>
          </a:p>
          <a:p>
            <a:pPr algn="ctr">
              <a:lnSpc>
                <a:spcPct val="110000"/>
              </a:lnSpc>
            </a:pP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Teghoria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SESDP Model High School</a:t>
            </a:r>
          </a:p>
          <a:p>
            <a:pPr algn="ctr">
              <a:lnSpc>
                <a:spcPct val="110000"/>
              </a:lnSpc>
            </a:pPr>
            <a:r>
              <a:rPr lang="en-US" sz="27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Lakhai</a:t>
            </a:r>
            <a:r>
              <a:rPr lang="en-US" sz="27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Habiganj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dirty="0">
              <a:solidFill>
                <a:srgbClr val="002060"/>
              </a:solidFill>
              <a:latin typeface="NikoshBAN"/>
            </a:endParaRPr>
          </a:p>
        </p:txBody>
      </p:sp>
      <p:pic>
        <p:nvPicPr>
          <p:cNvPr id="7" name="Picture 6" descr="_DSC01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64" y="1836712"/>
            <a:ext cx="2785403" cy="297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42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0"/>
            <a:ext cx="8229600" cy="76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What do you see in the picture ?</a:t>
            </a:r>
          </a:p>
        </p:txBody>
      </p:sp>
      <p:pic>
        <p:nvPicPr>
          <p:cNvPr id="4" name="Picture 3" descr="site_0322_0001-360-360-19700101010000.jpg"/>
          <p:cNvPicPr>
            <a:picLocks noChangeAspect="1"/>
          </p:cNvPicPr>
          <p:nvPr/>
        </p:nvPicPr>
        <p:blipFill rotWithShape="1">
          <a:blip r:embed="rId3"/>
          <a:srcRect l="909" t="1408" r="-1"/>
          <a:stretch/>
        </p:blipFill>
        <p:spPr>
          <a:xfrm>
            <a:off x="457200" y="990600"/>
            <a:ext cx="8305800" cy="5334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4648200" y="1143000"/>
            <a:ext cx="3276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Paharpur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2057400" y="1371600"/>
            <a:ext cx="5410200" cy="39624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219200"/>
            <a:ext cx="8229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Today’s  lesson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</a:rPr>
              <a:t>The </a:t>
            </a:r>
            <a:r>
              <a:rPr lang="en-US" sz="4800" b="1" dirty="0" err="1">
                <a:solidFill>
                  <a:srgbClr val="FF0000"/>
                </a:solidFill>
              </a:rPr>
              <a:t>Somapura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Mahavihara</a:t>
            </a:r>
            <a:endParaRPr lang="en-US" sz="4800" b="1" dirty="0">
              <a:solidFill>
                <a:srgbClr val="FF0000"/>
              </a:solidFill>
            </a:endParaRPr>
          </a:p>
          <a:p>
            <a:pPr algn="ctr"/>
            <a:r>
              <a:rPr lang="en-US" sz="3200" dirty="0"/>
              <a:t>English For Today</a:t>
            </a:r>
          </a:p>
          <a:p>
            <a:pPr algn="ctr"/>
            <a:r>
              <a:rPr lang="en-US" sz="3200" dirty="0"/>
              <a:t>Class- Nine/Ten</a:t>
            </a:r>
          </a:p>
          <a:p>
            <a:pPr algn="ctr"/>
            <a:r>
              <a:rPr lang="en-US" sz="3200" dirty="0"/>
              <a:t>Unit-Eight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</a:rPr>
              <a:t>Lesson-Two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0600" y="914400"/>
            <a:ext cx="46228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u="sng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Learning outcomes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2057401"/>
            <a:ext cx="69342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</a:rPr>
              <a:t>Students will be able to …</a:t>
            </a:r>
          </a:p>
          <a:p>
            <a:pPr>
              <a:buFont typeface="Wingdings" pitchFamily="2" charset="2"/>
              <a:buChar char="v"/>
            </a:pP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</a:rPr>
              <a:t>Describe the picture.</a:t>
            </a:r>
          </a:p>
          <a:p>
            <a:pPr>
              <a:buFont typeface="Wingdings" pitchFamily="2" charset="2"/>
              <a:buChar char="v"/>
            </a:pP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</a:rPr>
              <a:t>Match the words</a:t>
            </a:r>
          </a:p>
          <a:p>
            <a:pPr>
              <a:buFont typeface="Wingdings" pitchFamily="2" charset="2"/>
              <a:buChar char="v"/>
            </a:pP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</a:rPr>
              <a:t>Choose the correct answer</a:t>
            </a:r>
          </a:p>
          <a:p>
            <a:pPr>
              <a:buFont typeface="Wingdings" pitchFamily="2" charset="2"/>
              <a:buChar char="v"/>
            </a:pPr>
            <a:r>
              <a:rPr lang="en-US" sz="32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</a:rPr>
              <a:t>Write a paragraph</a:t>
            </a:r>
          </a:p>
        </p:txBody>
      </p:sp>
    </p:spTree>
    <p:extLst>
      <p:ext uri="{BB962C8B-B14F-4D97-AF65-F5344CB8AC3E}">
        <p14:creationId xmlns:p14="http://schemas.microsoft.com/office/powerpoint/2010/main" val="144349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1" y="0"/>
            <a:ext cx="65912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Word Meanings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1676400"/>
            <a:ext cx="2057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Excavate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715000"/>
            <a:ext cx="3581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Dig out</a:t>
            </a:r>
          </a:p>
        </p:txBody>
      </p:sp>
      <p:pic>
        <p:nvPicPr>
          <p:cNvPr id="6" name="Picture 5" descr="images-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2590800"/>
            <a:ext cx="41910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219200"/>
            <a:ext cx="2590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Monastery</a:t>
            </a:r>
          </a:p>
        </p:txBody>
      </p:sp>
      <p:sp>
        <p:nvSpPr>
          <p:cNvPr id="5" name="Rectangle 4"/>
          <p:cNvSpPr/>
          <p:nvPr/>
        </p:nvSpPr>
        <p:spPr>
          <a:xfrm>
            <a:off x="6400800" y="1295400"/>
            <a:ext cx="2514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  convent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4191000"/>
            <a:ext cx="2514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Benefactor</a:t>
            </a:r>
          </a:p>
        </p:txBody>
      </p:sp>
      <p:sp>
        <p:nvSpPr>
          <p:cNvPr id="7" name="Rectangle 6"/>
          <p:cNvSpPr/>
          <p:nvPr/>
        </p:nvSpPr>
        <p:spPr>
          <a:xfrm>
            <a:off x="6477000" y="4495800"/>
            <a:ext cx="2362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helper</a:t>
            </a:r>
          </a:p>
        </p:txBody>
      </p:sp>
      <p:pic>
        <p:nvPicPr>
          <p:cNvPr id="9" name="Picture 8" descr="images-1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57200"/>
            <a:ext cx="3124200" cy="2514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 descr="images-19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581400"/>
            <a:ext cx="3200400" cy="2590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4647" y="457200"/>
            <a:ext cx="7594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/>
              <a:t>Match the words with their meanings</a:t>
            </a:r>
          </a:p>
        </p:txBody>
      </p:sp>
      <p:sp>
        <p:nvSpPr>
          <p:cNvPr id="3" name="Rectangle 2"/>
          <p:cNvSpPr/>
          <p:nvPr/>
        </p:nvSpPr>
        <p:spPr>
          <a:xfrm>
            <a:off x="3090024" y="1219200"/>
            <a:ext cx="29639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u="sng" dirty="0">
                <a:ln w="11430"/>
                <a:solidFill>
                  <a:srgbClr val="FF0000"/>
                </a:solidFill>
              </a:rPr>
              <a:t>Group work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008578"/>
              </p:ext>
            </p:extLst>
          </p:nvPr>
        </p:nvGraphicFramePr>
        <p:xfrm>
          <a:off x="533400" y="2360547"/>
          <a:ext cx="8153400" cy="3735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7086">
                  <a:extLst>
                    <a:ext uri="{9D8B030D-6E8A-4147-A177-3AD203B41FA5}">
                      <a16:colId xmlns:a16="http://schemas.microsoft.com/office/drawing/2014/main" val="836502250"/>
                    </a:ext>
                  </a:extLst>
                </a:gridCol>
                <a:gridCol w="4266314">
                  <a:extLst>
                    <a:ext uri="{9D8B030D-6E8A-4147-A177-3AD203B41FA5}">
                      <a16:colId xmlns:a16="http://schemas.microsoft.com/office/drawing/2014/main" val="3501720703"/>
                    </a:ext>
                  </a:extLst>
                </a:gridCol>
              </a:tblGrid>
              <a:tr h="717933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Words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Meanings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055157"/>
                  </a:ext>
                </a:extLst>
              </a:tr>
              <a:tr h="2787267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Archaeological</a:t>
                      </a:r>
                    </a:p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Excavate</a:t>
                      </a:r>
                    </a:p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Lofty</a:t>
                      </a:r>
                    </a:p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Extensive</a:t>
                      </a:r>
                    </a:p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Systematic</a:t>
                      </a:r>
                    </a:p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Debris </a:t>
                      </a:r>
                    </a:p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devout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Rubbles/wreckage</a:t>
                      </a:r>
                    </a:p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Widespread</a:t>
                      </a:r>
                    </a:p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Ancient cultural remains</a:t>
                      </a:r>
                    </a:p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Pious</a:t>
                      </a:r>
                    </a:p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Uncover something with difficulty</a:t>
                      </a:r>
                    </a:p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Grand</a:t>
                      </a:r>
                    </a:p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Done methodically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486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348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457200"/>
            <a:ext cx="7924800" cy="6019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u="sng" dirty="0">
                <a:solidFill>
                  <a:srgbClr val="FF0000"/>
                </a:solidFill>
              </a:rPr>
              <a:t>Answer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en-US" sz="3600" b="1" dirty="0">
                <a:solidFill>
                  <a:schemeClr val="tx1"/>
                </a:solidFill>
              </a:rPr>
              <a:t>Archaeological =ancient cultural remains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en-US" sz="3600" b="1" dirty="0">
                <a:solidFill>
                  <a:schemeClr val="tx1"/>
                </a:solidFill>
              </a:rPr>
              <a:t>Excavate = uncover something with </a:t>
            </a:r>
            <a:r>
              <a:rPr lang="en-US" sz="3600" b="1" dirty="0" err="1">
                <a:solidFill>
                  <a:schemeClr val="tx1"/>
                </a:solidFill>
              </a:rPr>
              <a:t>dificulty</a:t>
            </a:r>
            <a:endParaRPr lang="en-US" sz="3600" b="1" dirty="0">
              <a:solidFill>
                <a:schemeClr val="tx1"/>
              </a:solidFill>
            </a:endParaRPr>
          </a:p>
          <a:p>
            <a:pPr marL="800100" lvl="1" indent="-342900">
              <a:buFont typeface="Wingdings" pitchFamily="2" charset="2"/>
              <a:buChar char="q"/>
            </a:pPr>
            <a:r>
              <a:rPr lang="en-US" sz="3600" b="1" dirty="0">
                <a:solidFill>
                  <a:schemeClr val="tx1"/>
                </a:solidFill>
              </a:rPr>
              <a:t>Lofty = grand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en-US" sz="3600" b="1" dirty="0">
                <a:solidFill>
                  <a:schemeClr val="tx1"/>
                </a:solidFill>
              </a:rPr>
              <a:t>Extensive = widespread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en-US" sz="3600" b="1" dirty="0">
                <a:solidFill>
                  <a:schemeClr val="tx1"/>
                </a:solidFill>
              </a:rPr>
              <a:t>Systematic = done methodically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en-US" sz="3600" b="1" dirty="0">
                <a:solidFill>
                  <a:schemeClr val="tx1"/>
                </a:solidFill>
              </a:rPr>
              <a:t>Debris = rubbles/wreckage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en-US" sz="3600" b="1" dirty="0">
                <a:solidFill>
                  <a:schemeClr val="tx1"/>
                </a:solidFill>
              </a:rPr>
              <a:t>Devout = pious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463</Words>
  <Application>Microsoft Office PowerPoint</Application>
  <PresentationFormat>On-screen Show (4:3)</PresentationFormat>
  <Paragraphs>88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Unicode MS</vt:lpstr>
      <vt:lpstr>Calibri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Lotus Computer</dc:creator>
  <cp:lastModifiedBy>win10</cp:lastModifiedBy>
  <cp:revision>215</cp:revision>
  <dcterms:created xsi:type="dcterms:W3CDTF">2016-09-22T09:51:50Z</dcterms:created>
  <dcterms:modified xsi:type="dcterms:W3CDTF">2021-02-02T12:26:01Z</dcterms:modified>
</cp:coreProperties>
</file>