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67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F7D7"/>
    <a:srgbClr val="DEF9D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6595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E13F6-9A0B-4E3F-A7AA-A843AB05E115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51B119-A153-4BE5-A9D0-09959AF38B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1B119-A153-4BE5-A9D0-09959AF38B9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533400"/>
            <a:ext cx="75438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81200" y="5029200"/>
            <a:ext cx="4953000" cy="990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স্বাগত</a:t>
            </a:r>
            <a:endParaRPr lang="en-US" sz="8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HP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8915400" cy="43656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2819400" y="685800"/>
            <a:ext cx="3048000" cy="1295400"/>
          </a:xfrm>
          <a:prstGeom prst="downArrowCallou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বর্ণের মাত্রা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3886200"/>
            <a:ext cx="2286000" cy="2057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 আ ই ঈ উ ঊ ক ঘ চ   ছ জ ঝ ট ঠ ড ঢ ত দ ন ফ ব ভ ম য র ল ষ স হ ড় ঢ় য় 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29000" y="3810000"/>
            <a:ext cx="2286000" cy="2133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ঋ খ গ ণ থ ধ প শ 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0" y="3733800"/>
            <a:ext cx="2286000" cy="213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 ঐ ও ঔ ঙ ঞ ৎ  ং  ঃ  ঁ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own Arrow Callout 6"/>
          <p:cNvSpPr/>
          <p:nvPr/>
        </p:nvSpPr>
        <p:spPr>
          <a:xfrm>
            <a:off x="609600" y="2590800"/>
            <a:ext cx="2286000" cy="1143000"/>
          </a:xfrm>
          <a:prstGeom prst="downArrowCallou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পূর্ণ মাত্রা ৩২টি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Down Arrow Callout 7"/>
          <p:cNvSpPr/>
          <p:nvPr/>
        </p:nvSpPr>
        <p:spPr>
          <a:xfrm>
            <a:off x="6096000" y="2590800"/>
            <a:ext cx="2286000" cy="106680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মাত্রাহীন ১০ টি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Down Arrow Callout 8"/>
          <p:cNvSpPr/>
          <p:nvPr/>
        </p:nvSpPr>
        <p:spPr>
          <a:xfrm>
            <a:off x="3429000" y="2514600"/>
            <a:ext cx="2286000" cy="1143000"/>
          </a:xfrm>
          <a:prstGeom prst="downArrowCallou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অর্ধমাত্রা ৮টি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4953000"/>
            <a:ext cx="6553200" cy="14465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bn-IN" sz="88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IN" sz="8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5" descr="C:\Users\HP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1" y="3810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2133601"/>
            <a:ext cx="7620000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bn-IN" sz="3600" dirty="0" smtClean="0">
                <a:solidFill>
                  <a:srgbClr val="FF00FF"/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বিহঙ্গ সরকার </a:t>
            </a:r>
            <a:endParaRPr lang="bn-BD" sz="3600" dirty="0" smtClean="0">
              <a:solidFill>
                <a:srgbClr val="FF00FF"/>
              </a:solidFill>
              <a:latin typeface="NikoshBAN" pitchFamily="2" charset="0"/>
              <a:ea typeface="NikoshBAN" pitchFamily="2" charset="0"/>
              <a:cs typeface="NikoshBAN" pitchFamily="2" charset="0"/>
            </a:endParaRPr>
          </a:p>
          <a:p>
            <a:pPr>
              <a:lnSpc>
                <a:spcPct val="90000"/>
              </a:lnSpc>
            </a:pPr>
            <a:r>
              <a:rPr lang="bn-IN" sz="3600" dirty="0" smtClean="0">
                <a:solidFill>
                  <a:srgbClr val="C00000"/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সহকারি </a:t>
            </a:r>
            <a:r>
              <a:rPr lang="bn-IN" sz="3600" dirty="0" smtClean="0">
                <a:solidFill>
                  <a:srgbClr val="C00000"/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শিক্ষক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( 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বাংলা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 )</a:t>
            </a:r>
            <a:r>
              <a:rPr lang="bn-IN" sz="3600" dirty="0" smtClean="0">
                <a:solidFill>
                  <a:srgbClr val="C00000"/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 </a:t>
            </a:r>
            <a:endParaRPr lang="bn-BD" sz="3600" dirty="0" smtClean="0">
              <a:solidFill>
                <a:srgbClr val="C00000"/>
              </a:solidFill>
              <a:latin typeface="NikoshBAN" pitchFamily="2" charset="0"/>
              <a:ea typeface="NikoshBAN" pitchFamily="2" charset="0"/>
              <a:cs typeface="NikoshBAN" pitchFamily="2" charset="0"/>
            </a:endParaRPr>
          </a:p>
          <a:p>
            <a:pPr>
              <a:lnSpc>
                <a:spcPct val="90000"/>
              </a:lnSpc>
            </a:pPr>
            <a:r>
              <a:rPr lang="bn-IN" sz="3600" dirty="0" smtClean="0">
                <a:solidFill>
                  <a:srgbClr val="0070C0"/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শহীদ সোহরাওয়ার্দী উচ্চ বালিকা বিদ্যালয় 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,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খুলনা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।</a:t>
            </a:r>
            <a:endParaRPr lang="en-US" sz="3600" dirty="0" smtClean="0">
              <a:solidFill>
                <a:srgbClr val="0070C0"/>
              </a:solidFill>
              <a:latin typeface="NikoshBAN" pitchFamily="2" charset="0"/>
              <a:ea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914400"/>
            <a:ext cx="3886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762000"/>
            <a:ext cx="5029200" cy="92333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362200"/>
            <a:ext cx="6858000" cy="206210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bn-IN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অষ্ঠম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IN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বিষয়ঃ  </a:t>
            </a:r>
            <a:r>
              <a:rPr lang="bn-IN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বাংলা ২য় </a:t>
            </a:r>
            <a:r>
              <a:rPr lang="bn-IN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পত্র 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( </a:t>
            </a:r>
            <a:r>
              <a:rPr lang="bn-IN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ধ্বনি </a:t>
            </a:r>
            <a:r>
              <a:rPr lang="bn-IN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bn-IN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বর্ণ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) </a:t>
            </a:r>
            <a:r>
              <a:rPr lang="bn-IN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3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সময়ঃ৪০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                           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০১/০২/২১ </a:t>
            </a:r>
            <a:endParaRPr lang="bn-IN" sz="3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838200"/>
            <a:ext cx="5486400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2514600"/>
            <a:ext cx="7620000" cy="25545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 পাঠশেষে  শিক্ষার্থীরা</a:t>
            </a:r>
          </a:p>
          <a:p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১।। বর্ণ কি তা ব্যাখ্যা করতে পারবে </a:t>
            </a:r>
          </a:p>
          <a:p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২। বর্ণের প্রকারভেদ জানবে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ব্যাখ্যা করতে পারবে 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3886200" y="0"/>
            <a:ext cx="2057400" cy="1600200"/>
          </a:xfrm>
          <a:prstGeom prst="downArrowCallout">
            <a:avLst/>
          </a:prstGeom>
          <a:solidFill>
            <a:srgbClr val="DEF9D5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বর্ণ 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76400"/>
            <a:ext cx="9144000" cy="4800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“</a:t>
            </a:r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ধ্বনি নির্দেশক  প্রতীক বা চিহ্নকে বর্ণ বলে ।”</a:t>
            </a:r>
          </a:p>
          <a:p>
            <a:pPr algn="ctr"/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অর্থাৎ , “মনের ভাব লিখে প্রকাশ করার জন্য ভাষায় যে সাংকেতিক চিহ্ন ব্যবহার করা হয় তাকে বর্ণ বলে ।”</a:t>
            </a:r>
          </a:p>
          <a:p>
            <a:pPr algn="ctr"/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যেমনঃ অ,আ,ক,খ  ইত্যাদি । </a:t>
            </a:r>
          </a:p>
          <a:p>
            <a:pPr algn="ctr"/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*বাংলা ভাষায় ৫০টি বর্ণ রয়েছে ।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905000" y="533400"/>
            <a:ext cx="6019800" cy="1371600"/>
          </a:xfrm>
          <a:prstGeom prst="downArrowCallou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ধ্বনি অনুযায়ী বর্ণকে দুভাগে ভাগ করা হয়েছে 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05000" y="2133600"/>
            <a:ext cx="2133600" cy="584775"/>
          </a:xfrm>
          <a:prstGeom prst="rect">
            <a:avLst/>
          </a:prstGeom>
          <a:solidFill>
            <a:srgbClr val="D7F7D7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১।স্বরবর্ণ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2057400"/>
            <a:ext cx="2971800" cy="584775"/>
          </a:xfrm>
          <a:prstGeom prst="rect">
            <a:avLst/>
          </a:prstGeom>
          <a:solidFill>
            <a:srgbClr val="D7F7D7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২। ব্যঞ্জন বর্ণ 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Down Arrow 23"/>
          <p:cNvSpPr/>
          <p:nvPr/>
        </p:nvSpPr>
        <p:spPr>
          <a:xfrm>
            <a:off x="6096000" y="2667000"/>
            <a:ext cx="533400" cy="685800"/>
          </a:xfrm>
          <a:prstGeom prst="downArrow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wn Arrow 24"/>
          <p:cNvSpPr/>
          <p:nvPr/>
        </p:nvSpPr>
        <p:spPr>
          <a:xfrm>
            <a:off x="2362200" y="2743200"/>
            <a:ext cx="533400" cy="685800"/>
          </a:xfrm>
          <a:prstGeom prst="downArrow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219200" y="3429000"/>
            <a:ext cx="3124200" cy="1077218"/>
          </a:xfrm>
          <a:prstGeom prst="rect">
            <a:avLst/>
          </a:prstGeom>
          <a:solidFill>
            <a:srgbClr val="D7F7D7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অ,আ,ই,ঈ,উ,ঊ,ঋ,এ,ঐ,ও,ঔ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24400" y="3429000"/>
            <a:ext cx="2971800" cy="1077218"/>
          </a:xfrm>
          <a:prstGeom prst="rect">
            <a:avLst/>
          </a:prstGeom>
          <a:solidFill>
            <a:srgbClr val="D7F7D7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ক,খ,গ,ঘ,ঙ  চ্‌, ছ, জ, ঝ, ঙ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2438400" y="4495800"/>
            <a:ext cx="304800" cy="533400"/>
          </a:xfrm>
          <a:prstGeom prst="downArrow">
            <a:avLst>
              <a:gd name="adj1" fmla="val 78656"/>
              <a:gd name="adj2" fmla="val 50000"/>
            </a:avLst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5791200" y="4495800"/>
            <a:ext cx="381000" cy="457200"/>
          </a:xfrm>
          <a:prstGeom prst="downArrow">
            <a:avLst>
              <a:gd name="adj1" fmla="val 50000"/>
              <a:gd name="adj2" fmla="val 57164"/>
            </a:avLst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133600" y="5410200"/>
            <a:ext cx="1371600" cy="584775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১১টি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600" y="5334000"/>
            <a:ext cx="1600200" cy="584775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৩৯টি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Callout 4"/>
          <p:cNvSpPr/>
          <p:nvPr/>
        </p:nvSpPr>
        <p:spPr>
          <a:xfrm>
            <a:off x="3276600" y="0"/>
            <a:ext cx="2057400" cy="1066800"/>
          </a:xfrm>
          <a:prstGeom prst="downArrowCallout">
            <a:avLst/>
          </a:prstGeom>
          <a:solidFill>
            <a:schemeClr val="accent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স্বরবর্ণ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own Arrow Callout 5"/>
          <p:cNvSpPr/>
          <p:nvPr/>
        </p:nvSpPr>
        <p:spPr>
          <a:xfrm>
            <a:off x="457200" y="838200"/>
            <a:ext cx="8001000" cy="1981200"/>
          </a:xfrm>
          <a:prstGeom prst="downArrowCallou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যে বর্ণ অন্য বর্ণের সাহায্য ছাড়া  নিজে নিজে উচ্চারিত হতে পারে তাকে স্বরবর্ণ বলে । </a:t>
            </a:r>
            <a:endParaRPr lang="en-US" sz="3600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own Arrow Callout 6"/>
          <p:cNvSpPr/>
          <p:nvPr/>
        </p:nvSpPr>
        <p:spPr>
          <a:xfrm>
            <a:off x="1905000" y="2895600"/>
            <a:ext cx="5257800" cy="1600200"/>
          </a:xfrm>
          <a:prstGeom prst="downArrowCallout">
            <a:avLst/>
          </a:prstGeom>
          <a:solidFill>
            <a:schemeClr val="accent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অ,আ,ই,ঈ,উ,ঊ,ঋ,এ,ঐ,ও,ঔ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Down Arrow Callout 7"/>
          <p:cNvSpPr/>
          <p:nvPr/>
        </p:nvSpPr>
        <p:spPr>
          <a:xfrm>
            <a:off x="2438400" y="4572000"/>
            <a:ext cx="4191000" cy="1219200"/>
          </a:xfrm>
          <a:prstGeom prst="downArrowCallou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স্বরবর্ণের সংক্ষিপ্ত  রুপকে কার বলে 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33800" y="5943600"/>
            <a:ext cx="1905000" cy="685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0</a:t>
            </a:r>
            <a:r>
              <a:rPr lang="bn-IN" sz="36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টি</a:t>
            </a:r>
            <a:endParaRPr lang="en-US" sz="3600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3200400" y="228600"/>
            <a:ext cx="3200400" cy="990600"/>
          </a:xfrm>
          <a:prstGeom prst="downArrowCallou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ব্যঞ্জন বর্ণ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wn Arrow Callout 2"/>
          <p:cNvSpPr/>
          <p:nvPr/>
        </p:nvSpPr>
        <p:spPr>
          <a:xfrm>
            <a:off x="838200" y="1219200"/>
            <a:ext cx="7696200" cy="1371600"/>
          </a:xfrm>
          <a:prstGeom prst="downArrowCallou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যে বর্ণ অন্য বর্ণের সাহায্য ছাড়া নিজে নিজে উচ্চারিত হতে পারেনা তাকে ব্যঞ্জন বর্ণ বলে ।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1447800" y="2819400"/>
            <a:ext cx="6781800" cy="1524000"/>
          </a:xfrm>
          <a:prstGeom prst="downArrowCallou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 খ গ ঘ ঙ চ ছ জ ঝ ঞ ট ঠ ড ঢ ণ ত থ দ ধ ন----ঁ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2438400" y="4419600"/>
            <a:ext cx="4876800" cy="1295400"/>
          </a:xfrm>
          <a:prstGeom prst="downArrowCallou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ব্যঞ্জন বর্ণের সংক্ষিপ্ত রুপকে ফলা বলে</a:t>
            </a:r>
            <a:endParaRPr lang="en-US" sz="2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57600" y="5791200"/>
            <a:ext cx="2438400" cy="8382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৩৯টি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190</TotalTime>
  <Words>260</Words>
  <Application>Microsoft Office PowerPoint</Application>
  <PresentationFormat>On-screen Show (4:3)</PresentationFormat>
  <Paragraphs>45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Aspect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Roksana bagum</dc:creator>
  <cp:lastModifiedBy>HP</cp:lastModifiedBy>
  <cp:revision>44</cp:revision>
  <dcterms:created xsi:type="dcterms:W3CDTF">2006-08-16T00:00:00Z</dcterms:created>
  <dcterms:modified xsi:type="dcterms:W3CDTF">2021-02-02T07:36:24Z</dcterms:modified>
</cp:coreProperties>
</file>