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0" r:id="rId2"/>
    <p:sldId id="277" r:id="rId3"/>
    <p:sldId id="293" r:id="rId4"/>
    <p:sldId id="299" r:id="rId5"/>
    <p:sldId id="300" r:id="rId6"/>
    <p:sldId id="298" r:id="rId7"/>
    <p:sldId id="294" r:id="rId8"/>
    <p:sldId id="278" r:id="rId9"/>
    <p:sldId id="259" r:id="rId10"/>
    <p:sldId id="260" r:id="rId11"/>
    <p:sldId id="283" r:id="rId12"/>
    <p:sldId id="287" r:id="rId13"/>
    <p:sldId id="286" r:id="rId14"/>
    <p:sldId id="292" r:id="rId15"/>
    <p:sldId id="285" r:id="rId16"/>
    <p:sldId id="281" r:id="rId17"/>
    <p:sldId id="296" r:id="rId18"/>
    <p:sldId id="297" r:id="rId19"/>
    <p:sldId id="295" r:id="rId20"/>
    <p:sldId id="261" r:id="rId21"/>
    <p:sldId id="262" r:id="rId22"/>
    <p:sldId id="263" r:id="rId23"/>
    <p:sldId id="266" r:id="rId24"/>
    <p:sldId id="267" r:id="rId25"/>
    <p:sldId id="268" r:id="rId26"/>
    <p:sldId id="269" r:id="rId27"/>
  </p:sldIdLst>
  <p:sldSz cx="11064875" cy="7315200"/>
  <p:notesSz cx="6858000" cy="9144000"/>
  <p:defaultTextStyle>
    <a:defPPr>
      <a:defRPr lang="en-US"/>
    </a:defPPr>
    <a:lvl1pPr marL="0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0123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0246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40371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20493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00616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80739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60863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40987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F7E"/>
    <a:srgbClr val="49E9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7566" autoAdjust="0"/>
  </p:normalViewPr>
  <p:slideViewPr>
    <p:cSldViewPr>
      <p:cViewPr>
        <p:scale>
          <a:sx n="70" d="100"/>
          <a:sy n="70" d="100"/>
        </p:scale>
        <p:origin x="-966" y="-66"/>
      </p:cViewPr>
      <p:guideLst>
        <p:guide orient="horz" pos="2304"/>
        <p:guide pos="34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F476-142A-4861-A4A2-49AE5AEA141A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685800"/>
            <a:ext cx="5184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CF5C-7CF5-4F26-AC13-61DCAC7A5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0123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60246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40371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20493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00616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80739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60863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40987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66" y="2272455"/>
            <a:ext cx="9405144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732" y="4145280"/>
            <a:ext cx="7745413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4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20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00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8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60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4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034" y="292949"/>
            <a:ext cx="2489597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244" y="292949"/>
            <a:ext cx="7284376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49" y="4700695"/>
            <a:ext cx="9405144" cy="145288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049" y="3100496"/>
            <a:ext cx="9405144" cy="160019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68012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6024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403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204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006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807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608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40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44" y="1706882"/>
            <a:ext cx="4886986" cy="4827694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4645" y="1706882"/>
            <a:ext cx="4886986" cy="4827694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45" y="1637454"/>
            <a:ext cx="4888908" cy="68241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0123" indent="0">
              <a:buNone/>
              <a:defRPr sz="3100" b="1"/>
            </a:lvl2pPr>
            <a:lvl3pPr marL="1360246" indent="0">
              <a:buNone/>
              <a:defRPr sz="2700" b="1"/>
            </a:lvl3pPr>
            <a:lvl4pPr marL="2040371" indent="0">
              <a:buNone/>
              <a:defRPr sz="2400" b="1"/>
            </a:lvl4pPr>
            <a:lvl5pPr marL="2720493" indent="0">
              <a:buNone/>
              <a:defRPr sz="2400" b="1"/>
            </a:lvl5pPr>
            <a:lvl6pPr marL="3400616" indent="0">
              <a:buNone/>
              <a:defRPr sz="2400" b="1"/>
            </a:lvl6pPr>
            <a:lvl7pPr marL="4080739" indent="0">
              <a:buNone/>
              <a:defRPr sz="2400" b="1"/>
            </a:lvl7pPr>
            <a:lvl8pPr marL="4760863" indent="0">
              <a:buNone/>
              <a:defRPr sz="2400" b="1"/>
            </a:lvl8pPr>
            <a:lvl9pPr marL="5440987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45" y="2319869"/>
            <a:ext cx="4888908" cy="421470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0805" y="1637454"/>
            <a:ext cx="4890829" cy="68241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0123" indent="0">
              <a:buNone/>
              <a:defRPr sz="3100" b="1"/>
            </a:lvl2pPr>
            <a:lvl3pPr marL="1360246" indent="0">
              <a:buNone/>
              <a:defRPr sz="2700" b="1"/>
            </a:lvl3pPr>
            <a:lvl4pPr marL="2040371" indent="0">
              <a:buNone/>
              <a:defRPr sz="2400" b="1"/>
            </a:lvl4pPr>
            <a:lvl5pPr marL="2720493" indent="0">
              <a:buNone/>
              <a:defRPr sz="2400" b="1"/>
            </a:lvl5pPr>
            <a:lvl6pPr marL="3400616" indent="0">
              <a:buNone/>
              <a:defRPr sz="2400" b="1"/>
            </a:lvl6pPr>
            <a:lvl7pPr marL="4080739" indent="0">
              <a:buNone/>
              <a:defRPr sz="2400" b="1"/>
            </a:lvl7pPr>
            <a:lvl8pPr marL="4760863" indent="0">
              <a:buNone/>
              <a:defRPr sz="2400" b="1"/>
            </a:lvl8pPr>
            <a:lvl9pPr marL="5440987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0805" y="2319869"/>
            <a:ext cx="4890829" cy="421470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45" y="291254"/>
            <a:ext cx="3640268" cy="123952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061" y="291256"/>
            <a:ext cx="6185572" cy="624332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245" y="1530776"/>
            <a:ext cx="3640268" cy="5003801"/>
          </a:xfrm>
        </p:spPr>
        <p:txBody>
          <a:bodyPr/>
          <a:lstStyle>
            <a:lvl1pPr marL="0" indent="0">
              <a:buNone/>
              <a:defRPr sz="2100"/>
            </a:lvl1pPr>
            <a:lvl2pPr marL="680123" indent="0">
              <a:buNone/>
              <a:defRPr sz="1800"/>
            </a:lvl2pPr>
            <a:lvl3pPr marL="1360246" indent="0">
              <a:buNone/>
              <a:defRPr sz="1400"/>
            </a:lvl3pPr>
            <a:lvl4pPr marL="2040371" indent="0">
              <a:buNone/>
              <a:defRPr sz="1300"/>
            </a:lvl4pPr>
            <a:lvl5pPr marL="2720493" indent="0">
              <a:buNone/>
              <a:defRPr sz="1300"/>
            </a:lvl5pPr>
            <a:lvl6pPr marL="3400616" indent="0">
              <a:buNone/>
              <a:defRPr sz="1300"/>
            </a:lvl6pPr>
            <a:lvl7pPr marL="4080739" indent="0">
              <a:buNone/>
              <a:defRPr sz="1300"/>
            </a:lvl7pPr>
            <a:lvl8pPr marL="4760863" indent="0">
              <a:buNone/>
              <a:defRPr sz="1300"/>
            </a:lvl8pPr>
            <a:lvl9pPr marL="544098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94" y="5120642"/>
            <a:ext cx="6638925" cy="60452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68794" y="653626"/>
            <a:ext cx="6638925" cy="4389120"/>
          </a:xfrm>
        </p:spPr>
        <p:txBody>
          <a:bodyPr/>
          <a:lstStyle>
            <a:lvl1pPr marL="0" indent="0">
              <a:buNone/>
              <a:defRPr sz="4800"/>
            </a:lvl1pPr>
            <a:lvl2pPr marL="680123" indent="0">
              <a:buNone/>
              <a:defRPr sz="4200"/>
            </a:lvl2pPr>
            <a:lvl3pPr marL="1360246" indent="0">
              <a:buNone/>
              <a:defRPr sz="3500"/>
            </a:lvl3pPr>
            <a:lvl4pPr marL="2040371" indent="0">
              <a:buNone/>
              <a:defRPr sz="3100"/>
            </a:lvl4pPr>
            <a:lvl5pPr marL="2720493" indent="0">
              <a:buNone/>
              <a:defRPr sz="3100"/>
            </a:lvl5pPr>
            <a:lvl6pPr marL="3400616" indent="0">
              <a:buNone/>
              <a:defRPr sz="3100"/>
            </a:lvl6pPr>
            <a:lvl7pPr marL="4080739" indent="0">
              <a:buNone/>
              <a:defRPr sz="3100"/>
            </a:lvl7pPr>
            <a:lvl8pPr marL="4760863" indent="0">
              <a:buNone/>
              <a:defRPr sz="3100"/>
            </a:lvl8pPr>
            <a:lvl9pPr marL="5440987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8794" y="5725163"/>
            <a:ext cx="6638925" cy="858519"/>
          </a:xfrm>
        </p:spPr>
        <p:txBody>
          <a:bodyPr/>
          <a:lstStyle>
            <a:lvl1pPr marL="0" indent="0">
              <a:buNone/>
              <a:defRPr sz="2100"/>
            </a:lvl1pPr>
            <a:lvl2pPr marL="680123" indent="0">
              <a:buNone/>
              <a:defRPr sz="1800"/>
            </a:lvl2pPr>
            <a:lvl3pPr marL="1360246" indent="0">
              <a:buNone/>
              <a:defRPr sz="1400"/>
            </a:lvl3pPr>
            <a:lvl4pPr marL="2040371" indent="0">
              <a:buNone/>
              <a:defRPr sz="1300"/>
            </a:lvl4pPr>
            <a:lvl5pPr marL="2720493" indent="0">
              <a:buNone/>
              <a:defRPr sz="1300"/>
            </a:lvl5pPr>
            <a:lvl6pPr marL="3400616" indent="0">
              <a:buNone/>
              <a:defRPr sz="1300"/>
            </a:lvl6pPr>
            <a:lvl7pPr marL="4080739" indent="0">
              <a:buNone/>
              <a:defRPr sz="1300"/>
            </a:lvl7pPr>
            <a:lvl8pPr marL="4760863" indent="0">
              <a:buNone/>
              <a:defRPr sz="1300"/>
            </a:lvl8pPr>
            <a:lvl9pPr marL="544098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3244" y="292947"/>
            <a:ext cx="9958388" cy="1219200"/>
          </a:xfrm>
          <a:prstGeom prst="rect">
            <a:avLst/>
          </a:prstGeom>
        </p:spPr>
        <p:txBody>
          <a:bodyPr vert="horz" lIns="136025" tIns="68012" rIns="136025" bIns="680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44" y="1706882"/>
            <a:ext cx="9958388" cy="4827694"/>
          </a:xfrm>
          <a:prstGeom prst="rect">
            <a:avLst/>
          </a:prstGeom>
        </p:spPr>
        <p:txBody>
          <a:bodyPr vert="horz" lIns="136025" tIns="68012" rIns="136025" bIns="680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3244" y="6780108"/>
            <a:ext cx="2581804" cy="389466"/>
          </a:xfrm>
          <a:prstGeom prst="rect">
            <a:avLst/>
          </a:prstGeom>
        </p:spPr>
        <p:txBody>
          <a:bodyPr vert="horz" lIns="136025" tIns="68012" rIns="136025" bIns="68012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C5AA9-C760-43CD-9433-4F66E25032D8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0500" y="6780108"/>
            <a:ext cx="3503877" cy="389466"/>
          </a:xfrm>
          <a:prstGeom prst="rect">
            <a:avLst/>
          </a:prstGeom>
        </p:spPr>
        <p:txBody>
          <a:bodyPr vert="horz" lIns="136025" tIns="68012" rIns="136025" bIns="68012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827" y="6780108"/>
            <a:ext cx="2581804" cy="389466"/>
          </a:xfrm>
          <a:prstGeom prst="rect">
            <a:avLst/>
          </a:prstGeom>
        </p:spPr>
        <p:txBody>
          <a:bodyPr vert="horz" lIns="136025" tIns="68012" rIns="136025" bIns="68012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60246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0092" indent="-510092" algn="l" defTabSz="136024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5201" indent="-425078" algn="l" defTabSz="1360246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00309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80432" indent="-340062" algn="l" defTabSz="136024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060555" indent="-340062" algn="l" defTabSz="136024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740678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420801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100925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781049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0123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246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0371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0493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0616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0739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0863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987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oto-1551170544-e5212d20b2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42019">
            <a:off x="9171813" y="3716780"/>
            <a:ext cx="1587482" cy="36576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1064875" cy="7315200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2" y="0"/>
            <a:ext cx="10969923" cy="731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4675" y="228600"/>
            <a:ext cx="5410200" cy="1327258"/>
          </a:xfrm>
          <a:prstGeom prst="rect">
            <a:avLst/>
          </a:prstGeom>
          <a:noFill/>
        </p:spPr>
        <p:txBody>
          <a:bodyPr wrap="square" lIns="95222" tIns="47611" rIns="95222" bIns="47611" rtlCol="0">
            <a:spAutoFit/>
          </a:bodyPr>
          <a:lstStyle/>
          <a:p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4637" y="990600"/>
            <a:ext cx="3048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*** শিখনফল ***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637" y="3429000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১৪.২.১ মুক্তিযুদ্ধে সাধারণ মানুষের অংশগ্রহন ও ত্যাগের কথা বর্ণনা করতে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1437" y="2514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637" y="4419600"/>
            <a:ext cx="967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১৯৭১ সালের ১১ই জুলাই মুক্তিবাহিনী নামে একটি বাহিনী গঠন করা হয়। এই বাহিনীর প্রধান সেনাপতি ছীলেন জেনারেল আতাউল গনি ওসমানী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37" y="871151"/>
            <a:ext cx="4648200" cy="3015049"/>
          </a:xfrm>
          <a:prstGeom prst="rect">
            <a:avLst/>
          </a:prstGeom>
        </p:spPr>
      </p:pic>
      <p:pic>
        <p:nvPicPr>
          <p:cNvPr id="7" name="Picture 6" descr="unname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88" y="867032"/>
            <a:ext cx="5591349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pic>
        <p:nvPicPr>
          <p:cNvPr id="7" name="Picture 6" descr="220px-মহম্মদ_আতাউল_গণি_ওসমান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37" y="533400"/>
            <a:ext cx="3276600" cy="3505200"/>
          </a:xfrm>
          <a:prstGeom prst="rect">
            <a:avLst/>
          </a:prstGeom>
        </p:spPr>
      </p:pic>
      <p:pic>
        <p:nvPicPr>
          <p:cNvPr id="8" name="Picture 7" descr="e k khondoak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437" y="685800"/>
            <a:ext cx="3390900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637" y="4648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জেনারেল আতাউল গনি ওসমানী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 বাহিনীর প্রধান সেনাপতি 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08637" y="4648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গ্রুপ ক্যাপ্টেন এ কে খন্দকার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 বাহিনীর উপ-প্রধান সেনাপতি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মেজর খালেদ মোশাররফ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 ফোর্সের নেতৃত্বে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37" y="304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মুক্তিনাহিনীকে তিনটি বিগ্রেড ফোর্সে ভাগ করা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637" y="1066800"/>
            <a:ext cx="1828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কে ফোর্স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8037" y="1143000"/>
            <a:ext cx="1752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এস ফোর্স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637" y="1143000"/>
            <a:ext cx="14017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জেড ফোর্স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ejor kh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037" y="1600200"/>
            <a:ext cx="2514159" cy="32621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03637" y="4876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মেজর কে এম শফিউল্লাহ  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 ফোর্সের নেতৃত্বে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1075" y="5562600"/>
            <a:ext cx="3535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মেজর জিয়াউর রহমান 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জেড ফোর্সের নেতৃত্বে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ke em sofiulla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237" y="1828800"/>
            <a:ext cx="1905000" cy="2809272"/>
          </a:xfrm>
          <a:prstGeom prst="rect">
            <a:avLst/>
          </a:prstGeom>
        </p:spPr>
      </p:pic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037" y="1828800"/>
            <a:ext cx="2590800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7237" y="12954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যুদ্ধ পরিচালনার জন্য সারা দেশকে ১১ টি সেক্টরে ভাগ করা হয়েছিল।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3437" y="40386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১০নং সেক্টর ছিল ব্যতিক্রম। এখানে নিয়মিত কোন সেক্টর কমান্ডার ছিল না। এই সেক্টর ছিল নৌ সেক্টর।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800px-WarOfLibe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533399"/>
            <a:ext cx="4876800" cy="6388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837" y="4572000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মুক্তিযুদ্ধের সময় স্বাধীনতার পক্ষে যুদ্ধ করা সামরিক ও বেসামরিক  সকল মানুষের সংগঠন কে বলা হয় মুক্তিবাহিনী 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ia training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65" y="685800"/>
            <a:ext cx="4864800" cy="3200400"/>
          </a:xfrm>
          <a:prstGeom prst="rect">
            <a:avLst/>
          </a:prstGeom>
        </p:spPr>
      </p:pic>
      <p:pic>
        <p:nvPicPr>
          <p:cNvPr id="7" name="Picture 6" descr="india tra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64" y="685800"/>
            <a:ext cx="5205573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pic>
        <p:nvPicPr>
          <p:cNvPr id="7" name="Picture 6" descr="muktifou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837" y="381000"/>
            <a:ext cx="7620000" cy="460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637" y="4648200"/>
            <a:ext cx="1043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মুক্তিযুদ্ধের সময় স্থানীয় ছোট ছোট বাহিনী ছিল। এরা গেরিলা ও সম্মুখ যুদ্ধে অংশ নিতেন। প্রায় ত্রিশ হাজার যোদ্ধা নিয়ে গঠিত হয় এক বাহিনী।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মুক্তিযুদ্ধের সময় স্বাধীনতার পক্ষে যুদ্ধ করা শুধু সামরিক বাহিনীকে বলা হয়  মুক্তিফৌজ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637" y="4572000"/>
            <a:ext cx="952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মুক্তিবাহিনীর “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বাহিনী" গঠন করা হয়েছিল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ইষ্ট বেঙ্গল রেজিমেন্ট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EBR),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ইষ্ট পাকিস্তান রাইফেলস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(পরবর্তীতে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বাংলাদেশ রাইফেলস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BDR),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পুলিশ, অন্যান্য আধা-সামরিক বাহিনীর সদস্য এবং সাধারণ জনগন নি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iym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37" y="347662"/>
            <a:ext cx="8915400" cy="40719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637" y="5029200"/>
            <a:ext cx="1043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মিত বাহিনী, যাকে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“গন বাহিনী”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নামেও অভিহিত করা হ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থাকে, গঠন করা হ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ছিলো গেরিলা যুদ্ধে প্রশিক্ষিত যোদ্ধাদের নি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এই বাহিনীর সদস্যরা ছিলো মূলত ছাত্র, কৃষক, শ্রমজীবী এবং রাজনৈতিক কর্মীরা।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eri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37" y="556155"/>
            <a:ext cx="7882939" cy="41682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pic>
        <p:nvPicPr>
          <p:cNvPr id="2" name="Picture 1" descr="Liberation-war-111-1100x660-1150x6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7" y="838200"/>
            <a:ext cx="4547466" cy="3048000"/>
          </a:xfrm>
          <a:prstGeom prst="rect">
            <a:avLst/>
          </a:prstGeom>
        </p:spPr>
      </p:pic>
      <p:pic>
        <p:nvPicPr>
          <p:cNvPr id="3" name="Picture 2" descr="prothomalo_import_media_2018_12_16_00a9bf6aa6c23eadbf3fe2ad8770b343-5c15ea5367f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237" y="838200"/>
            <a:ext cx="4734836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437" y="4876800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মুক্তিযুদ্ধে নারী পুরুষ নির্বিশেষে সকল সাধারণ মানুষ অংশগ্রহন করেন।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184415" y="118620"/>
            <a:ext cx="10634575" cy="6024266"/>
            <a:chOff x="137679" y="111204"/>
            <a:chExt cx="7939521" cy="3804240"/>
          </a:xfrm>
        </p:grpSpPr>
        <p:sp>
          <p:nvSpPr>
            <p:cNvPr id="16" name="TextBox 15"/>
            <p:cNvSpPr txBox="1"/>
            <p:nvPr/>
          </p:nvSpPr>
          <p:spPr>
            <a:xfrm>
              <a:off x="137679" y="1912949"/>
              <a:ext cx="2937164" cy="2002495"/>
            </a:xfrm>
            <a:prstGeom prst="rect">
              <a:avLst/>
            </a:prstGeom>
            <a:noFill/>
          </p:spPr>
          <p:txBody>
            <a:bodyPr wrap="square" lIns="122895" tIns="61448" rIns="122895" bIns="61448" rtlCol="0">
              <a:spAutoFit/>
            </a:bodyPr>
            <a:lstStyle/>
            <a:p>
              <a:pPr algn="ctr"/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নাছির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উদ্দিন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খান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7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গৃদকালিন্দিয়া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সপ্রাবি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ফরিদ্গঞ্জ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চা</a:t>
              </a:r>
              <a:r>
                <a:rPr lang="bn-BD" sz="3700" b="1" dirty="0"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en-US" sz="3700" b="1" dirty="0" err="1" smtClean="0">
                  <a:latin typeface="NikoshBAN" pitchFamily="2" charset="0"/>
                  <a:cs typeface="NikoshBAN" pitchFamily="2" charset="0"/>
                </a:rPr>
                <a:t>দপুর</a:t>
              </a:r>
              <a:endParaRPr lang="en-US" sz="37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500" b="1" dirty="0" smtClean="0">
                  <a:latin typeface="AdorshoLipi" pitchFamily="1" charset="0"/>
                  <a:cs typeface="Ekushey Puja" pitchFamily="66"/>
                </a:rPr>
                <a:t>01687422109</a:t>
              </a:r>
            </a:p>
            <a:p>
              <a:pPr algn="ctr"/>
              <a:r>
                <a:rPr lang="en-US" sz="2500" b="1" dirty="0" smtClean="0">
                  <a:latin typeface="AdorshoLipi" pitchFamily="1" charset="0"/>
                  <a:cs typeface="Ekushey Puja" pitchFamily="66"/>
                </a:rPr>
                <a:t>nu01687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@gmail.com</a:t>
              </a:r>
              <a:r>
                <a:rPr lang="en-US" sz="2500" b="1" dirty="0" smtClean="0">
                  <a:latin typeface="AdorshoLipi" pitchFamily="1" charset="0"/>
                  <a:cs typeface="Ekushey Puja" pitchFamily="66"/>
                </a:rPr>
                <a:t> </a:t>
              </a:r>
              <a:endParaRPr lang="en-US" sz="2500" b="1" dirty="0">
                <a:latin typeface="AdorshoLipi" pitchFamily="1" charset="0"/>
                <a:cs typeface="Ekushey Puja" pitchFamily="66"/>
              </a:endParaRPr>
            </a:p>
          </p:txBody>
        </p:sp>
        <p:pic>
          <p:nvPicPr>
            <p:cNvPr id="17" name="Picture 16" descr="82458794_2709044689178792_4247830777250709504_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037242">
              <a:off x="697746" y="483737"/>
              <a:ext cx="1728437" cy="12753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3124200" y="111204"/>
              <a:ext cx="4953000" cy="787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500" b="1" dirty="0">
                <a:cs typeface="Ekushey Puja" pitchFamily="66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99037" y="3048000"/>
            <a:ext cx="5532438" cy="31830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en-US" sz="56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2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00" b="1" dirty="0" smtClean="0">
                <a:latin typeface="NikoshBAN" pitchFamily="2" charset="0"/>
                <a:cs typeface="NikoshBAN" pitchFamily="2" charset="0"/>
              </a:rPr>
              <a:t>বাংলাদেশ ও বিশ্ব পরিচয় </a:t>
            </a:r>
            <a:endParaRPr lang="en-US" sz="4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০১ 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মুক্তিযুদ্ধে সামরিক বাহিনী </a:t>
            </a:r>
            <a:endParaRPr lang="en-US" sz="33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3637" y="381000"/>
            <a:ext cx="2819400" cy="914400"/>
          </a:xfrm>
          <a:prstGeom prst="rect">
            <a:avLst/>
          </a:prstGeom>
          <a:noFill/>
          <a:ln w="57150" cap="rnd" cmpd="tri">
            <a:solidFill>
              <a:schemeClr val="accent3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6627">
            <a:off x="7232085" y="565587"/>
            <a:ext cx="1803109" cy="2296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10" descr="Mujib Borsh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16409">
            <a:off x="8163022" y="444779"/>
            <a:ext cx="551446" cy="384275"/>
          </a:xfrm>
          <a:prstGeom prst="rect">
            <a:avLst/>
          </a:prstGeom>
        </p:spPr>
      </p:pic>
      <p:pic>
        <p:nvPicPr>
          <p:cNvPr id="21" name="Picture 20" descr="download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736723" y="3871914"/>
            <a:ext cx="5562602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4237" y="685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037" y="1828800"/>
            <a:ext cx="9525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মুক্তিফৌজ কী?</a:t>
            </a:r>
          </a:p>
          <a:p>
            <a:pPr marL="742950" indent="-742950"/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 মুক্তিবাহিনীকে কয়টি বিগ্রেড ফোর্সে ভাগ করা হয়েছে ও কী কী?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075" y="4191000"/>
            <a:ext cx="10210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 মুক্তিযুদ্ধের সময় স্বাধীনতার পক্ষে যুদ্ধ করা শুধু সামরিক বাহিনীকে বলা হয়  মুক্তিফৌজ 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 মুক্তিবাহিনীকে ৩টি বিগ্রেড ফোর্সে ভাগ করা হয়েছে। ১. কে ফোর্স, ২. এস ফোর্স ও ৩. জেড ফোর্স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6637" y="3505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-339389-15986484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637" y="382884"/>
            <a:ext cx="4191000" cy="2360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7" y="1143989"/>
            <a:ext cx="5257800" cy="579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9437" y="4572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সুপ্রিয় শিক্ষার্থী বন্ধুরা, পাঠ্য বইয়ের পৃষ্ঠা নং ৪ মনোযোগ সহকারে পড়।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89637" y="304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*** জোড়ায় কাজ ***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9037" y="4191000"/>
            <a:ext cx="5867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মুক্তিযুদ্ধের সময় বাংলাদেশকে ১১ টি সেক্টরে ভাগ করা হয়েছিল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কেন?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মুক্তিবাহিনী এবং মুক্তিফৌজের পার্থক্য লেখ।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1_464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637" y="990600"/>
            <a:ext cx="5562600" cy="2944479"/>
          </a:xfrm>
          <a:prstGeom prst="rect">
            <a:avLst/>
          </a:prstGeom>
        </p:spPr>
      </p:pic>
      <p:pic>
        <p:nvPicPr>
          <p:cNvPr id="7" name="Picture 6" descr="মুক্তিযুদ্ধের-১১-সেক্টর-কমান্ডা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4" y="304800"/>
            <a:ext cx="4246563" cy="6646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2437" y="609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*** দলীয় কাজ ***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237" y="22098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মুক্তিবাহিনীকে কেন নিয়মিত বাহিনী ও গেরিলা বাহিনীতে ভাগ করা হয়েছিল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 কারণ বের করে খাতায় লেখ।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37" y="45720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জেনারেল আতাউল গনি ওসমানী কে ছিলেন? তার সম্পর্কে কী জান লেখ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0037" y="1447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দলের নামঃ গোলাপ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037" y="3886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দলের নামঃ শাপলা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ain-qimg-91c969b73dfb9597bdd809819f24dc6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237" y="757809"/>
            <a:ext cx="3733800" cy="2594991"/>
          </a:xfrm>
          <a:prstGeom prst="rect">
            <a:avLst/>
          </a:prstGeom>
        </p:spPr>
      </p:pic>
      <p:pic>
        <p:nvPicPr>
          <p:cNvPr id="13" name="Picture 12" descr="kobid_1378015722_4-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237" y="3657600"/>
            <a:ext cx="3352800" cy="3141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2837" y="137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itchFamily="2" charset="0"/>
                <a:cs typeface="NikoshBAN" pitchFamily="2" charset="0"/>
              </a:rPr>
              <a:t>মিল করণ 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237" y="2667000"/>
            <a:ext cx="5029200" cy="30469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ক. মুক্তিবাহিনী গঠিত হয়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খ. মুক্তিযুদ্ধের সময় সারাদেশকে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গ. ত্রিশ হাজার নিয়মিত যোদ্ধা নিয়ে গঠিত হয়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ঘ. জেনারেল ওসমানী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ঙ. নিয়মিত সেক্টর কমান্ডার ছিল না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2437" y="2667000"/>
            <a:ext cx="5029200" cy="307776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ক. বঙ্গবীর নামে পরিচিত।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খ. ১১ ই এপ্রিল, ১৯৭১।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গ. ১০ ঙ সেক্টরে। </a:t>
            </a:r>
          </a:p>
          <a:p>
            <a:endParaRPr lang="bn-IN" sz="1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ঘ. মুক্তিফৌজ 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ঙ. ১১ টি সেক্টরে ভাগ করা হয়েছে।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3237" y="2133600"/>
            <a:ext cx="50292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2437" y="2133600"/>
            <a:ext cx="5029200" cy="5078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>
            <a:off x="3170237" y="457200"/>
            <a:ext cx="3200400" cy="914400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0437" y="2514600"/>
            <a:ext cx="9448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মুক্তিবাহিনীর প্রধান সেনাপতি কে ছিলেন?</a:t>
            </a:r>
          </a:p>
          <a:p>
            <a:r>
              <a:rPr lang="bn-IN" sz="1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প্রায় কত হাজার সৈন্য নিয়ে মুক্তিফৌজ গঠিত হয়? </a:t>
            </a:r>
          </a:p>
          <a:p>
            <a:pPr>
              <a:buFont typeface="Wingdings" pitchFamily="2" charset="2"/>
              <a:buChar char="v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কোন বাহিনীর হাতে মুক্তিবাহিনীর নেতৃত্ব ছিল?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551237" y="533400"/>
            <a:ext cx="4876800" cy="182880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    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llo_html_mc75c6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86"/>
            <a:ext cx="11064875" cy="7236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4437" y="990600"/>
            <a:ext cx="5867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4237" y="228600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ছবিটি মনোযোগ সহকারে দেখো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_92977436_indian_soldi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" y="971550"/>
            <a:ext cx="10058400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237" y="634425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ছবিটি মনোযোগ সহকারে দেখো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kator-in201809280248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66" y="1447800"/>
            <a:ext cx="10100271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237" y="482025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ছবিটি মনোযোগ সহকারে দেখো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2243843_4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32" y="1295400"/>
            <a:ext cx="997330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0437" y="2514600"/>
            <a:ext cx="9448800" cy="838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ক। মুক্তিযুদ্ধ কত সালে হয়েছিল?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60437" y="3581400"/>
            <a:ext cx="9448800" cy="838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খ। মুক্তিযুদ্ধের ঘোষণা কে দিয়েছিলেন?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60437" y="4724400"/>
            <a:ext cx="9448800" cy="838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গ। মুক্তিযুদ্ধের একটি কারণ বল। </a:t>
            </a:r>
          </a:p>
          <a:p>
            <a:pPr algn="ctr"/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2408237" y="533400"/>
            <a:ext cx="6858000" cy="1524000"/>
          </a:xfrm>
          <a:prstGeom prst="cloudCallout">
            <a:avLst/>
          </a:prstGeom>
          <a:solidFill>
            <a:srgbClr val="5DA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এবার ভেবে বল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9037" y="609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037" y="1524000"/>
            <a:ext cx="975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2837" y="1600200"/>
            <a:ext cx="9601200" cy="838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ক. ১৯৭১ সালে মুক্তিযুদ্ধ হয়েছিল।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12837" y="3048000"/>
            <a:ext cx="9601200" cy="838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খ. বঙ্গবন্ধু শেখ মুজিবুর রহমান মুক্তিযুদ্ধের ঘোষণা দিয়েছিলেন। 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12837" y="4419600"/>
            <a:ext cx="9601200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গ. মুক্তিযুদ্ধের একটি অন্যতম কারণ ছিল, পাকিস্তানি শাসন ও শোষণ থেকে বাঙ্গালি জাতির মুক্তি।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4237" y="405825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ছবির ব্যাক্তিকে চিনতে পেরেছো? ? ভেবে বলো...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G_osm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637" y="998220"/>
            <a:ext cx="3429000" cy="4183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8237" y="5334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জেনারেল মুহাম্মদ আতাউল গনি ওসমানী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237" y="5943600"/>
            <a:ext cx="967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তিনি মুক্তিবাহিনীর প্রধান সেনাপতি ছিলেন। তিনি বঙ্গবীর নামে পরিচিত। ১৯৭২ সালে এই মহান ব্যক্তি সরকারী চাকরী থেকে অবসর গ্রহন করেন।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9ce7354fc2bf5367fd27ebb02b9da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64875" cy="730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4237" y="4648200"/>
            <a:ext cx="9498629" cy="2065922"/>
          </a:xfrm>
          <a:prstGeom prst="rect">
            <a:avLst/>
          </a:prstGeom>
          <a:noFill/>
        </p:spPr>
        <p:txBody>
          <a:bodyPr wrap="square" lIns="95222" tIns="47611" rIns="95222" bIns="47611" rtlCol="0">
            <a:spAutoFit/>
          </a:bodyPr>
          <a:lstStyle/>
          <a:p>
            <a:r>
              <a:rPr lang="bn-IN" sz="3600" b="1" u="sng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u="sng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মুক্তিযুদ্ধে সামরিক বাহিনী </a:t>
            </a:r>
          </a:p>
          <a:p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u="sng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u="sng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১৯৭১ সালের ১১ই জুলাই মুক্তিবাহিনী নামে .......... কাঁধে কাঁধ লাগিয়ে যুদ্ধ করেছিলেন এই মুক্তিফৌজ ।</a:t>
            </a:r>
            <a:endParaRPr lang="en-US" dirty="0"/>
          </a:p>
        </p:txBody>
      </p:sp>
      <p:pic>
        <p:nvPicPr>
          <p:cNvPr id="7" name="Picture 6" descr="15848201_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7" y="1295400"/>
            <a:ext cx="5415228" cy="2971800"/>
          </a:xfrm>
          <a:prstGeom prst="rect">
            <a:avLst/>
          </a:prstGeom>
        </p:spPr>
      </p:pic>
      <p:pic>
        <p:nvPicPr>
          <p:cNvPr id="8" name="Picture 7" descr="afterfreeingmeherpuriprparamiliti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437" y="1295400"/>
            <a:ext cx="4802188" cy="2971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5637" y="533400"/>
            <a:ext cx="6324600" cy="60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তাহলে, আজকের পাঠ কী হতে পারে?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695</Words>
  <Application>Microsoft Office PowerPoint</Application>
  <PresentationFormat>Custom</PresentationFormat>
  <Paragraphs>105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Nasir Uddin Khan</dc:creator>
  <cp:lastModifiedBy>USER</cp:lastModifiedBy>
  <cp:revision>117</cp:revision>
  <dcterms:created xsi:type="dcterms:W3CDTF">2020-12-04T04:58:42Z</dcterms:created>
  <dcterms:modified xsi:type="dcterms:W3CDTF">2021-02-01T14:41:16Z</dcterms:modified>
</cp:coreProperties>
</file>