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60" r:id="rId4"/>
    <p:sldId id="258" r:id="rId5"/>
    <p:sldId id="259" r:id="rId6"/>
    <p:sldId id="271" r:id="rId7"/>
    <p:sldId id="261" r:id="rId8"/>
    <p:sldId id="262" r:id="rId9"/>
    <p:sldId id="265" r:id="rId10"/>
    <p:sldId id="266" r:id="rId11"/>
    <p:sldId id="264" r:id="rId12"/>
    <p:sldId id="263" r:id="rId13"/>
    <p:sldId id="267" r:id="rId14"/>
    <p:sldId id="268" r:id="rId15"/>
    <p:sldId id="273" r:id="rId16"/>
    <p:sldId id="274" r:id="rId17"/>
    <p:sldId id="270" r:id="rId18"/>
  </p:sldIdLst>
  <p:sldSz cx="12161838" cy="6858000"/>
  <p:notesSz cx="6858000" cy="9144000"/>
  <p:defaultTextStyle>
    <a:defPPr>
      <a:defRPr lang="en-US"/>
    </a:defPPr>
    <a:lvl1pPr marL="0" algn="l" defTabSz="70305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1530" algn="l" defTabSz="70305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03058" algn="l" defTabSz="70305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54588" algn="l" defTabSz="70305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06119" algn="l" defTabSz="70305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57648" algn="l" defTabSz="70305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09178" algn="l" defTabSz="70305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60706" algn="l" defTabSz="70305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12237" algn="l" defTabSz="70305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522" y="-96"/>
      </p:cViewPr>
      <p:guideLst>
        <p:guide orient="horz" pos="2160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3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7E0CA-5F38-48B4-93AB-EA0DBFB0A0B8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80184-FC09-4E11-94A6-47B0A1F0D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4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6577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32889" algn="l" defTabSz="66577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65775" algn="l" defTabSz="66577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998665" algn="l" defTabSz="66577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31551" algn="l" defTabSz="66577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664439" algn="l" defTabSz="66577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997326" algn="l" defTabSz="66577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30214" algn="l" defTabSz="66577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663101" algn="l" defTabSz="66577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এখানে</a:t>
            </a:r>
            <a:r>
              <a:rPr lang="en-US" sz="40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aseline="0" dirty="0" err="1" smtClean="0">
                <a:latin typeface="Nikosh" pitchFamily="2" charset="0"/>
                <a:cs typeface="Nikosh" pitchFamily="2" charset="0"/>
              </a:rPr>
              <a:t>সবুজ</a:t>
            </a:r>
            <a:r>
              <a:rPr lang="en-US" sz="40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aseline="0" dirty="0" err="1" smtClean="0">
                <a:latin typeface="Nikosh" pitchFamily="2" charset="0"/>
                <a:cs typeface="Nikosh" pitchFamily="2" charset="0"/>
              </a:rPr>
              <a:t>বৃত্তগুলি</a:t>
            </a:r>
            <a:r>
              <a:rPr lang="en-US" sz="40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aseline="0" dirty="0" err="1" smtClean="0">
                <a:latin typeface="Nikosh" pitchFamily="2" charset="0"/>
                <a:cs typeface="Nikosh" pitchFamily="2" charset="0"/>
              </a:rPr>
              <a:t>সঠিক</a:t>
            </a:r>
            <a:r>
              <a:rPr lang="en-US" sz="40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aseline="0" dirty="0" err="1" smtClean="0"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sz="40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aseline="0" dirty="0" err="1" smtClean="0">
                <a:latin typeface="Nikosh" pitchFamily="2" charset="0"/>
                <a:cs typeface="Nikosh" pitchFamily="2" charset="0"/>
              </a:rPr>
              <a:t>নির্দেশ</a:t>
            </a:r>
            <a:r>
              <a:rPr lang="en-US" sz="40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aseline="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4000" baseline="0" dirty="0" smtClean="0">
                <a:latin typeface="Nikosh" pitchFamily="2" charset="0"/>
                <a:cs typeface="Nikosh" pitchFamily="2" charset="0"/>
              </a:rPr>
              <a:t> ।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80184-FC09-4E11-94A6-47B0A1F0DB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47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4105" y="5349909"/>
            <a:ext cx="1147773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3703" tIns="41852" rIns="83703" bIns="41852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6750" y="4853417"/>
            <a:ext cx="112497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6750" y="3886207"/>
            <a:ext cx="11249700" cy="914399"/>
          </a:xfrm>
        </p:spPr>
        <p:txBody>
          <a:bodyPr anchor="b"/>
          <a:lstStyle>
            <a:lvl1pPr marL="0" indent="0" algn="l">
              <a:buNone/>
              <a:defRPr sz="2200">
                <a:solidFill>
                  <a:schemeClr val="tx2">
                    <a:shade val="75000"/>
                  </a:schemeClr>
                </a:solidFill>
              </a:defRPr>
            </a:lvl1pPr>
            <a:lvl2pPr marL="418516" indent="0" algn="ctr">
              <a:buNone/>
            </a:lvl2pPr>
            <a:lvl3pPr marL="837033" indent="0" algn="ctr">
              <a:buNone/>
            </a:lvl3pPr>
            <a:lvl4pPr marL="1255548" indent="0" algn="ctr">
              <a:buNone/>
            </a:lvl4pPr>
            <a:lvl5pPr marL="1674064" indent="0" algn="ctr">
              <a:buNone/>
            </a:lvl5pPr>
            <a:lvl6pPr marL="2092581" indent="0" algn="ctr">
              <a:buNone/>
            </a:lvl6pPr>
            <a:lvl7pPr marL="2511098" indent="0" algn="ctr">
              <a:buNone/>
            </a:lvl7pPr>
            <a:lvl8pPr marL="2929614" indent="0" algn="ctr">
              <a:buNone/>
            </a:lvl8pPr>
            <a:lvl9pPr marL="3348129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C5AA-E7C0-482E-B95B-CCF6F534DB24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45664" y="6473959"/>
            <a:ext cx="1009433" cy="246889"/>
          </a:xfrm>
        </p:spPr>
        <p:txBody>
          <a:bodyPr/>
          <a:lstStyle/>
          <a:p>
            <a:fld id="{16D96A04-C984-4449-85F1-B8D2C17791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C5AA-E7C0-482E-B95B-CCF6F534DB24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A04-C984-4449-85F1-B8D2C17791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1388" y="549284"/>
            <a:ext cx="2432368" cy="585152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7" y="549284"/>
            <a:ext cx="8310589" cy="585152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C5AA-E7C0-482E-B95B-CCF6F534DB24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A04-C984-4449-85F1-B8D2C17791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C5AA-E7C0-482E-B95B-CCF6F534DB24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63391" y="76207"/>
            <a:ext cx="3851249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45664" y="6473959"/>
            <a:ext cx="1009433" cy="246889"/>
          </a:xfrm>
        </p:spPr>
        <p:txBody>
          <a:bodyPr/>
          <a:lstStyle/>
          <a:p>
            <a:fld id="{16D96A04-C984-4449-85F1-B8D2C17791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4105" y="3444907"/>
            <a:ext cx="1147773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3703" tIns="41852" rIns="83703" bIns="41852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6750" y="1676407"/>
            <a:ext cx="11249700" cy="1219200"/>
          </a:xfrm>
        </p:spPr>
        <p:txBody>
          <a:bodyPr anchor="b"/>
          <a:lstStyle>
            <a:lvl1pPr marL="0" indent="0" algn="r">
              <a:buNone/>
              <a:defRPr sz="19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C5AA-E7C0-482E-B95B-CCF6F534DB24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A04-C984-4449-85F1-B8D2C17791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050" y="2947091"/>
            <a:ext cx="11553746" cy="1184824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1349" y="457203"/>
            <a:ext cx="11553746" cy="841249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5402" y="1600203"/>
            <a:ext cx="5574176" cy="472440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82272" y="1600203"/>
            <a:ext cx="5776873" cy="472440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C5AA-E7C0-482E-B95B-CCF6F534DB24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A04-C984-4449-85F1-B8D2C17791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5406" y="5410206"/>
            <a:ext cx="11452396" cy="882649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4339" y="666757"/>
            <a:ext cx="5706589" cy="639761"/>
          </a:xfrm>
        </p:spPr>
        <p:txBody>
          <a:bodyPr anchor="ctr"/>
          <a:lstStyle>
            <a:lvl1pPr marL="0" indent="0">
              <a:buNone/>
              <a:defRPr sz="17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9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78048" y="666757"/>
            <a:ext cx="5708828" cy="639761"/>
          </a:xfrm>
        </p:spPr>
        <p:txBody>
          <a:bodyPr anchor="ctr"/>
          <a:lstStyle>
            <a:lvl1pPr marL="0" indent="0">
              <a:buNone/>
              <a:defRPr sz="17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9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4339" y="1316042"/>
            <a:ext cx="5706589" cy="394176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82977" y="1316042"/>
            <a:ext cx="5703902" cy="394176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C5AA-E7C0-482E-B95B-CCF6F534DB24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45652" y="6477005"/>
            <a:ext cx="1013488" cy="246889"/>
          </a:xfrm>
        </p:spPr>
        <p:txBody>
          <a:bodyPr/>
          <a:lstStyle/>
          <a:p>
            <a:fld id="{16D96A04-C984-4449-85F1-B8D2C177914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4105" y="6019805"/>
            <a:ext cx="1147773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3703" tIns="41852" rIns="83703" bIns="41852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1349" y="457203"/>
            <a:ext cx="11553746" cy="841249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C5AA-E7C0-482E-B95B-CCF6F534DB24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A04-C984-4449-85F1-B8D2C17791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C5AA-E7C0-482E-B95B-CCF6F534DB24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A04-C984-4449-85F1-B8D2C17791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4105" y="5849124"/>
            <a:ext cx="1147773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3703" tIns="41852" rIns="83703" bIns="41852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8099" y="5486404"/>
            <a:ext cx="11249700" cy="520700"/>
          </a:xfrm>
        </p:spPr>
        <p:txBody>
          <a:bodyPr anchor="ctr"/>
          <a:lstStyle>
            <a:lvl1pPr algn="l">
              <a:buNone/>
              <a:defRPr sz="19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8098" y="609606"/>
            <a:ext cx="4001163" cy="480060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100"/>
            </a:lvl2pPr>
            <a:lvl3pPr>
              <a:buNone/>
              <a:defRPr sz="10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54952" y="609606"/>
            <a:ext cx="7102850" cy="480060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C5AA-E7C0-482E-B95B-CCF6F534DB24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A04-C984-4449-85F1-B8D2C17791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62042" y="616638"/>
            <a:ext cx="6689011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29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C5AA-E7C0-482E-B95B-CCF6F534DB24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6A04-C984-4449-85F1-B8D2C177914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6750" y="4993763"/>
            <a:ext cx="7803846" cy="522286"/>
          </a:xfrm>
        </p:spPr>
        <p:txBody>
          <a:bodyPr anchor="ctr"/>
          <a:lstStyle>
            <a:lvl1pPr algn="l">
              <a:buNone/>
              <a:defRPr sz="19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6750" y="5533219"/>
            <a:ext cx="7803846" cy="768349"/>
          </a:xfrm>
        </p:spPr>
        <p:txBody>
          <a:bodyPr lIns="100445" tIns="0"/>
          <a:lstStyle>
            <a:lvl1pPr marL="0" indent="0">
              <a:buNone/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4105" y="1050904"/>
            <a:ext cx="1147773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3703" tIns="41852" rIns="83703" bIns="41852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5402" y="1554167"/>
            <a:ext cx="11553746" cy="4525964"/>
          </a:xfrm>
          <a:prstGeom prst="rect">
            <a:avLst/>
          </a:prstGeom>
        </p:spPr>
        <p:txBody>
          <a:bodyPr vert="horz" lIns="83703" tIns="41852" rIns="83703" bIns="41852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14639" y="76207"/>
            <a:ext cx="3344507" cy="288925"/>
          </a:xfrm>
          <a:prstGeom prst="rect">
            <a:avLst/>
          </a:prstGeom>
        </p:spPr>
        <p:txBody>
          <a:bodyPr vert="horz" lIns="83703" tIns="41852" rIns="83703" bIns="41852"/>
          <a:lstStyle>
            <a:lvl1pPr algn="l" eaLnBrk="1" latinLnBrk="0" hangingPunct="1">
              <a:defRPr kumimoji="0" sz="11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5EC5AA-E7C0-482E-B95B-CCF6F534DB24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55298" y="76207"/>
            <a:ext cx="4459341" cy="288925"/>
          </a:xfrm>
          <a:prstGeom prst="rect">
            <a:avLst/>
          </a:prstGeom>
        </p:spPr>
        <p:txBody>
          <a:bodyPr vert="horz" lIns="83703" tIns="41852" rIns="83703" bIns="41852"/>
          <a:lstStyle>
            <a:lvl1pPr algn="r" eaLnBrk="1" latinLnBrk="0" hangingPunct="1">
              <a:defRPr kumimoji="0" sz="11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45652" y="6477007"/>
            <a:ext cx="1013488" cy="244476"/>
          </a:xfrm>
          <a:prstGeom prst="rect">
            <a:avLst/>
          </a:prstGeom>
        </p:spPr>
        <p:txBody>
          <a:bodyPr vert="horz" lIns="83703" tIns="41852" rIns="83703" bIns="41852"/>
          <a:lstStyle>
            <a:lvl1pPr algn="r" eaLnBrk="1" latinLnBrk="0" hangingPunct="1">
              <a:defRPr kumimoji="0" sz="11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D96A04-C984-4449-85F1-B8D2C177914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5402" y="457199"/>
            <a:ext cx="11553746" cy="838203"/>
          </a:xfrm>
          <a:prstGeom prst="rect">
            <a:avLst/>
          </a:prstGeom>
        </p:spPr>
        <p:txBody>
          <a:bodyPr vert="horz" lIns="83703" tIns="41852" rIns="83703" bIns="41852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4105" y="1050904"/>
            <a:ext cx="1147773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3703" tIns="41852" rIns="83703" bIns="41852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4105" y="1057991"/>
            <a:ext cx="1147773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3703" tIns="41852" rIns="83703" bIns="41852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3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13887" indent="-313887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2900" kern="1200">
          <a:solidFill>
            <a:schemeClr val="tx2"/>
          </a:solidFill>
          <a:latin typeface="+mn-lt"/>
          <a:ea typeface="+mn-ea"/>
          <a:cs typeface="+mn-cs"/>
        </a:defRPr>
      </a:lvl1pPr>
      <a:lvl2pPr marL="680088" indent="-26157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1046291" indent="-209259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464806" indent="-209259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883322" indent="-209259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301840" indent="-209259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700" kern="1200">
          <a:solidFill>
            <a:schemeClr val="tx2"/>
          </a:solidFill>
          <a:latin typeface="+mn-lt"/>
          <a:ea typeface="+mn-ea"/>
          <a:cs typeface="+mn-cs"/>
        </a:defRPr>
      </a:lvl6pPr>
      <a:lvl7pPr marL="2720355" indent="-209259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3138872" indent="-209259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557387" indent="-209259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185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370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555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740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925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5110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9296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3481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9" y="4"/>
            <a:ext cx="12161838" cy="6858000"/>
          </a:xfrm>
          <a:prstGeom prst="frame">
            <a:avLst>
              <a:gd name="adj1" fmla="val 3572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2496" y="870865"/>
            <a:ext cx="10314121" cy="952184"/>
          </a:xfrm>
          <a:prstGeom prst="rect">
            <a:avLst/>
          </a:prstGeom>
          <a:noFill/>
        </p:spPr>
        <p:txBody>
          <a:bodyPr wrap="square" lIns="66577" tIns="33289" rIns="66577" bIns="33289" rtlCol="0">
            <a:prstTxWarp prst="textInflateTop">
              <a:avLst/>
            </a:prstTxWarp>
            <a:spAutoFit/>
          </a:bodyPr>
          <a:lstStyle/>
          <a:p>
            <a:r>
              <a:rPr lang="en-US" sz="4400" dirty="0" err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4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555" y="4489813"/>
            <a:ext cx="2471666" cy="2466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579" y="4457961"/>
            <a:ext cx="2471666" cy="2466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286" y="4521662"/>
            <a:ext cx="2471666" cy="24662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100" y="4548307"/>
            <a:ext cx="2471666" cy="24662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88" y="3173747"/>
            <a:ext cx="2471666" cy="24662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82" y="3230848"/>
            <a:ext cx="2471666" cy="24662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75" y="3210598"/>
            <a:ext cx="2471666" cy="24662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008" y="2136242"/>
            <a:ext cx="2471666" cy="2466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783" y="2069988"/>
            <a:ext cx="2471666" cy="24662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497" y="1137067"/>
            <a:ext cx="2471666" cy="2466293"/>
          </a:xfrm>
          <a:prstGeom prst="rect">
            <a:avLst/>
          </a:prstGeom>
        </p:spPr>
      </p:pic>
      <p:pic>
        <p:nvPicPr>
          <p:cNvPr id="15" name="Picture 14" descr="hand flower 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71" y="1966252"/>
            <a:ext cx="3612003" cy="410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9" y="4"/>
            <a:ext cx="12161838" cy="6858000"/>
          </a:xfrm>
          <a:prstGeom prst="frame">
            <a:avLst>
              <a:gd name="adj1" fmla="val 3969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854319" y="598723"/>
            <a:ext cx="4246990" cy="870856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r>
              <a:rPr lang="bn-IN" sz="4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61756" y="1973044"/>
            <a:ext cx="1723615" cy="1714499"/>
            <a:chOff x="1117601" y="2104572"/>
            <a:chExt cx="1814285" cy="1828799"/>
          </a:xfrm>
        </p:grpSpPr>
        <p:sp>
          <p:nvSpPr>
            <p:cNvPr id="8" name="Minus 7"/>
            <p:cNvSpPr/>
            <p:nvPr/>
          </p:nvSpPr>
          <p:spPr>
            <a:xfrm rot="3560645">
              <a:off x="1429690" y="2881086"/>
              <a:ext cx="1814285" cy="290286"/>
            </a:xfrm>
            <a:prstGeom prst="mathMinu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Minus 8"/>
            <p:cNvSpPr/>
            <p:nvPr/>
          </p:nvSpPr>
          <p:spPr>
            <a:xfrm rot="17943842">
              <a:off x="783778" y="2866572"/>
              <a:ext cx="1814285" cy="290286"/>
            </a:xfrm>
            <a:prstGeom prst="mathMinu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inus 9"/>
            <p:cNvSpPr/>
            <p:nvPr/>
          </p:nvSpPr>
          <p:spPr>
            <a:xfrm>
              <a:off x="1117601" y="3425371"/>
              <a:ext cx="1814285" cy="290286"/>
            </a:xfrm>
            <a:prstGeom prst="mathMinu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54574" y="1741725"/>
            <a:ext cx="2183277" cy="1966225"/>
            <a:chOff x="3200869" y="1872348"/>
            <a:chExt cx="2298127" cy="2097308"/>
          </a:xfrm>
        </p:grpSpPr>
        <p:grpSp>
          <p:nvGrpSpPr>
            <p:cNvPr id="12" name="Group 11"/>
            <p:cNvGrpSpPr/>
            <p:nvPr/>
          </p:nvGrpSpPr>
          <p:grpSpPr>
            <a:xfrm rot="18008367">
              <a:off x="3677454" y="1865091"/>
              <a:ext cx="1814285" cy="1828799"/>
              <a:chOff x="1117601" y="2104572"/>
              <a:chExt cx="1814285" cy="1828799"/>
            </a:xfrm>
          </p:grpSpPr>
          <p:sp>
            <p:nvSpPr>
              <p:cNvPr id="13" name="Minus 12"/>
              <p:cNvSpPr/>
              <p:nvPr/>
            </p:nvSpPr>
            <p:spPr>
              <a:xfrm rot="3560645">
                <a:off x="1429690" y="2881086"/>
                <a:ext cx="1814285" cy="290286"/>
              </a:xfrm>
              <a:prstGeom prst="mathMinus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Minus 13"/>
              <p:cNvSpPr/>
              <p:nvPr/>
            </p:nvSpPr>
            <p:spPr>
              <a:xfrm rot="17943842">
                <a:off x="783778" y="2866572"/>
                <a:ext cx="1814285" cy="290286"/>
              </a:xfrm>
              <a:prstGeom prst="mathMinus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Minus 14"/>
              <p:cNvSpPr/>
              <p:nvPr/>
            </p:nvSpPr>
            <p:spPr>
              <a:xfrm>
                <a:off x="1117601" y="3425371"/>
                <a:ext cx="1814285" cy="290286"/>
              </a:xfrm>
              <a:prstGeom prst="mathMinus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200869" y="2140857"/>
              <a:ext cx="1814285" cy="1828799"/>
              <a:chOff x="1117601" y="2104572"/>
              <a:chExt cx="1814285" cy="1828799"/>
            </a:xfrm>
          </p:grpSpPr>
          <p:sp>
            <p:nvSpPr>
              <p:cNvPr id="17" name="Minus 16"/>
              <p:cNvSpPr/>
              <p:nvPr/>
            </p:nvSpPr>
            <p:spPr>
              <a:xfrm rot="3560645">
                <a:off x="1429690" y="2881086"/>
                <a:ext cx="1814285" cy="290286"/>
              </a:xfrm>
              <a:prstGeom prst="mathMinus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Minus 17"/>
              <p:cNvSpPr/>
              <p:nvPr/>
            </p:nvSpPr>
            <p:spPr>
              <a:xfrm rot="17943842">
                <a:off x="783778" y="2866572"/>
                <a:ext cx="1814285" cy="290286"/>
              </a:xfrm>
              <a:prstGeom prst="mathMinus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Minus 18"/>
              <p:cNvSpPr/>
              <p:nvPr/>
            </p:nvSpPr>
            <p:spPr>
              <a:xfrm>
                <a:off x="1117601" y="3425371"/>
                <a:ext cx="1814285" cy="290286"/>
              </a:xfrm>
              <a:prstGeom prst="mathMinus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6082665" y="1706981"/>
            <a:ext cx="2954512" cy="1973758"/>
            <a:chOff x="5923671" y="1820771"/>
            <a:chExt cx="3109931" cy="2105343"/>
          </a:xfrm>
        </p:grpSpPr>
        <p:grpSp>
          <p:nvGrpSpPr>
            <p:cNvPr id="21" name="Group 20"/>
            <p:cNvGrpSpPr/>
            <p:nvPr/>
          </p:nvGrpSpPr>
          <p:grpSpPr>
            <a:xfrm>
              <a:off x="5923671" y="1820771"/>
              <a:ext cx="2298127" cy="2097308"/>
              <a:chOff x="3200869" y="1872348"/>
              <a:chExt cx="2298127" cy="2097308"/>
            </a:xfrm>
          </p:grpSpPr>
          <p:grpSp>
            <p:nvGrpSpPr>
              <p:cNvPr id="22" name="Group 21"/>
              <p:cNvGrpSpPr/>
              <p:nvPr/>
            </p:nvGrpSpPr>
            <p:grpSpPr>
              <a:xfrm rot="18008367">
                <a:off x="3677454" y="1865091"/>
                <a:ext cx="1814285" cy="1828799"/>
                <a:chOff x="1117601" y="2104572"/>
                <a:chExt cx="1814285" cy="1828799"/>
              </a:xfrm>
            </p:grpSpPr>
            <p:sp>
              <p:nvSpPr>
                <p:cNvPr id="27" name="Minus 26"/>
                <p:cNvSpPr/>
                <p:nvPr/>
              </p:nvSpPr>
              <p:spPr>
                <a:xfrm rot="3560645">
                  <a:off x="1429690" y="2881086"/>
                  <a:ext cx="1814285" cy="290286"/>
                </a:xfrm>
                <a:prstGeom prst="mathMinus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Minus 27"/>
                <p:cNvSpPr/>
                <p:nvPr/>
              </p:nvSpPr>
              <p:spPr>
                <a:xfrm rot="17943842">
                  <a:off x="783778" y="2866572"/>
                  <a:ext cx="1814285" cy="290286"/>
                </a:xfrm>
                <a:prstGeom prst="mathMinus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Minus 28"/>
                <p:cNvSpPr/>
                <p:nvPr/>
              </p:nvSpPr>
              <p:spPr>
                <a:xfrm>
                  <a:off x="1117601" y="3425371"/>
                  <a:ext cx="1814285" cy="290286"/>
                </a:xfrm>
                <a:prstGeom prst="mathMinus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3200869" y="2140857"/>
                <a:ext cx="1814285" cy="1828799"/>
                <a:chOff x="1117601" y="2104572"/>
                <a:chExt cx="1814285" cy="1828799"/>
              </a:xfrm>
            </p:grpSpPr>
            <p:sp>
              <p:nvSpPr>
                <p:cNvPr id="24" name="Minus 23"/>
                <p:cNvSpPr/>
                <p:nvPr/>
              </p:nvSpPr>
              <p:spPr>
                <a:xfrm rot="3560645">
                  <a:off x="1429690" y="2881086"/>
                  <a:ext cx="1814285" cy="290286"/>
                </a:xfrm>
                <a:prstGeom prst="mathMinus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Minus 24"/>
                <p:cNvSpPr/>
                <p:nvPr/>
              </p:nvSpPr>
              <p:spPr>
                <a:xfrm rot="17943842">
                  <a:off x="783778" y="2866572"/>
                  <a:ext cx="1814285" cy="290286"/>
                </a:xfrm>
                <a:prstGeom prst="mathMinus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Minus 25"/>
                <p:cNvSpPr/>
                <p:nvPr/>
              </p:nvSpPr>
              <p:spPr>
                <a:xfrm>
                  <a:off x="1117601" y="3425371"/>
                  <a:ext cx="1814285" cy="290286"/>
                </a:xfrm>
                <a:prstGeom prst="mathMinus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" name="Group 29"/>
            <p:cNvGrpSpPr/>
            <p:nvPr/>
          </p:nvGrpSpPr>
          <p:grpSpPr>
            <a:xfrm>
              <a:off x="7219317" y="2097315"/>
              <a:ext cx="1814285" cy="1828799"/>
              <a:chOff x="1117601" y="2104572"/>
              <a:chExt cx="1814285" cy="1828799"/>
            </a:xfrm>
          </p:grpSpPr>
          <p:sp>
            <p:nvSpPr>
              <p:cNvPr id="31" name="Minus 30"/>
              <p:cNvSpPr/>
              <p:nvPr/>
            </p:nvSpPr>
            <p:spPr>
              <a:xfrm rot="3560645">
                <a:off x="1429690" y="2881086"/>
                <a:ext cx="1814285" cy="290286"/>
              </a:xfrm>
              <a:prstGeom prst="mathMinus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Minus 31"/>
              <p:cNvSpPr/>
              <p:nvPr/>
            </p:nvSpPr>
            <p:spPr>
              <a:xfrm rot="17943842">
                <a:off x="783778" y="2866572"/>
                <a:ext cx="1814285" cy="290286"/>
              </a:xfrm>
              <a:prstGeom prst="mathMinus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Minus 32"/>
              <p:cNvSpPr/>
              <p:nvPr/>
            </p:nvSpPr>
            <p:spPr>
              <a:xfrm>
                <a:off x="1117601" y="3425371"/>
                <a:ext cx="1814285" cy="290286"/>
              </a:xfrm>
              <a:prstGeom prst="mathMinus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5" name="TextBox 34"/>
          <p:cNvSpPr txBox="1"/>
          <p:nvPr/>
        </p:nvSpPr>
        <p:spPr>
          <a:xfrm>
            <a:off x="1061757" y="4435934"/>
            <a:ext cx="9983188" cy="682781"/>
          </a:xfrm>
          <a:prstGeom prst="rect">
            <a:avLst/>
          </a:prstGeom>
          <a:noFill/>
        </p:spPr>
        <p:txBody>
          <a:bodyPr wrap="square" lIns="66577" tIns="33289" rIns="66577" bIns="33289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পরবর্তী চিত্র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আঁক এবং কাঠির সংখ্যা কত লিখ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9" y="4"/>
            <a:ext cx="12161838" cy="6858000"/>
          </a:xfrm>
          <a:prstGeom prst="frame">
            <a:avLst>
              <a:gd name="adj1" fmla="val 3572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942115" y="969819"/>
            <a:ext cx="1458140" cy="1472783"/>
            <a:chOff x="272149" y="533404"/>
            <a:chExt cx="2569028" cy="4443193"/>
          </a:xfrm>
        </p:grpSpPr>
        <p:sp>
          <p:nvSpPr>
            <p:cNvPr id="3" name="Minus 2"/>
            <p:cNvSpPr/>
            <p:nvPr/>
          </p:nvSpPr>
          <p:spPr>
            <a:xfrm>
              <a:off x="272149" y="2405737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" name="Minus 3"/>
            <p:cNvSpPr/>
            <p:nvPr/>
          </p:nvSpPr>
          <p:spPr>
            <a:xfrm rot="16200000">
              <a:off x="-613217" y="1542146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" name="Minus 4"/>
            <p:cNvSpPr/>
            <p:nvPr/>
          </p:nvSpPr>
          <p:spPr>
            <a:xfrm rot="16200000">
              <a:off x="1146648" y="1534889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Minus 5"/>
            <p:cNvSpPr/>
            <p:nvPr/>
          </p:nvSpPr>
          <p:spPr>
            <a:xfrm rot="5400000">
              <a:off x="1150271" y="3409054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402610" y="994002"/>
            <a:ext cx="2381832" cy="1480980"/>
            <a:chOff x="2547287" y="505241"/>
            <a:chExt cx="4430474" cy="4479499"/>
          </a:xfrm>
        </p:grpSpPr>
        <p:sp>
          <p:nvSpPr>
            <p:cNvPr id="7" name="Minus 6"/>
            <p:cNvSpPr/>
            <p:nvPr/>
          </p:nvSpPr>
          <p:spPr>
            <a:xfrm>
              <a:off x="4408733" y="2399366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Minus 7"/>
            <p:cNvSpPr/>
            <p:nvPr/>
          </p:nvSpPr>
          <p:spPr>
            <a:xfrm rot="16200000">
              <a:off x="5294142" y="1506726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" name="Minus 13"/>
            <p:cNvSpPr/>
            <p:nvPr/>
          </p:nvSpPr>
          <p:spPr>
            <a:xfrm>
              <a:off x="2547287" y="2399366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" name="Minus 14"/>
            <p:cNvSpPr/>
            <p:nvPr/>
          </p:nvSpPr>
          <p:spPr>
            <a:xfrm rot="16200000">
              <a:off x="1676433" y="1535775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6" name="Minus 15"/>
            <p:cNvSpPr/>
            <p:nvPr/>
          </p:nvSpPr>
          <p:spPr>
            <a:xfrm rot="16200000">
              <a:off x="3421774" y="1528518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7" name="Minus 16"/>
            <p:cNvSpPr/>
            <p:nvPr/>
          </p:nvSpPr>
          <p:spPr>
            <a:xfrm rot="5400000">
              <a:off x="3425402" y="3417197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4" name="Minus 23"/>
            <p:cNvSpPr/>
            <p:nvPr/>
          </p:nvSpPr>
          <p:spPr>
            <a:xfrm rot="16200000">
              <a:off x="5294103" y="3382699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14017" y="813783"/>
            <a:ext cx="3040575" cy="1572997"/>
            <a:chOff x="6723752" y="490734"/>
            <a:chExt cx="6008920" cy="4472214"/>
          </a:xfrm>
        </p:grpSpPr>
        <p:sp>
          <p:nvSpPr>
            <p:cNvPr id="9" name="Minus 8"/>
            <p:cNvSpPr/>
            <p:nvPr/>
          </p:nvSpPr>
          <p:spPr>
            <a:xfrm>
              <a:off x="8441892" y="2377574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Minus 9"/>
            <p:cNvSpPr/>
            <p:nvPr/>
          </p:nvSpPr>
          <p:spPr>
            <a:xfrm rot="16200000">
              <a:off x="9289185" y="1499489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" name="Minus 10"/>
            <p:cNvSpPr/>
            <p:nvPr/>
          </p:nvSpPr>
          <p:spPr>
            <a:xfrm>
              <a:off x="10163644" y="2377574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9" name="Minus 18"/>
            <p:cNvSpPr/>
            <p:nvPr/>
          </p:nvSpPr>
          <p:spPr>
            <a:xfrm>
              <a:off x="6723752" y="2377574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0" name="Minus 19"/>
            <p:cNvSpPr/>
            <p:nvPr/>
          </p:nvSpPr>
          <p:spPr>
            <a:xfrm rot="16200000">
              <a:off x="5852897" y="1513983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1" name="Minus 20"/>
            <p:cNvSpPr/>
            <p:nvPr/>
          </p:nvSpPr>
          <p:spPr>
            <a:xfrm rot="16200000">
              <a:off x="7598251" y="1506726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2" name="Minus 21"/>
            <p:cNvSpPr/>
            <p:nvPr/>
          </p:nvSpPr>
          <p:spPr>
            <a:xfrm rot="5400000">
              <a:off x="7601874" y="3395405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3" name="Minus 22"/>
            <p:cNvSpPr/>
            <p:nvPr/>
          </p:nvSpPr>
          <p:spPr>
            <a:xfrm rot="5400000">
              <a:off x="11029064" y="3357312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" name="Minus 24"/>
            <p:cNvSpPr/>
            <p:nvPr/>
          </p:nvSpPr>
          <p:spPr>
            <a:xfrm rot="16200000">
              <a:off x="9286437" y="3382699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6" name="Minus 25"/>
            <p:cNvSpPr/>
            <p:nvPr/>
          </p:nvSpPr>
          <p:spPr>
            <a:xfrm rot="16200000">
              <a:off x="11038108" y="1492219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21818" y="2698255"/>
            <a:ext cx="5343215" cy="621226"/>
          </a:xfrm>
          <a:prstGeom prst="rect">
            <a:avLst/>
          </a:prstGeom>
          <a:noFill/>
        </p:spPr>
        <p:txBody>
          <a:bodyPr wrap="square" lIns="66577" tIns="33289" rIns="66577" bIns="33289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কাঠির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= ৪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5636" y="3984166"/>
            <a:ext cx="5190222" cy="621226"/>
          </a:xfrm>
          <a:prstGeom prst="rect">
            <a:avLst/>
          </a:prstGeom>
          <a:noFill/>
        </p:spPr>
        <p:txBody>
          <a:bodyPr wrap="square" lIns="66577" tIns="33289" rIns="66577" bIns="33289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কাঠির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= ৭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46653" y="2417202"/>
            <a:ext cx="5464347" cy="621226"/>
          </a:xfrm>
          <a:prstGeom prst="rect">
            <a:avLst/>
          </a:prstGeom>
          <a:noFill/>
        </p:spPr>
        <p:txBody>
          <a:bodyPr wrap="square" lIns="66577" tIns="33289" rIns="66577" bIns="33289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৩য়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কাঠির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= ১০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88428" y="351342"/>
            <a:ext cx="6792028" cy="621230"/>
          </a:xfrm>
          <a:prstGeom prst="rect">
            <a:avLst/>
          </a:prstGeom>
          <a:noFill/>
        </p:spPr>
        <p:txBody>
          <a:bodyPr wrap="square" lIns="66584" tIns="33291" rIns="66584" bIns="33291" rtlCol="0">
            <a:spAutoFit/>
          </a:bodyPr>
          <a:lstStyle/>
          <a:p>
            <a:r>
              <a:rPr lang="en-US" sz="3600" u="sng" dirty="0" err="1">
                <a:latin typeface="NikoshBAN" pitchFamily="2" charset="0"/>
                <a:cs typeface="NikoshBAN" pitchFamily="2" charset="0"/>
              </a:rPr>
              <a:t>বীজগাণিতিক</a:t>
            </a:r>
            <a:r>
              <a:rPr lang="en-US" sz="36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latin typeface="NikoshBAN" pitchFamily="2" charset="0"/>
                <a:cs typeface="NikoshBAN" pitchFamily="2" charset="0"/>
              </a:rPr>
              <a:t>রাশিতে</a:t>
            </a:r>
            <a:r>
              <a:rPr lang="en-US" sz="36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latin typeface="NikoshBAN" pitchFamily="2" charset="0"/>
                <a:cs typeface="NikoshBAN" pitchFamily="2" charset="0"/>
              </a:rPr>
              <a:t>প্রকাশঃ</a:t>
            </a:r>
            <a:r>
              <a:rPr lang="en-US" sz="3600" u="sng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765738" y="3249326"/>
                <a:ext cx="2546126" cy="621230"/>
              </a:xfrm>
              <a:prstGeom prst="rect">
                <a:avLst/>
              </a:prstGeom>
              <a:noFill/>
            </p:spPr>
            <p:txBody>
              <a:bodyPr wrap="square" lIns="66584" tIns="33291" rIns="66584" bIns="33291" rtlCol="0">
                <a:spAutoFit/>
              </a:bodyPr>
              <a:lstStyle/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= ৩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১ + ১  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738" y="3249326"/>
                <a:ext cx="2546126" cy="621230"/>
              </a:xfrm>
              <a:prstGeom prst="rect">
                <a:avLst/>
              </a:prstGeom>
              <a:blipFill rotWithShape="1">
                <a:blip r:embed="rId3"/>
                <a:stretch>
                  <a:fillRect l="-8393" t="-14706" r="-7194" b="-40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19557" y="4627815"/>
                <a:ext cx="2518360" cy="621230"/>
              </a:xfrm>
              <a:prstGeom prst="rect">
                <a:avLst/>
              </a:prstGeom>
              <a:noFill/>
            </p:spPr>
            <p:txBody>
              <a:bodyPr wrap="square" lIns="66584" tIns="33291" rIns="66584" bIns="33291" rtlCol="0">
                <a:spAutoFit/>
              </a:bodyPr>
              <a:lstStyle/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= ৩</a:t>
                </a:r>
                <a:r>
                  <a:rPr lang="en-US" sz="3600" dirty="0"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২ + ১ 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557" y="4627815"/>
                <a:ext cx="2518360" cy="621230"/>
              </a:xfrm>
              <a:prstGeom prst="rect">
                <a:avLst/>
              </a:prstGeom>
              <a:blipFill rotWithShape="1">
                <a:blip r:embed="rId4"/>
                <a:stretch>
                  <a:fillRect l="-8475" t="-21569" r="-5569" b="-40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062662" y="2926246"/>
                <a:ext cx="2629228" cy="621230"/>
              </a:xfrm>
              <a:prstGeom prst="rect">
                <a:avLst/>
              </a:prstGeom>
              <a:noFill/>
            </p:spPr>
            <p:txBody>
              <a:bodyPr wrap="square" lIns="66584" tIns="33291" rIns="66584" bIns="33291" rtlCol="0">
                <a:spAutoFit/>
              </a:bodyPr>
              <a:lstStyle/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= ৩</a:t>
                </a:r>
                <a:r>
                  <a:rPr lang="en-US" sz="3600" dirty="0"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৩ + ১ 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662" y="2926246"/>
                <a:ext cx="2629228" cy="621230"/>
              </a:xfrm>
              <a:prstGeom prst="rect">
                <a:avLst/>
              </a:prstGeom>
              <a:blipFill rotWithShape="1">
                <a:blip r:embed="rId5"/>
                <a:stretch>
                  <a:fillRect l="-8121" t="-21569" r="-2552" b="-40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593601" y="3533675"/>
                <a:ext cx="5098289" cy="2837221"/>
              </a:xfrm>
              <a:prstGeom prst="rect">
                <a:avLst/>
              </a:prstGeom>
              <a:noFill/>
            </p:spPr>
            <p:txBody>
              <a:bodyPr wrap="square" lIns="66584" tIns="33291" rIns="66584" bIns="33291" rtlCol="0">
                <a:spAutoFit/>
              </a:bodyPr>
              <a:lstStyle/>
              <a:p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একইভাবে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ক-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তম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চিত্রে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কাঠির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= ৩</a:t>
                </a:r>
                <a:r>
                  <a:rPr lang="en-US" sz="3600" dirty="0"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ক + ১ </a:t>
                </a:r>
              </a:p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        = ৩ক + ১</a:t>
                </a:r>
              </a:p>
              <a:p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অতএব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প্যাটার্নগুলোর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বীজগাণিতিক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রাশি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= ৩ক + ১  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601" y="3533675"/>
                <a:ext cx="5098289" cy="2837221"/>
              </a:xfrm>
              <a:prstGeom prst="rect">
                <a:avLst/>
              </a:prstGeom>
              <a:blipFill rotWithShape="1">
                <a:blip r:embed="rId6"/>
                <a:stretch>
                  <a:fillRect l="-4187" t="-3656" r="-8254" b="-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Minus 34"/>
          <p:cNvSpPr/>
          <p:nvPr/>
        </p:nvSpPr>
        <p:spPr>
          <a:xfrm rot="5400000">
            <a:off x="4015059" y="4723563"/>
            <a:ext cx="4787494" cy="113928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6584" tIns="33291" rIns="66584" bIns="3329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4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31" grpId="0"/>
      <p:bldP spid="32" grpId="0"/>
      <p:bldP spid="33" grpId="0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9" y="4"/>
            <a:ext cx="12161838" cy="6858000"/>
          </a:xfrm>
          <a:prstGeom prst="frame">
            <a:avLst>
              <a:gd name="adj1" fmla="val 337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129900" y="252969"/>
            <a:ext cx="3546017" cy="1602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84" tIns="33291" rIns="66584" bIns="33291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14719" y="716719"/>
            <a:ext cx="3232714" cy="744341"/>
          </a:xfrm>
          <a:prstGeom prst="rect">
            <a:avLst/>
          </a:prstGeom>
          <a:noFill/>
        </p:spPr>
        <p:txBody>
          <a:bodyPr wrap="square" lIns="66584" tIns="33291" rIns="66584" bIns="33291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61756" y="1973044"/>
            <a:ext cx="1723615" cy="1714499"/>
            <a:chOff x="1117601" y="2104572"/>
            <a:chExt cx="1814285" cy="1828799"/>
          </a:xfrm>
        </p:grpSpPr>
        <p:sp>
          <p:nvSpPr>
            <p:cNvPr id="6" name="Minus 5"/>
            <p:cNvSpPr/>
            <p:nvPr/>
          </p:nvSpPr>
          <p:spPr>
            <a:xfrm rot="3560645">
              <a:off x="1429690" y="2881086"/>
              <a:ext cx="1814285" cy="290286"/>
            </a:xfrm>
            <a:prstGeom prst="mathMinu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Minus 6"/>
            <p:cNvSpPr/>
            <p:nvPr/>
          </p:nvSpPr>
          <p:spPr>
            <a:xfrm rot="17943842">
              <a:off x="783778" y="2866572"/>
              <a:ext cx="1814285" cy="290286"/>
            </a:xfrm>
            <a:prstGeom prst="mathMinu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inus 7"/>
            <p:cNvSpPr/>
            <p:nvPr/>
          </p:nvSpPr>
          <p:spPr>
            <a:xfrm>
              <a:off x="1117601" y="3425371"/>
              <a:ext cx="1814285" cy="290286"/>
            </a:xfrm>
            <a:prstGeom prst="mathMinu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54574" y="1741725"/>
            <a:ext cx="2183277" cy="1966225"/>
            <a:chOff x="3200869" y="1872348"/>
            <a:chExt cx="2298127" cy="2097308"/>
          </a:xfrm>
        </p:grpSpPr>
        <p:grpSp>
          <p:nvGrpSpPr>
            <p:cNvPr id="10" name="Group 9"/>
            <p:cNvGrpSpPr/>
            <p:nvPr/>
          </p:nvGrpSpPr>
          <p:grpSpPr>
            <a:xfrm rot="18008367">
              <a:off x="3677454" y="1865091"/>
              <a:ext cx="1814285" cy="1828799"/>
              <a:chOff x="1117601" y="2104572"/>
              <a:chExt cx="1814285" cy="1828799"/>
            </a:xfrm>
          </p:grpSpPr>
          <p:sp>
            <p:nvSpPr>
              <p:cNvPr id="15" name="Minus 14"/>
              <p:cNvSpPr/>
              <p:nvPr/>
            </p:nvSpPr>
            <p:spPr>
              <a:xfrm rot="3560645">
                <a:off x="1429690" y="2881086"/>
                <a:ext cx="1814285" cy="290286"/>
              </a:xfrm>
              <a:prstGeom prst="mathMinus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Minus 15"/>
              <p:cNvSpPr/>
              <p:nvPr/>
            </p:nvSpPr>
            <p:spPr>
              <a:xfrm rot="17943842">
                <a:off x="783778" y="2866572"/>
                <a:ext cx="1814285" cy="290286"/>
              </a:xfrm>
              <a:prstGeom prst="mathMinus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Minus 16"/>
              <p:cNvSpPr/>
              <p:nvPr/>
            </p:nvSpPr>
            <p:spPr>
              <a:xfrm>
                <a:off x="1117601" y="3425371"/>
                <a:ext cx="1814285" cy="290286"/>
              </a:xfrm>
              <a:prstGeom prst="mathMinus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200869" y="2140857"/>
              <a:ext cx="1814285" cy="1828799"/>
              <a:chOff x="1117601" y="2104572"/>
              <a:chExt cx="1814285" cy="1828799"/>
            </a:xfrm>
          </p:grpSpPr>
          <p:sp>
            <p:nvSpPr>
              <p:cNvPr id="12" name="Minus 11"/>
              <p:cNvSpPr/>
              <p:nvPr/>
            </p:nvSpPr>
            <p:spPr>
              <a:xfrm rot="3560645">
                <a:off x="1429690" y="2881086"/>
                <a:ext cx="1814285" cy="290286"/>
              </a:xfrm>
              <a:prstGeom prst="mathMinus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Minus 12"/>
              <p:cNvSpPr/>
              <p:nvPr/>
            </p:nvSpPr>
            <p:spPr>
              <a:xfrm rot="17943842">
                <a:off x="783778" y="2866572"/>
                <a:ext cx="1814285" cy="290286"/>
              </a:xfrm>
              <a:prstGeom prst="mathMinus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Minus 13"/>
              <p:cNvSpPr/>
              <p:nvPr/>
            </p:nvSpPr>
            <p:spPr>
              <a:xfrm>
                <a:off x="1117601" y="3425371"/>
                <a:ext cx="1814285" cy="290286"/>
              </a:xfrm>
              <a:prstGeom prst="mathMinus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6082665" y="1749141"/>
            <a:ext cx="2954512" cy="1973758"/>
            <a:chOff x="5923671" y="1820771"/>
            <a:chExt cx="3109931" cy="2105343"/>
          </a:xfrm>
        </p:grpSpPr>
        <p:grpSp>
          <p:nvGrpSpPr>
            <p:cNvPr id="19" name="Group 18"/>
            <p:cNvGrpSpPr/>
            <p:nvPr/>
          </p:nvGrpSpPr>
          <p:grpSpPr>
            <a:xfrm>
              <a:off x="5923671" y="1820771"/>
              <a:ext cx="2298127" cy="2097308"/>
              <a:chOff x="3200869" y="1872348"/>
              <a:chExt cx="2298127" cy="2097308"/>
            </a:xfrm>
          </p:grpSpPr>
          <p:grpSp>
            <p:nvGrpSpPr>
              <p:cNvPr id="24" name="Group 23"/>
              <p:cNvGrpSpPr/>
              <p:nvPr/>
            </p:nvGrpSpPr>
            <p:grpSpPr>
              <a:xfrm rot="18008367">
                <a:off x="3677454" y="1865091"/>
                <a:ext cx="1814285" cy="1828799"/>
                <a:chOff x="1117601" y="2104572"/>
                <a:chExt cx="1814285" cy="1828799"/>
              </a:xfrm>
            </p:grpSpPr>
            <p:sp>
              <p:nvSpPr>
                <p:cNvPr id="29" name="Minus 28"/>
                <p:cNvSpPr/>
                <p:nvPr/>
              </p:nvSpPr>
              <p:spPr>
                <a:xfrm rot="3560645">
                  <a:off x="1429690" y="2881086"/>
                  <a:ext cx="1814285" cy="290286"/>
                </a:xfrm>
                <a:prstGeom prst="mathMinus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Minus 29"/>
                <p:cNvSpPr/>
                <p:nvPr/>
              </p:nvSpPr>
              <p:spPr>
                <a:xfrm rot="17943842">
                  <a:off x="783778" y="2866572"/>
                  <a:ext cx="1814285" cy="290286"/>
                </a:xfrm>
                <a:prstGeom prst="mathMinus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Minus 30"/>
                <p:cNvSpPr/>
                <p:nvPr/>
              </p:nvSpPr>
              <p:spPr>
                <a:xfrm>
                  <a:off x="1117601" y="3425371"/>
                  <a:ext cx="1814285" cy="290286"/>
                </a:xfrm>
                <a:prstGeom prst="mathMinus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3200869" y="2140857"/>
                <a:ext cx="1814285" cy="1828799"/>
                <a:chOff x="1117601" y="2104572"/>
                <a:chExt cx="1814285" cy="1828799"/>
              </a:xfrm>
            </p:grpSpPr>
            <p:sp>
              <p:nvSpPr>
                <p:cNvPr id="26" name="Minus 25"/>
                <p:cNvSpPr/>
                <p:nvPr/>
              </p:nvSpPr>
              <p:spPr>
                <a:xfrm rot="3560645">
                  <a:off x="1429690" y="2881086"/>
                  <a:ext cx="1814285" cy="290286"/>
                </a:xfrm>
                <a:prstGeom prst="mathMinus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Minus 26"/>
                <p:cNvSpPr/>
                <p:nvPr/>
              </p:nvSpPr>
              <p:spPr>
                <a:xfrm rot="17943842">
                  <a:off x="783778" y="2866572"/>
                  <a:ext cx="1814285" cy="290286"/>
                </a:xfrm>
                <a:prstGeom prst="mathMinus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Minus 27"/>
                <p:cNvSpPr/>
                <p:nvPr/>
              </p:nvSpPr>
              <p:spPr>
                <a:xfrm>
                  <a:off x="1117601" y="3425371"/>
                  <a:ext cx="1814285" cy="290286"/>
                </a:xfrm>
                <a:prstGeom prst="mathMinus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>
              <a:off x="7219317" y="2097315"/>
              <a:ext cx="1814285" cy="1828799"/>
              <a:chOff x="1117601" y="2104572"/>
              <a:chExt cx="1814285" cy="1828799"/>
            </a:xfrm>
          </p:grpSpPr>
          <p:sp>
            <p:nvSpPr>
              <p:cNvPr id="21" name="Minus 20"/>
              <p:cNvSpPr/>
              <p:nvPr/>
            </p:nvSpPr>
            <p:spPr>
              <a:xfrm rot="3560645">
                <a:off x="1429690" y="2881086"/>
                <a:ext cx="1814285" cy="290286"/>
              </a:xfrm>
              <a:prstGeom prst="mathMinus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Minus 21"/>
              <p:cNvSpPr/>
              <p:nvPr/>
            </p:nvSpPr>
            <p:spPr>
              <a:xfrm rot="17943842">
                <a:off x="783778" y="2866572"/>
                <a:ext cx="1814285" cy="290286"/>
              </a:xfrm>
              <a:prstGeom prst="mathMinus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Minus 22"/>
              <p:cNvSpPr/>
              <p:nvPr/>
            </p:nvSpPr>
            <p:spPr>
              <a:xfrm>
                <a:off x="1117601" y="3425371"/>
                <a:ext cx="1814285" cy="290286"/>
              </a:xfrm>
              <a:prstGeom prst="mathMinus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769019" y="4244093"/>
            <a:ext cx="10495638" cy="682785"/>
          </a:xfrm>
          <a:prstGeom prst="rect">
            <a:avLst/>
          </a:prstGeom>
          <a:noFill/>
        </p:spPr>
        <p:txBody>
          <a:bodyPr wrap="square" lIns="66584" tIns="33291" rIns="66584" bIns="33291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প্যাটার্নগুলোকে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বীজগাণিতিক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99487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4"/>
            <a:ext cx="12433310" cy="6858000"/>
          </a:xfrm>
          <a:prstGeom prst="frame">
            <a:avLst>
              <a:gd name="adj1" fmla="val 3572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942114" y="522825"/>
            <a:ext cx="1531691" cy="1669522"/>
            <a:chOff x="272149" y="533404"/>
            <a:chExt cx="2569028" cy="4443193"/>
          </a:xfrm>
        </p:grpSpPr>
        <p:sp>
          <p:nvSpPr>
            <p:cNvPr id="39" name="Minus 38"/>
            <p:cNvSpPr/>
            <p:nvPr/>
          </p:nvSpPr>
          <p:spPr>
            <a:xfrm>
              <a:off x="272149" y="2405737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0" name="Minus 39"/>
            <p:cNvSpPr/>
            <p:nvPr/>
          </p:nvSpPr>
          <p:spPr>
            <a:xfrm rot="16200000">
              <a:off x="-613217" y="1542146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1" name="Minus 40"/>
            <p:cNvSpPr/>
            <p:nvPr/>
          </p:nvSpPr>
          <p:spPr>
            <a:xfrm rot="16200000">
              <a:off x="1146648" y="1534889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2" name="Minus 41"/>
            <p:cNvSpPr/>
            <p:nvPr/>
          </p:nvSpPr>
          <p:spPr>
            <a:xfrm rot="5400000">
              <a:off x="1150271" y="3409054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402610" y="456753"/>
            <a:ext cx="2470764" cy="1721540"/>
            <a:chOff x="2547287" y="505241"/>
            <a:chExt cx="4430474" cy="4479499"/>
          </a:xfrm>
        </p:grpSpPr>
        <p:sp>
          <p:nvSpPr>
            <p:cNvPr id="44" name="Minus 43"/>
            <p:cNvSpPr/>
            <p:nvPr/>
          </p:nvSpPr>
          <p:spPr>
            <a:xfrm>
              <a:off x="4408733" y="2399366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5" name="Minus 44"/>
            <p:cNvSpPr/>
            <p:nvPr/>
          </p:nvSpPr>
          <p:spPr>
            <a:xfrm rot="16200000">
              <a:off x="5294142" y="1506726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6" name="Minus 45"/>
            <p:cNvSpPr/>
            <p:nvPr/>
          </p:nvSpPr>
          <p:spPr>
            <a:xfrm>
              <a:off x="2547287" y="2399366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7" name="Minus 46"/>
            <p:cNvSpPr/>
            <p:nvPr/>
          </p:nvSpPr>
          <p:spPr>
            <a:xfrm rot="16200000">
              <a:off x="1676433" y="1535775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8" name="Minus 47"/>
            <p:cNvSpPr/>
            <p:nvPr/>
          </p:nvSpPr>
          <p:spPr>
            <a:xfrm rot="16200000">
              <a:off x="3421774" y="1528518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9" name="Minus 48"/>
            <p:cNvSpPr/>
            <p:nvPr/>
          </p:nvSpPr>
          <p:spPr>
            <a:xfrm rot="5400000">
              <a:off x="3425402" y="3417197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0" name="Minus 49"/>
            <p:cNvSpPr/>
            <p:nvPr/>
          </p:nvSpPr>
          <p:spPr>
            <a:xfrm rot="16200000">
              <a:off x="5294103" y="3382699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114016" y="490559"/>
            <a:ext cx="3282725" cy="1716366"/>
            <a:chOff x="6723752" y="490734"/>
            <a:chExt cx="6008920" cy="4472214"/>
          </a:xfrm>
        </p:grpSpPr>
        <p:sp>
          <p:nvSpPr>
            <p:cNvPr id="52" name="Minus 51"/>
            <p:cNvSpPr/>
            <p:nvPr/>
          </p:nvSpPr>
          <p:spPr>
            <a:xfrm>
              <a:off x="8441892" y="2377574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3" name="Minus 52"/>
            <p:cNvSpPr/>
            <p:nvPr/>
          </p:nvSpPr>
          <p:spPr>
            <a:xfrm rot="16200000">
              <a:off x="9289185" y="1499489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4" name="Minus 53"/>
            <p:cNvSpPr/>
            <p:nvPr/>
          </p:nvSpPr>
          <p:spPr>
            <a:xfrm>
              <a:off x="10163644" y="2377574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5" name="Minus 54"/>
            <p:cNvSpPr/>
            <p:nvPr/>
          </p:nvSpPr>
          <p:spPr>
            <a:xfrm>
              <a:off x="6723752" y="2377574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6" name="Minus 55"/>
            <p:cNvSpPr/>
            <p:nvPr/>
          </p:nvSpPr>
          <p:spPr>
            <a:xfrm rot="16200000">
              <a:off x="5852897" y="1513983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7" name="Minus 56"/>
            <p:cNvSpPr/>
            <p:nvPr/>
          </p:nvSpPr>
          <p:spPr>
            <a:xfrm rot="16200000">
              <a:off x="7598251" y="1506726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8" name="Minus 57"/>
            <p:cNvSpPr/>
            <p:nvPr/>
          </p:nvSpPr>
          <p:spPr>
            <a:xfrm rot="5400000">
              <a:off x="7601874" y="3395405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9" name="Minus 58"/>
            <p:cNvSpPr/>
            <p:nvPr/>
          </p:nvSpPr>
          <p:spPr>
            <a:xfrm rot="5400000">
              <a:off x="11029064" y="3357312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0" name="Minus 59"/>
            <p:cNvSpPr/>
            <p:nvPr/>
          </p:nvSpPr>
          <p:spPr>
            <a:xfrm rot="16200000">
              <a:off x="9286437" y="3382699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1" name="Minus 60"/>
            <p:cNvSpPr/>
            <p:nvPr/>
          </p:nvSpPr>
          <p:spPr>
            <a:xfrm rot="16200000">
              <a:off x="11038108" y="1492219"/>
              <a:ext cx="2569028" cy="56605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r>
                <a:rPr lang="en-US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+</a:t>
              </a:r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03978" y="2164217"/>
                <a:ext cx="11272122" cy="4295697"/>
              </a:xfrm>
              <a:prstGeom prst="rect">
                <a:avLst/>
              </a:prstGeom>
              <a:noFill/>
            </p:spPr>
            <p:txBody>
              <a:bodyPr wrap="square" lIns="66584" tIns="33291" rIns="66584" bIns="33291" rtlCol="0">
                <a:spAutoFit/>
              </a:bodyPr>
              <a:lstStyle/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প্যাটার্নটির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প্রথম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সত্তরটি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চিত্র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তৈরি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মোট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কতটি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কাঠি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লাগবে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করিঃ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প্যাটার্নটির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বীজগাণিতিক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রাশি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= ৩ক + ১</a:t>
                </a:r>
              </a:p>
              <a:p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সুতরাং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, ৭০-তম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প্যাটার্নে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কাঠির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= ৩</a:t>
                </a:r>
                <a:r>
                  <a:rPr lang="en-US" sz="3600" dirty="0"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৭০ +১ </a:t>
                </a:r>
              </a:p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                                              = ২১০ +১ = ২১১ </a:t>
                </a:r>
              </a:p>
              <a:p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এখন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প্যাটার্নগুলির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কাঠির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সংখ্যার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সমষ্টি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= ৩+৭+১০+…….+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২১১</a:t>
                </a:r>
              </a:p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36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সমষ্টি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৩</m:t>
                        </m:r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২১১</m:t>
                        </m:r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600" dirty="0"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৭০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600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সমষ্টি</m:t>
                        </m:r>
                        <m: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১</m:t>
                            </m:r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ম</m:t>
                            </m:r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সংখ্যা</m:t>
                            </m:r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শেষ</m:t>
                            </m:r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সংখ্যা</m:t>
                            </m:r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২</m:t>
                            </m:r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36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r>
                          <a:rPr lang="en-US" sz="3600" b="0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পদ</m:t>
                        </m:r>
                        <m:r>
                          <a:rPr lang="en-US" sz="3600" b="0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3600" b="0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সংখ্যা</m:t>
                        </m:r>
                        <m:r>
                          <a:rPr lang="en-US" sz="3600" b="0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       = ২১৪</a:t>
                </a:r>
                <a:r>
                  <a:rPr lang="en-US" sz="3600" dirty="0"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৩৫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78" y="2164217"/>
                <a:ext cx="11272122" cy="4295697"/>
              </a:xfrm>
              <a:prstGeom prst="rect">
                <a:avLst/>
              </a:prstGeom>
              <a:blipFill rotWithShape="1">
                <a:blip r:embed="rId3"/>
                <a:stretch>
                  <a:fillRect l="-1838" t="-2411" r="-2162" b="-4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229100" y="5778500"/>
            <a:ext cx="3265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৭৪৯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266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9" y="4"/>
            <a:ext cx="12161838" cy="6858000"/>
          </a:xfrm>
          <a:prstGeom prst="frame">
            <a:avLst>
              <a:gd name="adj1" fmla="val 357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2923259" y="707574"/>
            <a:ext cx="4219414" cy="1251858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74814" y="925298"/>
            <a:ext cx="3805745" cy="749940"/>
          </a:xfrm>
          <a:prstGeom prst="rect">
            <a:avLst/>
          </a:prstGeom>
          <a:noFill/>
        </p:spPr>
        <p:txBody>
          <a:bodyPr wrap="square" lIns="66577" tIns="33289" rIns="66577" bIns="33289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084924" y="2469551"/>
            <a:ext cx="518777" cy="787579"/>
            <a:chOff x="1602324" y="2304451"/>
            <a:chExt cx="518777" cy="787579"/>
          </a:xfrm>
        </p:grpSpPr>
        <p:sp>
          <p:nvSpPr>
            <p:cNvPr id="11" name="Minus 10"/>
            <p:cNvSpPr/>
            <p:nvPr/>
          </p:nvSpPr>
          <p:spPr>
            <a:xfrm rot="16200000">
              <a:off x="1459688" y="2476910"/>
              <a:ext cx="456164" cy="170891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Minus 11"/>
            <p:cNvSpPr/>
            <p:nvPr/>
          </p:nvSpPr>
          <p:spPr>
            <a:xfrm rot="10800000">
              <a:off x="1604827" y="2304451"/>
              <a:ext cx="456164" cy="170891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603676" y="2652425"/>
              <a:ext cx="517425" cy="439605"/>
              <a:chOff x="1124262" y="3882456"/>
              <a:chExt cx="544644" cy="704559"/>
            </a:xfrm>
          </p:grpSpPr>
          <p:sp>
            <p:nvSpPr>
              <p:cNvPr id="14" name="Minus 13"/>
              <p:cNvSpPr/>
              <p:nvPr/>
            </p:nvSpPr>
            <p:spPr>
              <a:xfrm rot="16200000">
                <a:off x="865681" y="4148553"/>
                <a:ext cx="697043" cy="179882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Minus 14"/>
              <p:cNvSpPr/>
              <p:nvPr/>
            </p:nvSpPr>
            <p:spPr>
              <a:xfrm>
                <a:off x="1144248" y="4437090"/>
                <a:ext cx="457200" cy="89941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Minus 15"/>
              <p:cNvSpPr/>
              <p:nvPr/>
            </p:nvSpPr>
            <p:spPr>
              <a:xfrm>
                <a:off x="1154302" y="3942453"/>
                <a:ext cx="457200" cy="89941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Minus 16"/>
              <p:cNvSpPr/>
              <p:nvPr/>
            </p:nvSpPr>
            <p:spPr>
              <a:xfrm rot="16200000">
                <a:off x="1230443" y="4141037"/>
                <a:ext cx="697043" cy="179882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3608924" y="2431451"/>
            <a:ext cx="836274" cy="787581"/>
            <a:chOff x="2808824" y="2380651"/>
            <a:chExt cx="836274" cy="787581"/>
          </a:xfrm>
        </p:grpSpPr>
        <p:sp>
          <p:nvSpPr>
            <p:cNvPr id="10" name="Minus 9"/>
            <p:cNvSpPr/>
            <p:nvPr/>
          </p:nvSpPr>
          <p:spPr>
            <a:xfrm rot="16200000">
              <a:off x="3003917" y="2535503"/>
              <a:ext cx="456164" cy="170891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2808824" y="2380651"/>
              <a:ext cx="836274" cy="787581"/>
              <a:chOff x="2796124" y="2380651"/>
              <a:chExt cx="836274" cy="787581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3139024" y="2380651"/>
                <a:ext cx="493374" cy="787581"/>
                <a:chOff x="1602324" y="2304451"/>
                <a:chExt cx="493374" cy="787581"/>
              </a:xfrm>
            </p:grpSpPr>
            <p:sp>
              <p:nvSpPr>
                <p:cNvPr id="28" name="Minus 27"/>
                <p:cNvSpPr/>
                <p:nvPr/>
              </p:nvSpPr>
              <p:spPr>
                <a:xfrm rot="16200000">
                  <a:off x="1459688" y="2476910"/>
                  <a:ext cx="456164" cy="170891"/>
                </a:xfrm>
                <a:prstGeom prst="mathMinus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Minus 28"/>
                <p:cNvSpPr/>
                <p:nvPr/>
              </p:nvSpPr>
              <p:spPr>
                <a:xfrm rot="10800000">
                  <a:off x="1604827" y="2304451"/>
                  <a:ext cx="456164" cy="170891"/>
                </a:xfrm>
                <a:prstGeom prst="mathMinus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29"/>
                <p:cNvGrpSpPr/>
                <p:nvPr/>
              </p:nvGrpSpPr>
              <p:grpSpPr>
                <a:xfrm>
                  <a:off x="1603676" y="2652426"/>
                  <a:ext cx="492022" cy="439606"/>
                  <a:chOff x="1124262" y="3882455"/>
                  <a:chExt cx="517905" cy="704560"/>
                </a:xfrm>
              </p:grpSpPr>
              <p:sp>
                <p:nvSpPr>
                  <p:cNvPr id="31" name="Minus 30"/>
                  <p:cNvSpPr/>
                  <p:nvPr/>
                </p:nvSpPr>
                <p:spPr>
                  <a:xfrm rot="16200000">
                    <a:off x="865681" y="4148553"/>
                    <a:ext cx="697043" cy="179882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Minus 31"/>
                  <p:cNvSpPr/>
                  <p:nvPr/>
                </p:nvSpPr>
                <p:spPr>
                  <a:xfrm>
                    <a:off x="1144248" y="4437090"/>
                    <a:ext cx="457200" cy="89941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Minus 32"/>
                  <p:cNvSpPr/>
                  <p:nvPr/>
                </p:nvSpPr>
                <p:spPr>
                  <a:xfrm>
                    <a:off x="1154302" y="3942453"/>
                    <a:ext cx="457200" cy="89941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Minus 33"/>
                  <p:cNvSpPr/>
                  <p:nvPr/>
                </p:nvSpPr>
                <p:spPr>
                  <a:xfrm rot="16200000">
                    <a:off x="1203705" y="4141035"/>
                    <a:ext cx="697041" cy="179882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" name="Group 34"/>
              <p:cNvGrpSpPr/>
              <p:nvPr/>
            </p:nvGrpSpPr>
            <p:grpSpPr>
              <a:xfrm>
                <a:off x="2796124" y="2380651"/>
                <a:ext cx="518777" cy="787579"/>
                <a:chOff x="1602324" y="2304451"/>
                <a:chExt cx="518777" cy="787579"/>
              </a:xfrm>
            </p:grpSpPr>
            <p:sp>
              <p:nvSpPr>
                <p:cNvPr id="36" name="Minus 35"/>
                <p:cNvSpPr/>
                <p:nvPr/>
              </p:nvSpPr>
              <p:spPr>
                <a:xfrm rot="16200000">
                  <a:off x="1459688" y="2476910"/>
                  <a:ext cx="456164" cy="170891"/>
                </a:xfrm>
                <a:prstGeom prst="mathMinus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Minus 36"/>
                <p:cNvSpPr/>
                <p:nvPr/>
              </p:nvSpPr>
              <p:spPr>
                <a:xfrm rot="10800000">
                  <a:off x="1604827" y="2304451"/>
                  <a:ext cx="456164" cy="170891"/>
                </a:xfrm>
                <a:prstGeom prst="mathMinus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8" name="Group 37"/>
                <p:cNvGrpSpPr/>
                <p:nvPr/>
              </p:nvGrpSpPr>
              <p:grpSpPr>
                <a:xfrm>
                  <a:off x="1603676" y="2652425"/>
                  <a:ext cx="517425" cy="439605"/>
                  <a:chOff x="1124262" y="3882456"/>
                  <a:chExt cx="544644" cy="704559"/>
                </a:xfrm>
              </p:grpSpPr>
              <p:sp>
                <p:nvSpPr>
                  <p:cNvPr id="39" name="Minus 38"/>
                  <p:cNvSpPr/>
                  <p:nvPr/>
                </p:nvSpPr>
                <p:spPr>
                  <a:xfrm rot="16200000">
                    <a:off x="865681" y="4148553"/>
                    <a:ext cx="697043" cy="179882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Minus 39"/>
                  <p:cNvSpPr/>
                  <p:nvPr/>
                </p:nvSpPr>
                <p:spPr>
                  <a:xfrm>
                    <a:off x="1144248" y="4437090"/>
                    <a:ext cx="457200" cy="89941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Minus 40"/>
                  <p:cNvSpPr/>
                  <p:nvPr/>
                </p:nvSpPr>
                <p:spPr>
                  <a:xfrm>
                    <a:off x="1154302" y="3942453"/>
                    <a:ext cx="457200" cy="89941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Minus 41"/>
                  <p:cNvSpPr/>
                  <p:nvPr/>
                </p:nvSpPr>
                <p:spPr>
                  <a:xfrm rot="16200000">
                    <a:off x="1230443" y="4141037"/>
                    <a:ext cx="697043" cy="179882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61" name="Group 60"/>
          <p:cNvGrpSpPr/>
          <p:nvPr/>
        </p:nvGrpSpPr>
        <p:grpSpPr>
          <a:xfrm>
            <a:off x="5336124" y="2380651"/>
            <a:ext cx="1217277" cy="787579"/>
            <a:chOff x="4396324" y="2380651"/>
            <a:chExt cx="1217277" cy="787579"/>
          </a:xfrm>
        </p:grpSpPr>
        <p:grpSp>
          <p:nvGrpSpPr>
            <p:cNvPr id="19" name="Group 18"/>
            <p:cNvGrpSpPr/>
            <p:nvPr/>
          </p:nvGrpSpPr>
          <p:grpSpPr>
            <a:xfrm>
              <a:off x="5094824" y="2380651"/>
              <a:ext cx="518777" cy="787579"/>
              <a:chOff x="1602324" y="2304451"/>
              <a:chExt cx="518777" cy="787579"/>
            </a:xfrm>
          </p:grpSpPr>
          <p:sp>
            <p:nvSpPr>
              <p:cNvPr id="20" name="Minus 19"/>
              <p:cNvSpPr/>
              <p:nvPr/>
            </p:nvSpPr>
            <p:spPr>
              <a:xfrm rot="16200000">
                <a:off x="1459688" y="2476910"/>
                <a:ext cx="456164" cy="170891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Minus 20"/>
              <p:cNvSpPr/>
              <p:nvPr/>
            </p:nvSpPr>
            <p:spPr>
              <a:xfrm rot="10800000">
                <a:off x="1604827" y="2304451"/>
                <a:ext cx="456164" cy="170891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1603676" y="2652425"/>
                <a:ext cx="517425" cy="439605"/>
                <a:chOff x="1124262" y="3882456"/>
                <a:chExt cx="544644" cy="704559"/>
              </a:xfrm>
            </p:grpSpPr>
            <p:sp>
              <p:nvSpPr>
                <p:cNvPr id="23" name="Minus 22"/>
                <p:cNvSpPr/>
                <p:nvPr/>
              </p:nvSpPr>
              <p:spPr>
                <a:xfrm rot="16200000">
                  <a:off x="865681" y="4148553"/>
                  <a:ext cx="697043" cy="179882"/>
                </a:xfrm>
                <a:prstGeom prst="mathMinus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Minus 23"/>
                <p:cNvSpPr/>
                <p:nvPr/>
              </p:nvSpPr>
              <p:spPr>
                <a:xfrm>
                  <a:off x="1144248" y="4437090"/>
                  <a:ext cx="457200" cy="89941"/>
                </a:xfrm>
                <a:prstGeom prst="mathMinus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Minus 24"/>
                <p:cNvSpPr/>
                <p:nvPr/>
              </p:nvSpPr>
              <p:spPr>
                <a:xfrm>
                  <a:off x="1154302" y="3942453"/>
                  <a:ext cx="457200" cy="89941"/>
                </a:xfrm>
                <a:prstGeom prst="mathMinus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Minus 25"/>
                <p:cNvSpPr/>
                <p:nvPr/>
              </p:nvSpPr>
              <p:spPr>
                <a:xfrm rot="16200000">
                  <a:off x="1230443" y="4141037"/>
                  <a:ext cx="697043" cy="179882"/>
                </a:xfrm>
                <a:prstGeom prst="mathMinus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4" name="Group 43"/>
            <p:cNvGrpSpPr/>
            <p:nvPr/>
          </p:nvGrpSpPr>
          <p:grpSpPr>
            <a:xfrm>
              <a:off x="4396324" y="2380651"/>
              <a:ext cx="861677" cy="787579"/>
              <a:chOff x="2796124" y="2380651"/>
              <a:chExt cx="861677" cy="787579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3139024" y="2380651"/>
                <a:ext cx="518777" cy="787579"/>
                <a:chOff x="1602324" y="2304451"/>
                <a:chExt cx="518777" cy="787579"/>
              </a:xfrm>
            </p:grpSpPr>
            <p:sp>
              <p:nvSpPr>
                <p:cNvPr id="54" name="Minus 53"/>
                <p:cNvSpPr/>
                <p:nvPr/>
              </p:nvSpPr>
              <p:spPr>
                <a:xfrm rot="16200000">
                  <a:off x="1459688" y="2476910"/>
                  <a:ext cx="456164" cy="170891"/>
                </a:xfrm>
                <a:prstGeom prst="mathMinus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Minus 54"/>
                <p:cNvSpPr/>
                <p:nvPr/>
              </p:nvSpPr>
              <p:spPr>
                <a:xfrm rot="10800000">
                  <a:off x="1604827" y="2304451"/>
                  <a:ext cx="456164" cy="170891"/>
                </a:xfrm>
                <a:prstGeom prst="mathMinus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6" name="Group 55"/>
                <p:cNvGrpSpPr/>
                <p:nvPr/>
              </p:nvGrpSpPr>
              <p:grpSpPr>
                <a:xfrm>
                  <a:off x="1603676" y="2652425"/>
                  <a:ext cx="517425" cy="439605"/>
                  <a:chOff x="1124262" y="3882456"/>
                  <a:chExt cx="544644" cy="704559"/>
                </a:xfrm>
              </p:grpSpPr>
              <p:sp>
                <p:nvSpPr>
                  <p:cNvPr id="57" name="Minus 56"/>
                  <p:cNvSpPr/>
                  <p:nvPr/>
                </p:nvSpPr>
                <p:spPr>
                  <a:xfrm rot="16200000">
                    <a:off x="865681" y="4148553"/>
                    <a:ext cx="697043" cy="179882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Minus 57"/>
                  <p:cNvSpPr/>
                  <p:nvPr/>
                </p:nvSpPr>
                <p:spPr>
                  <a:xfrm>
                    <a:off x="1144248" y="4437090"/>
                    <a:ext cx="457200" cy="89941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Minus 58"/>
                  <p:cNvSpPr/>
                  <p:nvPr/>
                </p:nvSpPr>
                <p:spPr>
                  <a:xfrm>
                    <a:off x="1154302" y="3942453"/>
                    <a:ext cx="457200" cy="89941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Minus 59"/>
                  <p:cNvSpPr/>
                  <p:nvPr/>
                </p:nvSpPr>
                <p:spPr>
                  <a:xfrm rot="16200000">
                    <a:off x="1230443" y="4141037"/>
                    <a:ext cx="697043" cy="179882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" name="Group 45"/>
              <p:cNvGrpSpPr/>
              <p:nvPr/>
            </p:nvGrpSpPr>
            <p:grpSpPr>
              <a:xfrm>
                <a:off x="2796124" y="2380651"/>
                <a:ext cx="518777" cy="787579"/>
                <a:chOff x="1602324" y="2304451"/>
                <a:chExt cx="518777" cy="787579"/>
              </a:xfrm>
            </p:grpSpPr>
            <p:sp>
              <p:nvSpPr>
                <p:cNvPr id="47" name="Minus 46"/>
                <p:cNvSpPr/>
                <p:nvPr/>
              </p:nvSpPr>
              <p:spPr>
                <a:xfrm rot="16200000">
                  <a:off x="1459688" y="2476910"/>
                  <a:ext cx="456164" cy="170891"/>
                </a:xfrm>
                <a:prstGeom prst="mathMinus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Minus 47"/>
                <p:cNvSpPr/>
                <p:nvPr/>
              </p:nvSpPr>
              <p:spPr>
                <a:xfrm rot="10800000">
                  <a:off x="1604827" y="2304451"/>
                  <a:ext cx="456164" cy="170891"/>
                </a:xfrm>
                <a:prstGeom prst="mathMinus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9" name="Group 48"/>
                <p:cNvGrpSpPr/>
                <p:nvPr/>
              </p:nvGrpSpPr>
              <p:grpSpPr>
                <a:xfrm>
                  <a:off x="1603676" y="2652425"/>
                  <a:ext cx="517425" cy="439605"/>
                  <a:chOff x="1124262" y="3882456"/>
                  <a:chExt cx="544644" cy="704559"/>
                </a:xfrm>
              </p:grpSpPr>
              <p:sp>
                <p:nvSpPr>
                  <p:cNvPr id="50" name="Minus 49"/>
                  <p:cNvSpPr/>
                  <p:nvPr/>
                </p:nvSpPr>
                <p:spPr>
                  <a:xfrm rot="16200000">
                    <a:off x="865681" y="4148553"/>
                    <a:ext cx="697043" cy="179882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Minus 50"/>
                  <p:cNvSpPr/>
                  <p:nvPr/>
                </p:nvSpPr>
                <p:spPr>
                  <a:xfrm>
                    <a:off x="1144248" y="4437090"/>
                    <a:ext cx="457200" cy="89941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Minus 51"/>
                  <p:cNvSpPr/>
                  <p:nvPr/>
                </p:nvSpPr>
                <p:spPr>
                  <a:xfrm>
                    <a:off x="1154302" y="3942453"/>
                    <a:ext cx="457200" cy="89941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Minus 52"/>
                  <p:cNvSpPr/>
                  <p:nvPr/>
                </p:nvSpPr>
                <p:spPr>
                  <a:xfrm rot="16200000">
                    <a:off x="1230443" y="4141037"/>
                    <a:ext cx="697043" cy="179882"/>
                  </a:xfrm>
                  <a:prstGeom prst="mathMinus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63" name="TextBox 62"/>
          <p:cNvSpPr txBox="1"/>
          <p:nvPr/>
        </p:nvSpPr>
        <p:spPr>
          <a:xfrm>
            <a:off x="914400" y="3911600"/>
            <a:ext cx="10680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প্যাটার্নটির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একশতটি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রেখাংশের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7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9" y="4"/>
            <a:ext cx="12161838" cy="6858000"/>
          </a:xfrm>
          <a:prstGeom prst="frame">
            <a:avLst>
              <a:gd name="adj1" fmla="val 2976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3289687" y="491876"/>
            <a:ext cx="3346642" cy="91346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32088" y="491877"/>
            <a:ext cx="3531774" cy="749940"/>
          </a:xfrm>
          <a:prstGeom prst="rect">
            <a:avLst/>
          </a:prstGeom>
          <a:noFill/>
        </p:spPr>
        <p:txBody>
          <a:bodyPr wrap="square" lIns="66577" tIns="33289" rIns="66577" bIns="33289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1962" y="1826925"/>
            <a:ext cx="11053489" cy="4499211"/>
          </a:xfrm>
          <a:prstGeom prst="rect">
            <a:avLst/>
          </a:prstGeom>
          <a:noFill/>
        </p:spPr>
        <p:txBody>
          <a:bodyPr wrap="square" lIns="66577" tIns="33289" rIns="66577" bIns="33289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(১-৩)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–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প্যাটার্নটিতে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কাঠির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ক) ৪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   খ) ৭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গ)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ঘ)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১৩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প্যাটার্নটির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বীজগাণিতীক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 ২ক +২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৩ক +১  গ)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৪ক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৫ক - ১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পঞ্চাশতম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প্যাটার্নে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কাঠির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ক)   ১০২     খ)    ১৫১     গ)    ২০০    ঘ)   ২৪৯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89276" y="1801525"/>
            <a:ext cx="517425" cy="439605"/>
            <a:chOff x="1124262" y="3882456"/>
            <a:chExt cx="544644" cy="704559"/>
          </a:xfrm>
        </p:grpSpPr>
        <p:sp>
          <p:nvSpPr>
            <p:cNvPr id="45" name="Minus 44"/>
            <p:cNvSpPr/>
            <p:nvPr/>
          </p:nvSpPr>
          <p:spPr>
            <a:xfrm rot="16200000">
              <a:off x="865681" y="4148553"/>
              <a:ext cx="697043" cy="179882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Minus 45"/>
            <p:cNvSpPr/>
            <p:nvPr/>
          </p:nvSpPr>
          <p:spPr>
            <a:xfrm>
              <a:off x="1144248" y="4437090"/>
              <a:ext cx="457200" cy="89941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Minus 46"/>
            <p:cNvSpPr/>
            <p:nvPr/>
          </p:nvSpPr>
          <p:spPr>
            <a:xfrm>
              <a:off x="1154302" y="3942453"/>
              <a:ext cx="457200" cy="89941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Minus 47"/>
            <p:cNvSpPr/>
            <p:nvPr/>
          </p:nvSpPr>
          <p:spPr>
            <a:xfrm rot="16200000">
              <a:off x="1230443" y="4141037"/>
              <a:ext cx="697043" cy="179882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353764" y="1806214"/>
            <a:ext cx="863952" cy="463523"/>
            <a:chOff x="3770027" y="3874958"/>
            <a:chExt cx="909404" cy="708288"/>
          </a:xfrm>
        </p:grpSpPr>
        <p:sp>
          <p:nvSpPr>
            <p:cNvPr id="22" name="Minus 21"/>
            <p:cNvSpPr/>
            <p:nvPr/>
          </p:nvSpPr>
          <p:spPr>
            <a:xfrm>
              <a:off x="3807522" y="4422123"/>
              <a:ext cx="457200" cy="89941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inus 22"/>
            <p:cNvSpPr/>
            <p:nvPr/>
          </p:nvSpPr>
          <p:spPr>
            <a:xfrm>
              <a:off x="3780042" y="3944943"/>
              <a:ext cx="457200" cy="89941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Minus 23"/>
            <p:cNvSpPr/>
            <p:nvPr/>
          </p:nvSpPr>
          <p:spPr>
            <a:xfrm>
              <a:off x="4172282" y="4427123"/>
              <a:ext cx="457200" cy="89941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Minus 26"/>
            <p:cNvSpPr/>
            <p:nvPr/>
          </p:nvSpPr>
          <p:spPr>
            <a:xfrm>
              <a:off x="4179782" y="3939953"/>
              <a:ext cx="457200" cy="89941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Minus 29"/>
            <p:cNvSpPr/>
            <p:nvPr/>
          </p:nvSpPr>
          <p:spPr>
            <a:xfrm rot="16200000">
              <a:off x="3861217" y="4137287"/>
              <a:ext cx="697043" cy="179882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Minus 31"/>
            <p:cNvSpPr/>
            <p:nvPr/>
          </p:nvSpPr>
          <p:spPr>
            <a:xfrm rot="16200000">
              <a:off x="4240968" y="4144784"/>
              <a:ext cx="697043" cy="179882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Minus 33"/>
            <p:cNvSpPr/>
            <p:nvPr/>
          </p:nvSpPr>
          <p:spPr>
            <a:xfrm rot="16200000">
              <a:off x="3511446" y="4133539"/>
              <a:ext cx="697043" cy="179882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339240" y="1806214"/>
            <a:ext cx="1182030" cy="495604"/>
            <a:chOff x="1339122" y="5406438"/>
            <a:chExt cx="1244209" cy="708288"/>
          </a:xfrm>
        </p:grpSpPr>
        <p:grpSp>
          <p:nvGrpSpPr>
            <p:cNvPr id="65" name="Group 64"/>
            <p:cNvGrpSpPr/>
            <p:nvPr/>
          </p:nvGrpSpPr>
          <p:grpSpPr>
            <a:xfrm>
              <a:off x="1673927" y="5406438"/>
              <a:ext cx="909404" cy="708288"/>
              <a:chOff x="3770027" y="3874958"/>
              <a:chExt cx="909404" cy="708288"/>
            </a:xfrm>
          </p:grpSpPr>
          <p:sp>
            <p:nvSpPr>
              <p:cNvPr id="66" name="Minus 65"/>
              <p:cNvSpPr/>
              <p:nvPr/>
            </p:nvSpPr>
            <p:spPr>
              <a:xfrm>
                <a:off x="3807522" y="4422123"/>
                <a:ext cx="457200" cy="89941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Minus 66"/>
              <p:cNvSpPr/>
              <p:nvPr/>
            </p:nvSpPr>
            <p:spPr>
              <a:xfrm>
                <a:off x="3780042" y="3944943"/>
                <a:ext cx="457200" cy="89941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Minus 67"/>
              <p:cNvSpPr/>
              <p:nvPr/>
            </p:nvSpPr>
            <p:spPr>
              <a:xfrm>
                <a:off x="4172282" y="4412133"/>
                <a:ext cx="457200" cy="89941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Minus 68"/>
              <p:cNvSpPr/>
              <p:nvPr/>
            </p:nvSpPr>
            <p:spPr>
              <a:xfrm>
                <a:off x="4179782" y="3939953"/>
                <a:ext cx="457200" cy="89941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Minus 69"/>
              <p:cNvSpPr/>
              <p:nvPr/>
            </p:nvSpPr>
            <p:spPr>
              <a:xfrm rot="16200000">
                <a:off x="3861217" y="4137287"/>
                <a:ext cx="697043" cy="179882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Minus 70"/>
              <p:cNvSpPr/>
              <p:nvPr/>
            </p:nvSpPr>
            <p:spPr>
              <a:xfrm rot="16200000">
                <a:off x="4240968" y="4144784"/>
                <a:ext cx="697043" cy="179882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Minus 71"/>
              <p:cNvSpPr/>
              <p:nvPr/>
            </p:nvSpPr>
            <p:spPr>
              <a:xfrm rot="16200000">
                <a:off x="3511446" y="4133539"/>
                <a:ext cx="697043" cy="179882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1339122" y="5408962"/>
              <a:ext cx="487240" cy="697043"/>
              <a:chOff x="1124262" y="3889972"/>
              <a:chExt cx="487240" cy="697043"/>
            </a:xfrm>
          </p:grpSpPr>
          <p:sp>
            <p:nvSpPr>
              <p:cNvPr id="74" name="Minus 73"/>
              <p:cNvSpPr/>
              <p:nvPr/>
            </p:nvSpPr>
            <p:spPr>
              <a:xfrm rot="16200000">
                <a:off x="865681" y="4148553"/>
                <a:ext cx="697043" cy="179882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Minus 74"/>
              <p:cNvSpPr/>
              <p:nvPr/>
            </p:nvSpPr>
            <p:spPr>
              <a:xfrm>
                <a:off x="1144248" y="4437090"/>
                <a:ext cx="457200" cy="89941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Minus 75"/>
              <p:cNvSpPr/>
              <p:nvPr/>
            </p:nvSpPr>
            <p:spPr>
              <a:xfrm>
                <a:off x="1154302" y="3957443"/>
                <a:ext cx="457200" cy="89941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0" name="Oval 79"/>
          <p:cNvSpPr/>
          <p:nvPr/>
        </p:nvSpPr>
        <p:spPr>
          <a:xfrm>
            <a:off x="752630" y="4686876"/>
            <a:ext cx="410633" cy="4333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059399" y="3590649"/>
            <a:ext cx="410633" cy="4333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963008" y="3561997"/>
            <a:ext cx="410633" cy="4333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716480" y="4649940"/>
            <a:ext cx="410633" cy="4333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74721" y="3568033"/>
            <a:ext cx="410633" cy="4333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552375" y="5776643"/>
            <a:ext cx="410633" cy="4333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418312" y="5757907"/>
            <a:ext cx="410633" cy="4333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62020" y="5767274"/>
            <a:ext cx="410633" cy="4333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225696" y="4649940"/>
            <a:ext cx="410633" cy="4333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933275" y="3549297"/>
            <a:ext cx="412991" cy="45204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2634004" y="5757907"/>
            <a:ext cx="412991" cy="45204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2788281" y="4631204"/>
            <a:ext cx="412991" cy="45204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5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0">
        <p:sndAc>
          <p:stSnd>
            <p:snd r:embed="rId3" name="breeze.wav"/>
          </p:stSnd>
        </p:sndAc>
      </p:transition>
    </mc:Choice>
    <mc:Fallback xmlns="">
      <p:transition spd="slow"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9" y="4"/>
            <a:ext cx="12161838" cy="6858000"/>
          </a:xfrm>
          <a:prstGeom prst="frame">
            <a:avLst>
              <a:gd name="adj1" fmla="val 337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3944754" y="649162"/>
            <a:ext cx="3645705" cy="819725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87168" y="629176"/>
            <a:ext cx="3474811" cy="990558"/>
          </a:xfrm>
          <a:prstGeom prst="rect">
            <a:avLst/>
          </a:prstGeom>
          <a:noFill/>
        </p:spPr>
        <p:txBody>
          <a:bodyPr wrap="square" lIns="66577" tIns="33289" rIns="66577" bIns="33289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832100" y="1492250"/>
            <a:ext cx="939800" cy="1536700"/>
            <a:chOff x="2298700" y="1695450"/>
            <a:chExt cx="939800" cy="1536700"/>
          </a:xfrm>
        </p:grpSpPr>
        <p:sp>
          <p:nvSpPr>
            <p:cNvPr id="5" name="Minus 4"/>
            <p:cNvSpPr/>
            <p:nvPr/>
          </p:nvSpPr>
          <p:spPr>
            <a:xfrm>
              <a:off x="2298700" y="3022600"/>
              <a:ext cx="939800" cy="139700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inus 5"/>
            <p:cNvSpPr/>
            <p:nvPr/>
          </p:nvSpPr>
          <p:spPr>
            <a:xfrm rot="3581288">
              <a:off x="2463800" y="2095500"/>
              <a:ext cx="939800" cy="139700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inus 7"/>
            <p:cNvSpPr/>
            <p:nvPr/>
          </p:nvSpPr>
          <p:spPr>
            <a:xfrm rot="17980023">
              <a:off x="2133600" y="2095500"/>
              <a:ext cx="939800" cy="139700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inus 9"/>
            <p:cNvSpPr/>
            <p:nvPr/>
          </p:nvSpPr>
          <p:spPr>
            <a:xfrm rot="5400000">
              <a:off x="2616200" y="2692400"/>
              <a:ext cx="939800" cy="139700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inus 10"/>
            <p:cNvSpPr/>
            <p:nvPr/>
          </p:nvSpPr>
          <p:spPr>
            <a:xfrm rot="16200000">
              <a:off x="1968500" y="2692400"/>
              <a:ext cx="939800" cy="139700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inus 13"/>
            <p:cNvSpPr/>
            <p:nvPr/>
          </p:nvSpPr>
          <p:spPr>
            <a:xfrm>
              <a:off x="2298700" y="2374900"/>
              <a:ext cx="939800" cy="139700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213600" y="1492250"/>
            <a:ext cx="2235200" cy="1536700"/>
            <a:chOff x="7213600" y="1517650"/>
            <a:chExt cx="2235200" cy="1536700"/>
          </a:xfrm>
        </p:grpSpPr>
        <p:grpSp>
          <p:nvGrpSpPr>
            <p:cNvPr id="16" name="Group 15"/>
            <p:cNvGrpSpPr/>
            <p:nvPr/>
          </p:nvGrpSpPr>
          <p:grpSpPr>
            <a:xfrm>
              <a:off x="8509000" y="1517650"/>
              <a:ext cx="939800" cy="1536700"/>
              <a:chOff x="2298700" y="1695450"/>
              <a:chExt cx="939800" cy="1536700"/>
            </a:xfrm>
          </p:grpSpPr>
          <p:sp>
            <p:nvSpPr>
              <p:cNvPr id="17" name="Minus 16"/>
              <p:cNvSpPr/>
              <p:nvPr/>
            </p:nvSpPr>
            <p:spPr>
              <a:xfrm>
                <a:off x="2298700" y="3022600"/>
                <a:ext cx="939800" cy="139700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Minus 17"/>
              <p:cNvSpPr/>
              <p:nvPr/>
            </p:nvSpPr>
            <p:spPr>
              <a:xfrm rot="3581288">
                <a:off x="2463800" y="2095500"/>
                <a:ext cx="939800" cy="139700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Minus 18"/>
              <p:cNvSpPr/>
              <p:nvPr/>
            </p:nvSpPr>
            <p:spPr>
              <a:xfrm rot="17980023">
                <a:off x="2133600" y="2095500"/>
                <a:ext cx="939800" cy="139700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Minus 19"/>
              <p:cNvSpPr/>
              <p:nvPr/>
            </p:nvSpPr>
            <p:spPr>
              <a:xfrm rot="5400000">
                <a:off x="2616200" y="2692400"/>
                <a:ext cx="939800" cy="139700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Minus 20"/>
              <p:cNvSpPr/>
              <p:nvPr/>
            </p:nvSpPr>
            <p:spPr>
              <a:xfrm rot="16200000">
                <a:off x="1968500" y="2692400"/>
                <a:ext cx="939800" cy="139700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Minus 21"/>
              <p:cNvSpPr/>
              <p:nvPr/>
            </p:nvSpPr>
            <p:spPr>
              <a:xfrm>
                <a:off x="2298700" y="2374900"/>
                <a:ext cx="939800" cy="139700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213600" y="1517650"/>
              <a:ext cx="939800" cy="1536700"/>
              <a:chOff x="2298700" y="1695450"/>
              <a:chExt cx="939800" cy="1536700"/>
            </a:xfrm>
          </p:grpSpPr>
          <p:sp>
            <p:nvSpPr>
              <p:cNvPr id="24" name="Minus 23"/>
              <p:cNvSpPr/>
              <p:nvPr/>
            </p:nvSpPr>
            <p:spPr>
              <a:xfrm>
                <a:off x="2298700" y="3022600"/>
                <a:ext cx="939800" cy="139700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Minus 24"/>
              <p:cNvSpPr/>
              <p:nvPr/>
            </p:nvSpPr>
            <p:spPr>
              <a:xfrm rot="3581288">
                <a:off x="2463800" y="2095500"/>
                <a:ext cx="939800" cy="139700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Minus 25"/>
              <p:cNvSpPr/>
              <p:nvPr/>
            </p:nvSpPr>
            <p:spPr>
              <a:xfrm rot="17980023">
                <a:off x="2133600" y="2095500"/>
                <a:ext cx="939800" cy="139700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Minus 26"/>
              <p:cNvSpPr/>
              <p:nvPr/>
            </p:nvSpPr>
            <p:spPr>
              <a:xfrm rot="5400000">
                <a:off x="2616200" y="2692400"/>
                <a:ext cx="939800" cy="139700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Minus 27"/>
              <p:cNvSpPr/>
              <p:nvPr/>
            </p:nvSpPr>
            <p:spPr>
              <a:xfrm rot="16200000">
                <a:off x="1968500" y="2692400"/>
                <a:ext cx="939800" cy="139700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Minus 28"/>
              <p:cNvSpPr/>
              <p:nvPr/>
            </p:nvSpPr>
            <p:spPr>
              <a:xfrm>
                <a:off x="2298700" y="2374900"/>
                <a:ext cx="939800" cy="139700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7861300" y="1517650"/>
              <a:ext cx="939800" cy="1536700"/>
              <a:chOff x="2298700" y="1695450"/>
              <a:chExt cx="939800" cy="1536700"/>
            </a:xfrm>
          </p:grpSpPr>
          <p:sp>
            <p:nvSpPr>
              <p:cNvPr id="38" name="Minus 37"/>
              <p:cNvSpPr/>
              <p:nvPr/>
            </p:nvSpPr>
            <p:spPr>
              <a:xfrm>
                <a:off x="2298700" y="3022600"/>
                <a:ext cx="939800" cy="139700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Minus 38"/>
              <p:cNvSpPr/>
              <p:nvPr/>
            </p:nvSpPr>
            <p:spPr>
              <a:xfrm rot="3581288">
                <a:off x="2463800" y="2095500"/>
                <a:ext cx="939800" cy="139700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Minus 39"/>
              <p:cNvSpPr/>
              <p:nvPr/>
            </p:nvSpPr>
            <p:spPr>
              <a:xfrm rot="17980023">
                <a:off x="2133600" y="2095500"/>
                <a:ext cx="939800" cy="139700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Minus 40"/>
              <p:cNvSpPr/>
              <p:nvPr/>
            </p:nvSpPr>
            <p:spPr>
              <a:xfrm rot="5400000">
                <a:off x="2616200" y="2692400"/>
                <a:ext cx="939800" cy="139700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Minus 41"/>
              <p:cNvSpPr/>
              <p:nvPr/>
            </p:nvSpPr>
            <p:spPr>
              <a:xfrm rot="16200000">
                <a:off x="1968500" y="2692400"/>
                <a:ext cx="939800" cy="139700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Minus 42"/>
              <p:cNvSpPr/>
              <p:nvPr/>
            </p:nvSpPr>
            <p:spPr>
              <a:xfrm>
                <a:off x="2298700" y="2374900"/>
                <a:ext cx="939800" cy="139700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4686300" y="1492250"/>
            <a:ext cx="1587500" cy="1536700"/>
            <a:chOff x="4686300" y="1517650"/>
            <a:chExt cx="1587500" cy="1536700"/>
          </a:xfrm>
        </p:grpSpPr>
        <p:grpSp>
          <p:nvGrpSpPr>
            <p:cNvPr id="30" name="Group 29"/>
            <p:cNvGrpSpPr/>
            <p:nvPr/>
          </p:nvGrpSpPr>
          <p:grpSpPr>
            <a:xfrm>
              <a:off x="4686300" y="1517650"/>
              <a:ext cx="939800" cy="1536700"/>
              <a:chOff x="2298700" y="1695450"/>
              <a:chExt cx="939800" cy="1536700"/>
            </a:xfrm>
          </p:grpSpPr>
          <p:sp>
            <p:nvSpPr>
              <p:cNvPr id="31" name="Minus 30"/>
              <p:cNvSpPr/>
              <p:nvPr/>
            </p:nvSpPr>
            <p:spPr>
              <a:xfrm>
                <a:off x="2298700" y="3022600"/>
                <a:ext cx="939800" cy="139700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Minus 31"/>
              <p:cNvSpPr/>
              <p:nvPr/>
            </p:nvSpPr>
            <p:spPr>
              <a:xfrm rot="3581288">
                <a:off x="2463800" y="2095500"/>
                <a:ext cx="939800" cy="139700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Minus 32"/>
              <p:cNvSpPr/>
              <p:nvPr/>
            </p:nvSpPr>
            <p:spPr>
              <a:xfrm rot="17980023">
                <a:off x="2133600" y="2095500"/>
                <a:ext cx="939800" cy="139700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Minus 33"/>
              <p:cNvSpPr/>
              <p:nvPr/>
            </p:nvSpPr>
            <p:spPr>
              <a:xfrm rot="5400000">
                <a:off x="2616200" y="2692400"/>
                <a:ext cx="939800" cy="139700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Minus 34"/>
              <p:cNvSpPr/>
              <p:nvPr/>
            </p:nvSpPr>
            <p:spPr>
              <a:xfrm rot="16200000">
                <a:off x="1968500" y="2692400"/>
                <a:ext cx="939800" cy="139700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Minus 35"/>
              <p:cNvSpPr/>
              <p:nvPr/>
            </p:nvSpPr>
            <p:spPr>
              <a:xfrm>
                <a:off x="2298700" y="2374900"/>
                <a:ext cx="939800" cy="139700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5334000" y="1517650"/>
              <a:ext cx="939800" cy="1536700"/>
              <a:chOff x="2298700" y="1695450"/>
              <a:chExt cx="939800" cy="1536700"/>
            </a:xfrm>
          </p:grpSpPr>
          <p:sp>
            <p:nvSpPr>
              <p:cNvPr id="45" name="Minus 44"/>
              <p:cNvSpPr/>
              <p:nvPr/>
            </p:nvSpPr>
            <p:spPr>
              <a:xfrm>
                <a:off x="2298700" y="3022600"/>
                <a:ext cx="939800" cy="139700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Minus 45"/>
              <p:cNvSpPr/>
              <p:nvPr/>
            </p:nvSpPr>
            <p:spPr>
              <a:xfrm rot="3581288">
                <a:off x="2463800" y="2095500"/>
                <a:ext cx="939800" cy="139700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Minus 46"/>
              <p:cNvSpPr/>
              <p:nvPr/>
            </p:nvSpPr>
            <p:spPr>
              <a:xfrm rot="17980023">
                <a:off x="2133600" y="2095500"/>
                <a:ext cx="939800" cy="139700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Minus 47"/>
              <p:cNvSpPr/>
              <p:nvPr/>
            </p:nvSpPr>
            <p:spPr>
              <a:xfrm rot="5400000">
                <a:off x="2616200" y="2692400"/>
                <a:ext cx="939800" cy="139700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Minus 48"/>
              <p:cNvSpPr/>
              <p:nvPr/>
            </p:nvSpPr>
            <p:spPr>
              <a:xfrm rot="16200000">
                <a:off x="1968500" y="2692400"/>
                <a:ext cx="939800" cy="139700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Minus 49"/>
              <p:cNvSpPr/>
              <p:nvPr/>
            </p:nvSpPr>
            <p:spPr>
              <a:xfrm>
                <a:off x="2298700" y="2374900"/>
                <a:ext cx="939800" cy="139700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3" name="TextBox 52"/>
          <p:cNvSpPr txBox="1"/>
          <p:nvPr/>
        </p:nvSpPr>
        <p:spPr>
          <a:xfrm>
            <a:off x="533400" y="3016251"/>
            <a:ext cx="11366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জ্যামিতিক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দৈর্ঘ্যের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প্যাটার্নে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রেখাংশের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প্যাটার্নটি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বীজগাণিতীয়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রাশিকে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সমর্থন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যুক্তিসহ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প্যাটার্নটির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পঞ্চাশটি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রেখাংশের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9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9" y="4"/>
            <a:ext cx="12161838" cy="6871607"/>
          </a:xfrm>
          <a:prstGeom prst="frame">
            <a:avLst>
              <a:gd name="adj1" fmla="val 3571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2954" y="730776"/>
            <a:ext cx="9968717" cy="571144"/>
          </a:xfrm>
          <a:prstGeom prst="rect">
            <a:avLst/>
          </a:prstGeom>
          <a:noFill/>
        </p:spPr>
        <p:txBody>
          <a:bodyPr wrap="square" lIns="66577" tIns="33289" rIns="66577" bIns="33289" rtlCol="0">
            <a:spAutoFit/>
          </a:bodyPr>
          <a:lstStyle/>
          <a:p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678" y="2248528"/>
            <a:ext cx="5423753" cy="4300302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004868" y="590240"/>
            <a:ext cx="6394220" cy="969676"/>
          </a:xfrm>
          <a:prstGeom prst="wedgeEllipseCallout">
            <a:avLst>
              <a:gd name="adj1" fmla="val -13261"/>
              <a:gd name="adj2" fmla="val 19728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71693" y="730780"/>
            <a:ext cx="4172624" cy="668669"/>
          </a:xfrm>
          <a:prstGeom prst="rect">
            <a:avLst/>
          </a:prstGeom>
          <a:noFill/>
        </p:spPr>
        <p:txBody>
          <a:bodyPr wrap="square" lIns="66577" tIns="33289" rIns="66577" bIns="33289" rtlCol="0">
            <a:spAutoFit/>
          </a:bodyPr>
          <a:lstStyle/>
          <a:p>
            <a:r>
              <a:rPr lang="en-US" sz="39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900" dirty="0" err="1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112351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9" y="4"/>
            <a:ext cx="12161838" cy="6858000"/>
          </a:xfrm>
          <a:prstGeom prst="frame">
            <a:avLst>
              <a:gd name="adj1" fmla="val 396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3371" y="857261"/>
            <a:ext cx="5474205" cy="749940"/>
          </a:xfrm>
          <a:prstGeom prst="rect">
            <a:avLst/>
          </a:prstGeom>
          <a:noFill/>
        </p:spPr>
        <p:txBody>
          <a:bodyPr wrap="square" lIns="66577" tIns="33289" rIns="66577" bIns="33289" rtlCol="0">
            <a:spAutoFit/>
          </a:bodyPr>
          <a:lstStyle/>
          <a:p>
            <a:r>
              <a:rPr lang="en-US" sz="4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268593" y="2286005"/>
            <a:ext cx="6922045" cy="3144994"/>
          </a:xfrm>
          <a:prstGeom prst="rect">
            <a:avLst/>
          </a:prstGeom>
          <a:noFill/>
        </p:spPr>
        <p:txBody>
          <a:bodyPr wrap="square" lIns="66577" tIns="33289" rIns="66577" bIns="33289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ফারুক হোসেন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শিক্ষক(এম.এস.সি) গণিত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নবিগঞ্জ ইসলামিয়া দাখিল মাদ্রাসা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সদর , লক্ষীপুর 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০১৮৩৭৬২৩৫০৫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871" y="2233656"/>
            <a:ext cx="2954927" cy="372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1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9" y="4"/>
            <a:ext cx="12161838" cy="6858000"/>
          </a:xfrm>
          <a:prstGeom prst="frame">
            <a:avLst>
              <a:gd name="adj1" fmla="val 3572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2749" y="2023676"/>
            <a:ext cx="8031961" cy="3760551"/>
          </a:xfrm>
          <a:prstGeom prst="rect">
            <a:avLst/>
          </a:prstGeom>
          <a:noFill/>
        </p:spPr>
        <p:txBody>
          <a:bodyPr wrap="square" lIns="66584" tIns="33291" rIns="66584" bIns="33291" rtlCol="0">
            <a:spAutoFit/>
          </a:bodyPr>
          <a:lstStyle/>
          <a:p>
            <a:pPr lvl="1" algn="just"/>
            <a:r>
              <a:rPr lang="en-US" sz="4000" dirty="0" err="1"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4000" dirty="0">
                <a:latin typeface="Nikosh" pitchFamily="2" charset="0"/>
                <a:cs typeface="Nikosh" pitchFamily="2" charset="0"/>
              </a:rPr>
              <a:t>- 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অষ্টম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   </a:t>
            </a:r>
          </a:p>
          <a:p>
            <a:pPr lvl="1" algn="just"/>
            <a:r>
              <a:rPr lang="en-US" sz="4000" dirty="0" err="1"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4000" dirty="0">
                <a:latin typeface="Nikosh" pitchFamily="2" charset="0"/>
                <a:cs typeface="Nikosh" pitchFamily="2" charset="0"/>
              </a:rPr>
              <a:t>- 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4000" dirty="0">
                <a:latin typeface="Nikosh" pitchFamily="2" charset="0"/>
                <a:cs typeface="Nikosh" pitchFamily="2" charset="0"/>
              </a:rPr>
              <a:t>গণিত 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</a:p>
          <a:p>
            <a:pPr lvl="1" algn="just"/>
            <a:r>
              <a:rPr lang="en-US" sz="4000" dirty="0" err="1"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4000" dirty="0">
                <a:latin typeface="Nikosh" pitchFamily="2" charset="0"/>
                <a:cs typeface="Nikosh" pitchFamily="2" charset="0"/>
              </a:rPr>
              <a:t>- 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১ম    </a:t>
            </a:r>
            <a:endParaRPr lang="bn-IN" sz="4000" dirty="0">
              <a:latin typeface="Nikosh" pitchFamily="2" charset="0"/>
              <a:cs typeface="Nikosh" pitchFamily="2" charset="0"/>
            </a:endParaRPr>
          </a:p>
          <a:p>
            <a:pPr lvl="1" algn="just"/>
            <a:r>
              <a:rPr lang="bn-IN" sz="4000" dirty="0">
                <a:latin typeface="Nikosh" pitchFamily="2" charset="0"/>
                <a:cs typeface="Nikosh" pitchFamily="2" charset="0"/>
              </a:rPr>
              <a:t>শিক্ষার্থীর সংখ্যা- ৮০</a:t>
            </a:r>
          </a:p>
          <a:p>
            <a:pPr lvl="1" algn="just"/>
            <a:r>
              <a:rPr lang="bn-IN" sz="4000" dirty="0">
                <a:latin typeface="Nikosh" pitchFamily="2" charset="0"/>
                <a:cs typeface="Nikosh" pitchFamily="2" charset="0"/>
              </a:rPr>
              <a:t>সময় – ৫০ মিনিট 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</a:p>
          <a:p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976375" y="983737"/>
            <a:ext cx="4728018" cy="744341"/>
          </a:xfrm>
          <a:prstGeom prst="rect">
            <a:avLst/>
          </a:prstGeom>
          <a:noFill/>
        </p:spPr>
        <p:txBody>
          <a:bodyPr wrap="square" lIns="66584" tIns="33291" rIns="66584" bIns="33291" rtlCol="0">
            <a:spAutoFit/>
          </a:bodyPr>
          <a:lstStyle/>
          <a:p>
            <a:r>
              <a:rPr lang="bn-IN" sz="44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4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91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9" y="4"/>
            <a:ext cx="12161838" cy="6858000"/>
          </a:xfrm>
          <a:prstGeom prst="frame">
            <a:avLst>
              <a:gd name="adj1" fmla="val 3572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62" y="571504"/>
            <a:ext cx="5791352" cy="571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428" y="548537"/>
            <a:ext cx="4635858" cy="575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1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9" y="4"/>
            <a:ext cx="12161838" cy="6858000"/>
          </a:xfrm>
          <a:prstGeom prst="frame">
            <a:avLst>
              <a:gd name="adj1" fmla="val 396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96" y="1054001"/>
            <a:ext cx="5538089" cy="51334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490" y="1221873"/>
            <a:ext cx="5308740" cy="496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4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9" y="4"/>
            <a:ext cx="12161838" cy="6858000"/>
          </a:xfrm>
          <a:prstGeom prst="frame">
            <a:avLst>
              <a:gd name="adj1" fmla="val 3572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64" y="1986647"/>
            <a:ext cx="9459207" cy="43504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1891" y="762007"/>
            <a:ext cx="4853706" cy="952184"/>
          </a:xfrm>
          <a:prstGeom prst="rect">
            <a:avLst/>
          </a:prstGeom>
          <a:noFill/>
        </p:spPr>
        <p:txBody>
          <a:bodyPr wrap="square" lIns="66577" tIns="33289" rIns="66577" bIns="33289" rtlCol="0">
            <a:prstTxWarp prst="textPlain">
              <a:avLst/>
            </a:prstTxWarp>
            <a:spAutoFit/>
          </a:bodyPr>
          <a:lstStyle/>
          <a:p>
            <a:r>
              <a:rPr lang="en-US" sz="4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</a:t>
            </a:r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767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9" y="4"/>
            <a:ext cx="12161838" cy="6858000"/>
          </a:xfrm>
          <a:prstGeom prst="frame">
            <a:avLst>
              <a:gd name="adj1" fmla="val 3373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9326" y="653154"/>
            <a:ext cx="5350106" cy="952184"/>
          </a:xfrm>
          <a:prstGeom prst="rect">
            <a:avLst/>
          </a:prstGeom>
          <a:noFill/>
        </p:spPr>
        <p:txBody>
          <a:bodyPr wrap="square" lIns="66577" tIns="33289" rIns="66577" bIns="33289" rtlCol="0">
            <a:prstTxWarp prst="textChevronInverted">
              <a:avLst/>
            </a:prstTxWarp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2809" y="2462898"/>
            <a:ext cx="10286544" cy="2529441"/>
          </a:xfrm>
          <a:prstGeom prst="rect">
            <a:avLst/>
          </a:prstGeom>
          <a:noFill/>
        </p:spPr>
        <p:txBody>
          <a:bodyPr wrap="square" lIns="66577" tIns="33289" rIns="66577" bIns="33289" rtlCol="0">
            <a:spAutoFit/>
          </a:bodyPr>
          <a:lstStyle/>
          <a:p>
            <a:pPr marL="540942" indent="-540942">
              <a:buFont typeface="+mj-lt"/>
              <a:buAutoNum type="arabicPeriod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রৈখিক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 । </a:t>
            </a:r>
          </a:p>
          <a:p>
            <a:pPr marL="540942" indent="-540942">
              <a:buFont typeface="+mj-lt"/>
              <a:buAutoNum type="arabicPeriod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রৈখিক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বীজগাণিতীয়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রাশিমালায়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। </a:t>
            </a:r>
          </a:p>
          <a:p>
            <a:pPr marL="540942" indent="-540942">
              <a:buFont typeface="+mj-lt"/>
              <a:buAutoNum type="arabicPeriod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রৈখিক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প্যাটার্নের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নির্দিষ্টতম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 । </a:t>
            </a:r>
          </a:p>
        </p:txBody>
      </p:sp>
    </p:spTree>
    <p:extLst>
      <p:ext uri="{BB962C8B-B14F-4D97-AF65-F5344CB8AC3E}">
        <p14:creationId xmlns:p14="http://schemas.microsoft.com/office/powerpoint/2010/main" val="194670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9" y="4"/>
            <a:ext cx="12161838" cy="6858000"/>
          </a:xfrm>
          <a:prstGeom prst="frame">
            <a:avLst>
              <a:gd name="adj1" fmla="val 357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5" y="278886"/>
            <a:ext cx="11671078" cy="63402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1744" y="646459"/>
            <a:ext cx="10922868" cy="1913892"/>
          </a:xfrm>
          <a:prstGeom prst="rect">
            <a:avLst/>
          </a:prstGeom>
          <a:noFill/>
        </p:spPr>
        <p:txBody>
          <a:bodyPr wrap="square" lIns="66584" tIns="33291" rIns="66584" bIns="33291" rtlCol="0">
            <a:spAutoFit/>
          </a:bodyPr>
          <a:lstStyle/>
          <a:p>
            <a:r>
              <a:rPr lang="en-US" sz="4000" u="sng" dirty="0" err="1">
                <a:latin typeface="NikoshBAN" pitchFamily="2" charset="0"/>
                <a:cs typeface="NikoshBAN" pitchFamily="2" charset="0"/>
              </a:rPr>
              <a:t>রৈখিক</a:t>
            </a:r>
            <a:r>
              <a:rPr lang="en-US" sz="4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latin typeface="NikoshBAN" pitchFamily="2" charset="0"/>
                <a:cs typeface="NikoshBAN" pitchFamily="2" charset="0"/>
              </a:rPr>
              <a:t>প্যাটার্নঃ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সুবিন্যস্ত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রেখাকে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সুবিন্যস্ত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রৈখিক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 </a:t>
            </a:r>
            <a:endParaRPr lang="en-US" sz="4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Minus 7"/>
          <p:cNvSpPr/>
          <p:nvPr/>
        </p:nvSpPr>
        <p:spPr>
          <a:xfrm rot="16200000">
            <a:off x="4008073" y="5071270"/>
            <a:ext cx="1658289" cy="29906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84" tIns="33291" rIns="66584" bIns="33291"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>
            <a:off x="3384628" y="4515791"/>
            <a:ext cx="1680442" cy="2951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84" tIns="33291" rIns="66584" bIns="33291"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16200000">
            <a:off x="2818949" y="5078297"/>
            <a:ext cx="1658289" cy="29906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84" tIns="33291" rIns="66584" bIns="33291"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3384628" y="5663475"/>
            <a:ext cx="1680442" cy="2951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84" tIns="33291" rIns="66584" bIns="33291"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 rot="16200000">
            <a:off x="7670399" y="5073608"/>
            <a:ext cx="1658289" cy="29906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84" tIns="33291" rIns="66584" bIns="33291"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7063556" y="4518132"/>
            <a:ext cx="1680442" cy="2951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84" tIns="33291" rIns="66584" bIns="33291"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7051690" y="5663476"/>
            <a:ext cx="1680442" cy="2951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84" tIns="33291" rIns="66584" bIns="33291"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 rot="16200000">
            <a:off x="6531111" y="5085323"/>
            <a:ext cx="1658289" cy="29906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84" tIns="33291" rIns="66584" bIns="33291"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5933769" y="4515791"/>
            <a:ext cx="1680442" cy="2951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84" tIns="33291" rIns="66584" bIns="33291"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5400000">
            <a:off x="5330098" y="5071271"/>
            <a:ext cx="1658289" cy="29906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84" tIns="33291" rIns="66584" bIns="33291"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5907662" y="5663476"/>
            <a:ext cx="1680442" cy="2951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84" tIns="33291" rIns="66584" bIns="3329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1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9" y="4"/>
            <a:ext cx="12161838" cy="6858000"/>
          </a:xfrm>
          <a:prstGeom prst="frame">
            <a:avLst>
              <a:gd name="adj1" fmla="val 416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Minus 2"/>
          <p:cNvSpPr/>
          <p:nvPr/>
        </p:nvSpPr>
        <p:spPr>
          <a:xfrm>
            <a:off x="510197" y="1993443"/>
            <a:ext cx="2040764" cy="476250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 rot="16200000">
            <a:off x="-289880" y="1309913"/>
            <a:ext cx="2013856" cy="482613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 rot="16200000">
            <a:off x="1323425" y="1309908"/>
            <a:ext cx="2013856" cy="482613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>
            <a:off x="496420" y="636136"/>
            <a:ext cx="2040764" cy="476250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>
            <a:off x="4246991" y="2003640"/>
            <a:ext cx="2040764" cy="476250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 rot="16200000">
            <a:off x="5094690" y="1330323"/>
            <a:ext cx="2013856" cy="482613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4267687" y="666745"/>
            <a:ext cx="2040764" cy="476250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2688843" y="2007049"/>
            <a:ext cx="2040764" cy="476250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1888768" y="1323517"/>
            <a:ext cx="2013856" cy="482613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16200000">
            <a:off x="3502072" y="1323513"/>
            <a:ext cx="2013856" cy="482613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>
            <a:off x="2675068" y="649742"/>
            <a:ext cx="2040764" cy="476250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6453237" y="2007048"/>
            <a:ext cx="2040764" cy="476250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 rot="16200000">
            <a:off x="5653165" y="1323513"/>
            <a:ext cx="2013856" cy="482613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6439462" y="649737"/>
            <a:ext cx="2040764" cy="476250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9631585" y="2000243"/>
            <a:ext cx="2040764" cy="476250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 rot="16200000">
            <a:off x="10479282" y="1326928"/>
            <a:ext cx="2013856" cy="482613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/>
          </a:p>
        </p:txBody>
      </p:sp>
      <p:sp>
        <p:nvSpPr>
          <p:cNvPr id="31" name="Minus 30"/>
          <p:cNvSpPr/>
          <p:nvPr/>
        </p:nvSpPr>
        <p:spPr>
          <a:xfrm>
            <a:off x="9652280" y="663350"/>
            <a:ext cx="2040764" cy="476250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/>
          </a:p>
        </p:txBody>
      </p:sp>
      <p:sp>
        <p:nvSpPr>
          <p:cNvPr id="33" name="Minus 32"/>
          <p:cNvSpPr/>
          <p:nvPr/>
        </p:nvSpPr>
        <p:spPr>
          <a:xfrm>
            <a:off x="8073436" y="2003654"/>
            <a:ext cx="2040764" cy="476250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/>
          </a:p>
        </p:txBody>
      </p:sp>
      <p:sp>
        <p:nvSpPr>
          <p:cNvPr id="34" name="Minus 33"/>
          <p:cNvSpPr/>
          <p:nvPr/>
        </p:nvSpPr>
        <p:spPr>
          <a:xfrm rot="16200000">
            <a:off x="7273363" y="1320122"/>
            <a:ext cx="2013856" cy="482613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/>
          </a:p>
        </p:txBody>
      </p:sp>
      <p:sp>
        <p:nvSpPr>
          <p:cNvPr id="35" name="Minus 34"/>
          <p:cNvSpPr/>
          <p:nvPr/>
        </p:nvSpPr>
        <p:spPr>
          <a:xfrm rot="16200000">
            <a:off x="8886664" y="1320119"/>
            <a:ext cx="2013856" cy="482613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/>
          </a:p>
        </p:txBody>
      </p:sp>
      <p:sp>
        <p:nvSpPr>
          <p:cNvPr id="36" name="Minus 35"/>
          <p:cNvSpPr/>
          <p:nvPr/>
        </p:nvSpPr>
        <p:spPr>
          <a:xfrm>
            <a:off x="8059659" y="646344"/>
            <a:ext cx="2040764" cy="476250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77" tIns="33289" rIns="66577" bIns="33289"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17052" y="4112081"/>
            <a:ext cx="5384568" cy="6212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66577" tIns="33289" rIns="66577" bIns="33289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১ম চিত্রে কাঠির সংখ্যা কত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65828" y="4112081"/>
            <a:ext cx="5397574" cy="6212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66577" tIns="33289" rIns="66577" bIns="33289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২য় চিত্রে কাঠির সংখ্যা কত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61651" y="5349424"/>
            <a:ext cx="5548776" cy="6212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66577" tIns="33289" rIns="66577" bIns="33289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৩য় চিত্রে কাঠির সংখ্যা কত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41007" y="2748646"/>
            <a:ext cx="1103116" cy="513504"/>
          </a:xfrm>
          <a:prstGeom prst="rect">
            <a:avLst/>
          </a:prstGeom>
          <a:noFill/>
        </p:spPr>
        <p:txBody>
          <a:bodyPr wrap="square" lIns="66577" tIns="33289" rIns="66577" bIns="33289" rtlCol="0">
            <a:spAutoFit/>
          </a:bodyPr>
          <a:lstStyle/>
          <a:p>
            <a:r>
              <a:rPr lang="bn-IN" sz="29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2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29726" y="2775860"/>
            <a:ext cx="1392681" cy="513504"/>
          </a:xfrm>
          <a:prstGeom prst="rect">
            <a:avLst/>
          </a:prstGeom>
          <a:noFill/>
        </p:spPr>
        <p:txBody>
          <a:bodyPr wrap="square" lIns="66577" tIns="33289" rIns="66577" bIns="33289" rtlCol="0">
            <a:spAutoFit/>
          </a:bodyPr>
          <a:lstStyle/>
          <a:p>
            <a:r>
              <a:rPr lang="bn-IN" sz="2900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endParaRPr lang="en-US" sz="2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797354" y="2789466"/>
            <a:ext cx="1268568" cy="513504"/>
          </a:xfrm>
          <a:prstGeom prst="rect">
            <a:avLst/>
          </a:prstGeom>
          <a:noFill/>
        </p:spPr>
        <p:txBody>
          <a:bodyPr wrap="square" lIns="66577" tIns="33289" rIns="66577" bIns="33289" rtlCol="0">
            <a:spAutoFit/>
          </a:bodyPr>
          <a:lstStyle/>
          <a:p>
            <a:r>
              <a:rPr lang="bn-IN" sz="2900" dirty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endParaRPr lang="en-US" sz="2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81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10" grpId="0" animBg="1"/>
      <p:bldP spid="11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6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2" grpId="0"/>
      <p:bldP spid="43" grpId="0"/>
      <p:bldP spid="4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1449</TotalTime>
  <Words>500</Words>
  <Application>Microsoft Office PowerPoint</Application>
  <PresentationFormat>Custom</PresentationFormat>
  <Paragraphs>108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 C</cp:lastModifiedBy>
  <cp:revision>164</cp:revision>
  <dcterms:created xsi:type="dcterms:W3CDTF">2020-04-17T13:14:35Z</dcterms:created>
  <dcterms:modified xsi:type="dcterms:W3CDTF">2021-01-31T15:12:49Z</dcterms:modified>
</cp:coreProperties>
</file>