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59" r:id="rId6"/>
    <p:sldId id="262" r:id="rId7"/>
    <p:sldId id="261" r:id="rId8"/>
    <p:sldId id="265" r:id="rId9"/>
    <p:sldId id="266" r:id="rId10"/>
    <p:sldId id="263" r:id="rId11"/>
    <p:sldId id="268" r:id="rId12"/>
    <p:sldId id="269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CA4003-D6AA-4A5F-8B99-D496114F9A1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0F1A84-E45D-4645-8094-91097769897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জন্মঃ১৮৬১ খ্রিঃ ৭ই মে</a:t>
          </a:r>
        </a:p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কোলকাতায়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C3D2FD97-4348-45C8-AEDE-4B2EFA6888AD}" type="parTrans" cxnId="{CF568D79-51C6-45F2-BDFB-A0BF19251E1D}">
      <dgm:prSet/>
      <dgm:spPr/>
      <dgm:t>
        <a:bodyPr/>
        <a:lstStyle/>
        <a:p>
          <a:endParaRPr lang="en-US"/>
        </a:p>
      </dgm:t>
    </dgm:pt>
    <dgm:pt modelId="{FA23913B-A283-4232-8466-078DF35A43BD}" type="sibTrans" cxnId="{CF568D79-51C6-45F2-BDFB-A0BF19251E1D}">
      <dgm:prSet/>
      <dgm:spPr/>
      <dgm:t>
        <a:bodyPr/>
        <a:lstStyle/>
        <a:p>
          <a:endParaRPr lang="en-US"/>
        </a:p>
      </dgm:t>
    </dgm:pt>
    <dgm:pt modelId="{CC638BFC-CBCC-46D5-A4FA-85D0852EAA26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800" dirty="0" smtClean="0">
              <a:latin typeface="NikoshBAN" pitchFamily="2" charset="0"/>
              <a:cs typeface="NikoshBAN" pitchFamily="2" charset="0"/>
            </a:rPr>
            <a:t>বাংলা জাতীয় সংগীতের রচয়িতা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5F4F8D3A-CA01-4381-987D-040B6F243676}" type="parTrans" cxnId="{A0071CC2-2289-4853-966C-D6CF11A008AE}">
      <dgm:prSet/>
      <dgm:spPr/>
      <dgm:t>
        <a:bodyPr/>
        <a:lstStyle/>
        <a:p>
          <a:endParaRPr lang="en-US"/>
        </a:p>
      </dgm:t>
    </dgm:pt>
    <dgm:pt modelId="{E8B2628A-7EF7-4603-9229-5A8D843302AF}" type="sibTrans" cxnId="{A0071CC2-2289-4853-966C-D6CF11A008AE}">
      <dgm:prSet/>
      <dgm:spPr/>
      <dgm:t>
        <a:bodyPr/>
        <a:lstStyle/>
        <a:p>
          <a:endParaRPr lang="en-US"/>
        </a:p>
      </dgm:t>
    </dgm:pt>
    <dgm:pt modelId="{1E1EDA1B-61AE-4FE9-BD32-DC94E2942C8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800" dirty="0" smtClean="0">
              <a:latin typeface="NikoshBAN" pitchFamily="2" charset="0"/>
              <a:cs typeface="NikoshBAN" pitchFamily="2" charset="0"/>
            </a:rPr>
            <a:t>নোবেল পুরস্কার লাভ ১৯১৩ খ্রিঃ                                        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DB3E98D5-C62E-4534-9AA9-9F1F449EE599}" type="parTrans" cxnId="{EB2AC9C3-3E62-4760-8B0B-64BE51295D1E}">
      <dgm:prSet/>
      <dgm:spPr/>
      <dgm:t>
        <a:bodyPr/>
        <a:lstStyle/>
        <a:p>
          <a:endParaRPr lang="en-US"/>
        </a:p>
      </dgm:t>
    </dgm:pt>
    <dgm:pt modelId="{AD50815F-82CD-41AE-8194-008386C9DAC3}" type="sibTrans" cxnId="{EB2AC9C3-3E62-4760-8B0B-64BE51295D1E}">
      <dgm:prSet/>
      <dgm:spPr/>
      <dgm:t>
        <a:bodyPr/>
        <a:lstStyle/>
        <a:p>
          <a:endParaRPr lang="en-US"/>
        </a:p>
      </dgm:t>
    </dgm:pt>
    <dgm:pt modelId="{4D3C80CC-E974-45B8-865D-5B3BE9DC88A2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800" dirty="0" smtClean="0">
              <a:latin typeface="NikoshBAN" pitchFamily="2" charset="0"/>
              <a:cs typeface="NikoshBAN" pitchFamily="2" charset="0"/>
            </a:rPr>
            <a:t>মৃত্যুঃ ১৯৪১খ্রিঃ ৭ই আগস্ট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E173E2E0-BE19-4BC0-A98C-CAEB680BE8E7}" type="sibTrans" cxnId="{A16792F0-826D-4B11-B374-266E52422F95}">
      <dgm:prSet/>
      <dgm:spPr/>
      <dgm:t>
        <a:bodyPr/>
        <a:lstStyle/>
        <a:p>
          <a:endParaRPr lang="en-US"/>
        </a:p>
      </dgm:t>
    </dgm:pt>
    <dgm:pt modelId="{18A0A016-31FC-4D31-BA1A-CA777574CA99}" type="parTrans" cxnId="{A16792F0-826D-4B11-B374-266E52422F95}">
      <dgm:prSet/>
      <dgm:spPr/>
      <dgm:t>
        <a:bodyPr/>
        <a:lstStyle/>
        <a:p>
          <a:endParaRPr lang="en-US"/>
        </a:p>
      </dgm:t>
    </dgm:pt>
    <dgm:pt modelId="{B5B2F9CA-66AC-4559-B926-B4CAF784A2C9}" type="pres">
      <dgm:prSet presAssocID="{F5CA4003-D6AA-4A5F-8B99-D496114F9A1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E63FAF-B308-46A3-9B35-8A4BFBF60547}" type="pres">
      <dgm:prSet presAssocID="{AB0F1A84-E45D-4645-8094-9109776989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34831-DA69-445D-AC5E-14BDA6411485}" type="pres">
      <dgm:prSet presAssocID="{AB0F1A84-E45D-4645-8094-910977698974}" presName="spNode" presStyleCnt="0"/>
      <dgm:spPr/>
    </dgm:pt>
    <dgm:pt modelId="{A5530418-E9BE-4939-918E-CEE3515C02B4}" type="pres">
      <dgm:prSet presAssocID="{FA23913B-A283-4232-8466-078DF35A43B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539F4D0-0A0E-4EE3-8204-E117E816D2E1}" type="pres">
      <dgm:prSet presAssocID="{CC638BFC-CBCC-46D5-A4FA-85D0852EAA26}" presName="node" presStyleLbl="node1" presStyleIdx="1" presStyleCnt="4" custRadScaleRad="95778" custRadScaleInc="-2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3E3AC3-3F2F-4714-AECA-AFDF0ADFEC68}" type="pres">
      <dgm:prSet presAssocID="{CC638BFC-CBCC-46D5-A4FA-85D0852EAA26}" presName="spNode" presStyleCnt="0"/>
      <dgm:spPr/>
    </dgm:pt>
    <dgm:pt modelId="{DB2DEEF6-BD33-43D9-A15C-C9D82A174C22}" type="pres">
      <dgm:prSet presAssocID="{E8B2628A-7EF7-4603-9229-5A8D843302AF}" presName="sibTrans" presStyleLbl="sibTrans1D1" presStyleIdx="1" presStyleCnt="4"/>
      <dgm:spPr/>
      <dgm:t>
        <a:bodyPr/>
        <a:lstStyle/>
        <a:p>
          <a:endParaRPr lang="en-US"/>
        </a:p>
      </dgm:t>
    </dgm:pt>
    <dgm:pt modelId="{5039842D-172D-49D3-A828-C9EDBB03A7CF}" type="pres">
      <dgm:prSet presAssocID="{4D3C80CC-E974-45B8-865D-5B3BE9DC88A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2DB81-56EE-4935-A104-83EE7A0BF6F6}" type="pres">
      <dgm:prSet presAssocID="{4D3C80CC-E974-45B8-865D-5B3BE9DC88A2}" presName="spNode" presStyleCnt="0"/>
      <dgm:spPr/>
    </dgm:pt>
    <dgm:pt modelId="{DF1E89D5-C344-4584-9095-BD15C33E0D43}" type="pres">
      <dgm:prSet presAssocID="{E173E2E0-BE19-4BC0-A98C-CAEB680BE8E7}" presName="sibTrans" presStyleLbl="sibTrans1D1" presStyleIdx="2" presStyleCnt="4"/>
      <dgm:spPr/>
      <dgm:t>
        <a:bodyPr/>
        <a:lstStyle/>
        <a:p>
          <a:endParaRPr lang="en-US"/>
        </a:p>
      </dgm:t>
    </dgm:pt>
    <dgm:pt modelId="{41018F11-EA12-4EFC-96D7-0BC7770526CD}" type="pres">
      <dgm:prSet presAssocID="{1E1EDA1B-61AE-4FE9-BD32-DC94E2942C8F}" presName="node" presStyleLbl="node1" presStyleIdx="3" presStyleCnt="4" custRadScaleRad="101398" custRadScaleInc="-3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FFCAE-1B8F-4187-9681-A1778B498443}" type="pres">
      <dgm:prSet presAssocID="{1E1EDA1B-61AE-4FE9-BD32-DC94E2942C8F}" presName="spNode" presStyleCnt="0"/>
      <dgm:spPr/>
    </dgm:pt>
    <dgm:pt modelId="{DD47529D-AD8D-4E49-B4B8-B8F2DEEACB14}" type="pres">
      <dgm:prSet presAssocID="{AD50815F-82CD-41AE-8194-008386C9DAC3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A0071CC2-2289-4853-966C-D6CF11A008AE}" srcId="{F5CA4003-D6AA-4A5F-8B99-D496114F9A10}" destId="{CC638BFC-CBCC-46D5-A4FA-85D0852EAA26}" srcOrd="1" destOrd="0" parTransId="{5F4F8D3A-CA01-4381-987D-040B6F243676}" sibTransId="{E8B2628A-7EF7-4603-9229-5A8D843302AF}"/>
    <dgm:cxn modelId="{38B04FD1-E38E-45E5-A64C-8AF5B8F3199B}" type="presOf" srcId="{AD50815F-82CD-41AE-8194-008386C9DAC3}" destId="{DD47529D-AD8D-4E49-B4B8-B8F2DEEACB14}" srcOrd="0" destOrd="0" presId="urn:microsoft.com/office/officeart/2005/8/layout/cycle5"/>
    <dgm:cxn modelId="{29D2B26D-738E-4E1D-B119-0578A0E13D82}" type="presOf" srcId="{E8B2628A-7EF7-4603-9229-5A8D843302AF}" destId="{DB2DEEF6-BD33-43D9-A15C-C9D82A174C22}" srcOrd="0" destOrd="0" presId="urn:microsoft.com/office/officeart/2005/8/layout/cycle5"/>
    <dgm:cxn modelId="{6F8BE71B-43F7-4BEC-94E7-342F24EE9F96}" type="presOf" srcId="{F5CA4003-D6AA-4A5F-8B99-D496114F9A10}" destId="{B5B2F9CA-66AC-4559-B926-B4CAF784A2C9}" srcOrd="0" destOrd="0" presId="urn:microsoft.com/office/officeart/2005/8/layout/cycle5"/>
    <dgm:cxn modelId="{EB2AC9C3-3E62-4760-8B0B-64BE51295D1E}" srcId="{F5CA4003-D6AA-4A5F-8B99-D496114F9A10}" destId="{1E1EDA1B-61AE-4FE9-BD32-DC94E2942C8F}" srcOrd="3" destOrd="0" parTransId="{DB3E98D5-C62E-4534-9AA9-9F1F449EE599}" sibTransId="{AD50815F-82CD-41AE-8194-008386C9DAC3}"/>
    <dgm:cxn modelId="{A16792F0-826D-4B11-B374-266E52422F95}" srcId="{F5CA4003-D6AA-4A5F-8B99-D496114F9A10}" destId="{4D3C80CC-E974-45B8-865D-5B3BE9DC88A2}" srcOrd="2" destOrd="0" parTransId="{18A0A016-31FC-4D31-BA1A-CA777574CA99}" sibTransId="{E173E2E0-BE19-4BC0-A98C-CAEB680BE8E7}"/>
    <dgm:cxn modelId="{AC022CE6-4406-413A-A859-8E3EB9F10F10}" type="presOf" srcId="{4D3C80CC-E974-45B8-865D-5B3BE9DC88A2}" destId="{5039842D-172D-49D3-A828-C9EDBB03A7CF}" srcOrd="0" destOrd="0" presId="urn:microsoft.com/office/officeart/2005/8/layout/cycle5"/>
    <dgm:cxn modelId="{9AAF95A9-74E7-45CD-99B4-926A923BF3E7}" type="presOf" srcId="{E173E2E0-BE19-4BC0-A98C-CAEB680BE8E7}" destId="{DF1E89D5-C344-4584-9095-BD15C33E0D43}" srcOrd="0" destOrd="0" presId="urn:microsoft.com/office/officeart/2005/8/layout/cycle5"/>
    <dgm:cxn modelId="{E34FBAB3-95BF-4F0A-B4CD-B65AC09FAF13}" type="presOf" srcId="{1E1EDA1B-61AE-4FE9-BD32-DC94E2942C8F}" destId="{41018F11-EA12-4EFC-96D7-0BC7770526CD}" srcOrd="0" destOrd="0" presId="urn:microsoft.com/office/officeart/2005/8/layout/cycle5"/>
    <dgm:cxn modelId="{1225031F-A636-46F8-B9ED-173DEA9403B2}" type="presOf" srcId="{CC638BFC-CBCC-46D5-A4FA-85D0852EAA26}" destId="{C539F4D0-0A0E-4EE3-8204-E117E816D2E1}" srcOrd="0" destOrd="0" presId="urn:microsoft.com/office/officeart/2005/8/layout/cycle5"/>
    <dgm:cxn modelId="{CF568D79-51C6-45F2-BDFB-A0BF19251E1D}" srcId="{F5CA4003-D6AA-4A5F-8B99-D496114F9A10}" destId="{AB0F1A84-E45D-4645-8094-910977698974}" srcOrd="0" destOrd="0" parTransId="{C3D2FD97-4348-45C8-AEDE-4B2EFA6888AD}" sibTransId="{FA23913B-A283-4232-8466-078DF35A43BD}"/>
    <dgm:cxn modelId="{6788E730-BA03-4BA2-953F-942F216E7CB5}" type="presOf" srcId="{FA23913B-A283-4232-8466-078DF35A43BD}" destId="{A5530418-E9BE-4939-918E-CEE3515C02B4}" srcOrd="0" destOrd="0" presId="urn:microsoft.com/office/officeart/2005/8/layout/cycle5"/>
    <dgm:cxn modelId="{DA6B1DFD-2BA5-4C67-8FF9-348584B8FFD4}" type="presOf" srcId="{AB0F1A84-E45D-4645-8094-910977698974}" destId="{FFE63FAF-B308-46A3-9B35-8A4BFBF60547}" srcOrd="0" destOrd="0" presId="urn:microsoft.com/office/officeart/2005/8/layout/cycle5"/>
    <dgm:cxn modelId="{DB248F72-7C3C-41B2-AE83-093D15F0B2C2}" type="presParOf" srcId="{B5B2F9CA-66AC-4559-B926-B4CAF784A2C9}" destId="{FFE63FAF-B308-46A3-9B35-8A4BFBF60547}" srcOrd="0" destOrd="0" presId="urn:microsoft.com/office/officeart/2005/8/layout/cycle5"/>
    <dgm:cxn modelId="{03672F06-D84A-4A9D-A25D-9A6BC4660524}" type="presParOf" srcId="{B5B2F9CA-66AC-4559-B926-B4CAF784A2C9}" destId="{7A534831-DA69-445D-AC5E-14BDA6411485}" srcOrd="1" destOrd="0" presId="urn:microsoft.com/office/officeart/2005/8/layout/cycle5"/>
    <dgm:cxn modelId="{FF205959-45D9-42C0-A04F-789A8264529B}" type="presParOf" srcId="{B5B2F9CA-66AC-4559-B926-B4CAF784A2C9}" destId="{A5530418-E9BE-4939-918E-CEE3515C02B4}" srcOrd="2" destOrd="0" presId="urn:microsoft.com/office/officeart/2005/8/layout/cycle5"/>
    <dgm:cxn modelId="{0AA9BD2C-882C-46E7-9855-969952078D49}" type="presParOf" srcId="{B5B2F9CA-66AC-4559-B926-B4CAF784A2C9}" destId="{C539F4D0-0A0E-4EE3-8204-E117E816D2E1}" srcOrd="3" destOrd="0" presId="urn:microsoft.com/office/officeart/2005/8/layout/cycle5"/>
    <dgm:cxn modelId="{00A6D7E0-A27F-4DDD-9EC4-BB20C9902141}" type="presParOf" srcId="{B5B2F9CA-66AC-4559-B926-B4CAF784A2C9}" destId="{353E3AC3-3F2F-4714-AECA-AFDF0ADFEC68}" srcOrd="4" destOrd="0" presId="urn:microsoft.com/office/officeart/2005/8/layout/cycle5"/>
    <dgm:cxn modelId="{A323BBFC-B598-4D41-9CD0-66C725DCD644}" type="presParOf" srcId="{B5B2F9CA-66AC-4559-B926-B4CAF784A2C9}" destId="{DB2DEEF6-BD33-43D9-A15C-C9D82A174C22}" srcOrd="5" destOrd="0" presId="urn:microsoft.com/office/officeart/2005/8/layout/cycle5"/>
    <dgm:cxn modelId="{7EA39CD3-7404-4AA8-B54C-BE4EBC924700}" type="presParOf" srcId="{B5B2F9CA-66AC-4559-B926-B4CAF784A2C9}" destId="{5039842D-172D-49D3-A828-C9EDBB03A7CF}" srcOrd="6" destOrd="0" presId="urn:microsoft.com/office/officeart/2005/8/layout/cycle5"/>
    <dgm:cxn modelId="{72CE095C-DC85-4FCA-950A-35A4C95E50B1}" type="presParOf" srcId="{B5B2F9CA-66AC-4559-B926-B4CAF784A2C9}" destId="{8082DB81-56EE-4935-A104-83EE7A0BF6F6}" srcOrd="7" destOrd="0" presId="urn:microsoft.com/office/officeart/2005/8/layout/cycle5"/>
    <dgm:cxn modelId="{DC06A6E1-9FEB-4CDD-878B-35348357BD68}" type="presParOf" srcId="{B5B2F9CA-66AC-4559-B926-B4CAF784A2C9}" destId="{DF1E89D5-C344-4584-9095-BD15C33E0D43}" srcOrd="8" destOrd="0" presId="urn:microsoft.com/office/officeart/2005/8/layout/cycle5"/>
    <dgm:cxn modelId="{FBC18D19-3329-41AA-A7AA-D0871E251897}" type="presParOf" srcId="{B5B2F9CA-66AC-4559-B926-B4CAF784A2C9}" destId="{41018F11-EA12-4EFC-96D7-0BC7770526CD}" srcOrd="9" destOrd="0" presId="urn:microsoft.com/office/officeart/2005/8/layout/cycle5"/>
    <dgm:cxn modelId="{EA50B62F-423D-4F0B-86E6-E6D4896F16D0}" type="presParOf" srcId="{B5B2F9CA-66AC-4559-B926-B4CAF784A2C9}" destId="{955FFCAE-1B8F-4187-9681-A1778B498443}" srcOrd="10" destOrd="0" presId="urn:microsoft.com/office/officeart/2005/8/layout/cycle5"/>
    <dgm:cxn modelId="{A3F7D37E-FBB2-4404-B3AA-56193B2054F5}" type="presParOf" srcId="{B5B2F9CA-66AC-4559-B926-B4CAF784A2C9}" destId="{DD47529D-AD8D-4E49-B4B8-B8F2DEEACB14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63FAF-B308-46A3-9B35-8A4BFBF60547}">
      <dsp:nvSpPr>
        <dsp:cNvPr id="0" name=""/>
        <dsp:cNvSpPr/>
      </dsp:nvSpPr>
      <dsp:spPr>
        <a:xfrm>
          <a:off x="2956321" y="946"/>
          <a:ext cx="2012156" cy="1307901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itchFamily="2" charset="0"/>
              <a:cs typeface="NikoshBAN" pitchFamily="2" charset="0"/>
            </a:rPr>
            <a:t>জন্মঃ১৮৬১ খ্রিঃ ৭ই মে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itchFamily="2" charset="0"/>
              <a:cs typeface="NikoshBAN" pitchFamily="2" charset="0"/>
            </a:rPr>
            <a:t>কোলকাতায়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020167" y="64792"/>
        <a:ext cx="1884464" cy="1180209"/>
      </dsp:txXfrm>
    </dsp:sp>
    <dsp:sp modelId="{A5530418-E9BE-4939-918E-CEE3515C02B4}">
      <dsp:nvSpPr>
        <dsp:cNvPr id="0" name=""/>
        <dsp:cNvSpPr/>
      </dsp:nvSpPr>
      <dsp:spPr>
        <a:xfrm>
          <a:off x="1680277" y="588388"/>
          <a:ext cx="4329004" cy="4329004"/>
        </a:xfrm>
        <a:custGeom>
          <a:avLst/>
          <a:gdLst/>
          <a:ahLst/>
          <a:cxnLst/>
          <a:rect l="0" t="0" r="0" b="0"/>
          <a:pathLst>
            <a:path>
              <a:moveTo>
                <a:pt x="3541496" y="494485"/>
              </a:moveTo>
              <a:arcTo wR="2164502" hR="2164502" stAng="18570415" swAng="15381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9F4D0-0A0E-4EE3-8204-E117E816D2E1}">
      <dsp:nvSpPr>
        <dsp:cNvPr id="0" name=""/>
        <dsp:cNvSpPr/>
      </dsp:nvSpPr>
      <dsp:spPr>
        <a:xfrm>
          <a:off x="5029194" y="2133602"/>
          <a:ext cx="2012156" cy="1307901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latin typeface="NikoshBAN" pitchFamily="2" charset="0"/>
              <a:cs typeface="NikoshBAN" pitchFamily="2" charset="0"/>
            </a:rPr>
            <a:t>বাংলা জাতীয় সংগীতের রচয়িতা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5093040" y="2197448"/>
        <a:ext cx="1884464" cy="1180209"/>
      </dsp:txXfrm>
    </dsp:sp>
    <dsp:sp modelId="{DB2DEEF6-BD33-43D9-A15C-C9D82A174C22}">
      <dsp:nvSpPr>
        <dsp:cNvPr id="0" name=""/>
        <dsp:cNvSpPr/>
      </dsp:nvSpPr>
      <dsp:spPr>
        <a:xfrm>
          <a:off x="1684109" y="719085"/>
          <a:ext cx="4329004" cy="4329004"/>
        </a:xfrm>
        <a:custGeom>
          <a:avLst/>
          <a:gdLst/>
          <a:ahLst/>
          <a:cxnLst/>
          <a:rect l="0" t="0" r="0" b="0"/>
          <a:pathLst>
            <a:path>
              <a:moveTo>
                <a:pt x="4149405" y="3027769"/>
              </a:moveTo>
              <a:arcTo wR="2164502" hR="2164502" stAng="1410301" swAng="16062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9842D-172D-49D3-A828-C9EDBB03A7CF}">
      <dsp:nvSpPr>
        <dsp:cNvPr id="0" name=""/>
        <dsp:cNvSpPr/>
      </dsp:nvSpPr>
      <dsp:spPr>
        <a:xfrm>
          <a:off x="2956321" y="4329951"/>
          <a:ext cx="2012156" cy="1307901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latin typeface="NikoshBAN" pitchFamily="2" charset="0"/>
              <a:cs typeface="NikoshBAN" pitchFamily="2" charset="0"/>
            </a:rPr>
            <a:t>মৃত্যুঃ ১৯৪১খ্রিঃ ৭ই আগস্ট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3020167" y="4393797"/>
        <a:ext cx="1884464" cy="1180209"/>
      </dsp:txXfrm>
    </dsp:sp>
    <dsp:sp modelId="{DF1E89D5-C344-4584-9095-BD15C33E0D43}">
      <dsp:nvSpPr>
        <dsp:cNvPr id="0" name=""/>
        <dsp:cNvSpPr/>
      </dsp:nvSpPr>
      <dsp:spPr>
        <a:xfrm>
          <a:off x="1759067" y="635009"/>
          <a:ext cx="4329004" cy="4329004"/>
        </a:xfrm>
        <a:custGeom>
          <a:avLst/>
          <a:gdLst/>
          <a:ahLst/>
          <a:cxnLst/>
          <a:rect l="0" t="0" r="0" b="0"/>
          <a:pathLst>
            <a:path>
              <a:moveTo>
                <a:pt x="918577" y="3934457"/>
              </a:moveTo>
              <a:arcTo wR="2164502" hR="2164502" stAng="7508573" swAng="16127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18F11-EA12-4EFC-96D7-0BC7770526CD}">
      <dsp:nvSpPr>
        <dsp:cNvPr id="0" name=""/>
        <dsp:cNvSpPr/>
      </dsp:nvSpPr>
      <dsp:spPr>
        <a:xfrm>
          <a:off x="762008" y="2209804"/>
          <a:ext cx="2012156" cy="130790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latin typeface="NikoshBAN" pitchFamily="2" charset="0"/>
              <a:cs typeface="NikoshBAN" pitchFamily="2" charset="0"/>
            </a:rPr>
            <a:t>নোবেল পুরস্কার লাভ ১৯১৩ খ্রিঃ                                        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825854" y="2273650"/>
        <a:ext cx="1884464" cy="1180209"/>
      </dsp:txXfrm>
    </dsp:sp>
    <dsp:sp modelId="{DD47529D-AD8D-4E49-B4B8-B8F2DEEACB14}">
      <dsp:nvSpPr>
        <dsp:cNvPr id="0" name=""/>
        <dsp:cNvSpPr/>
      </dsp:nvSpPr>
      <dsp:spPr>
        <a:xfrm>
          <a:off x="1760684" y="673976"/>
          <a:ext cx="4329004" cy="4329004"/>
        </a:xfrm>
        <a:custGeom>
          <a:avLst/>
          <a:gdLst/>
          <a:ahLst/>
          <a:cxnLst/>
          <a:rect l="0" t="0" r="0" b="0"/>
          <a:pathLst>
            <a:path>
              <a:moveTo>
                <a:pt x="218003" y="1217816"/>
              </a:moveTo>
              <a:arcTo wR="2164502" hR="2164502" stAng="12356167" swAng="170530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58DAA-F451-4EED-A693-CDAC830E67EF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42576-AA92-44E1-9405-584637E0C7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17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2576-AA92-44E1-9405-584637E0C76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93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42576-AA92-44E1-9405-584637E0C76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5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2667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9600" dirty="0" smtClean="0">
                <a:solidFill>
                  <a:srgbClr val="00B050"/>
                </a:solidFill>
              </a:rPr>
              <a:t>স্বা</a:t>
            </a:r>
            <a:r>
              <a:rPr lang="bn-IN" sz="9600" dirty="0" smtClean="0">
                <a:solidFill>
                  <a:srgbClr val="FFC000"/>
                </a:solidFill>
              </a:rPr>
              <a:t>গ</a:t>
            </a:r>
            <a:r>
              <a:rPr lang="bn-IN" sz="9600" dirty="0" smtClean="0">
                <a:solidFill>
                  <a:srgbClr val="00B0F0"/>
                </a:solidFill>
              </a:rPr>
              <a:t>ত</a:t>
            </a:r>
            <a:r>
              <a:rPr lang="bn-IN" sz="9600" dirty="0" smtClean="0">
                <a:solidFill>
                  <a:srgbClr val="FF0000"/>
                </a:solidFill>
              </a:rPr>
              <a:t>ম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 flipH="1">
            <a:off x="1447800" y="0"/>
            <a:ext cx="6477000" cy="129540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কবিতার মূলভাব</a:t>
            </a:r>
            <a:endParaRPr lang="en-US" sz="3600" b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8000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এটি একটি কাহিনী কবিতা। এই কবিতার মাধ্যমে কবি দেখাতে চেয়েছেন, সমাজে এক শ্রেণির লুটেরা বিত্তবান প্রবল প্রতাপ নিয়ে বাস করেন। তারা সাধারণ মানুষের সম্পদ লুট করে নিজেরা সম্পদশালী হয়। </a:t>
            </a: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 বিঘা জমি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কবিতাটি কবি এদের স্বরূপ তুলে ধরেছেন।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ecision 5"/>
          <p:cNvSpPr/>
          <p:nvPr/>
        </p:nvSpPr>
        <p:spPr>
          <a:xfrm>
            <a:off x="609600" y="152400"/>
            <a:ext cx="8229600" cy="12192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সংক্ষিপ্ত প্রশ্ন (মৌখিক)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752600"/>
            <a:ext cx="64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 বিঘা জমি কোন ধরণের কবিতা?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কবিতাটি কোন কাব্যগ্রন্থ থেকে নেওয়া হয়েছে?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ললাট শব্দটির অর্থ কী?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743200" y="152400"/>
            <a:ext cx="2819400" cy="17526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362200"/>
            <a:ext cx="6019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কাহিনী  কবিতা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‘চিত্রা’ কাব্যগ্রন্থ থেকে  নেওয়া হয়েছে।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‘ললাট’ শব্দটির অর্থ ‘কপাল’।</a:t>
            </a:r>
            <a:endParaRPr lang="en-US" sz="5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2514600" y="228600"/>
            <a:ext cx="3733800" cy="1066800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362200"/>
            <a:ext cx="6629400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তোমার জানা কোনও কৃষকের অত্যাচারিত জীবনের একটি কাহিনী লিপিবদ্ধ কর।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2628900" y="304800"/>
            <a:ext cx="4038600" cy="137160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981200"/>
            <a:ext cx="6248400" cy="4247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 জগতে, হায় , সে বেশি চায় আছে যার ভুরি ভুরি</a:t>
            </a:r>
          </a:p>
          <a:p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রাজার হস্ত করে সমস্ত কাঙ্গালের ধন চুরি।------- লাইনটি ব্যাখ্যা কর</a:t>
            </a:r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5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981200" y="26158"/>
            <a:ext cx="4572000" cy="381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95600"/>
            <a:ext cx="3658017" cy="3313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86000" y="304800"/>
            <a:ext cx="4114800" cy="1676400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990600" y="2133600"/>
            <a:ext cx="7239000" cy="449580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accent1"/>
                </a:solidFill>
              </a:rPr>
              <a:t>হুরুন্নেছা খাতুন</a:t>
            </a:r>
            <a:endParaRPr lang="en-US" sz="4000" dirty="0">
              <a:solidFill>
                <a:schemeClr val="accent1"/>
              </a:solidFill>
            </a:endParaRPr>
          </a:p>
          <a:p>
            <a:pPr algn="ctr"/>
            <a:r>
              <a:rPr lang="bn-BD" sz="4000" dirty="0">
                <a:solidFill>
                  <a:schemeClr val="accent1"/>
                </a:solidFill>
              </a:rPr>
              <a:t>সহকারি শিক্ষক</a:t>
            </a:r>
            <a:endParaRPr lang="en-US" sz="4000" dirty="0">
              <a:solidFill>
                <a:schemeClr val="accent1"/>
              </a:solidFill>
            </a:endParaRPr>
          </a:p>
          <a:p>
            <a:pPr algn="ctr"/>
            <a:r>
              <a:rPr lang="bn-BD" sz="4000" dirty="0">
                <a:solidFill>
                  <a:schemeClr val="accent1"/>
                </a:solidFill>
              </a:rPr>
              <a:t>বাহিরদিয়া মাধ্যমিক বিদ্যালয়</a:t>
            </a:r>
            <a:endParaRPr lang="en-US" sz="4000" dirty="0">
              <a:solidFill>
                <a:schemeClr val="accent1"/>
              </a:solidFill>
            </a:endParaRPr>
          </a:p>
          <a:p>
            <a:pPr algn="ctr"/>
            <a:r>
              <a:rPr lang="bn-BD" sz="4000" dirty="0">
                <a:solidFill>
                  <a:schemeClr val="accent1"/>
                </a:solidFill>
              </a:rPr>
              <a:t>মানসা</a:t>
            </a:r>
            <a:r>
              <a:rPr lang="en-US" sz="4000" dirty="0">
                <a:solidFill>
                  <a:schemeClr val="accent1"/>
                </a:solidFill>
              </a:rPr>
              <a:t>,</a:t>
            </a:r>
            <a:r>
              <a:rPr lang="bn-BD" sz="4000" dirty="0">
                <a:solidFill>
                  <a:schemeClr val="accent1"/>
                </a:solidFill>
              </a:rPr>
              <a:t>ফকিরহাট</a:t>
            </a:r>
            <a:r>
              <a:rPr lang="en-US" sz="4000" dirty="0">
                <a:solidFill>
                  <a:schemeClr val="accent1"/>
                </a:solidFill>
              </a:rPr>
              <a:t>,</a:t>
            </a:r>
            <a:r>
              <a:rPr lang="bn-BD" sz="4000" dirty="0">
                <a:solidFill>
                  <a:schemeClr val="accent1"/>
                </a:solidFill>
              </a:rPr>
              <a:t>বাগেরহাট </a:t>
            </a:r>
            <a:r>
              <a:rPr lang="hi-IN" sz="4000" dirty="0">
                <a:solidFill>
                  <a:schemeClr val="accent1"/>
                </a:solidFill>
              </a:rPr>
              <a:t>।</a:t>
            </a:r>
            <a:endParaRPr lang="en-US" sz="4000" dirty="0">
              <a:solidFill>
                <a:schemeClr val="accent1"/>
              </a:solidFill>
            </a:endParaRPr>
          </a:p>
          <a:p>
            <a:pPr algn="ctr"/>
            <a:r>
              <a:rPr lang="bn-BD" sz="4000" dirty="0">
                <a:solidFill>
                  <a:schemeClr val="accent1"/>
                </a:solidFill>
              </a:rPr>
              <a:t>মোবাঃ০১৯২৫</a:t>
            </a:r>
            <a:r>
              <a:rPr lang="en-US" sz="4000" dirty="0">
                <a:solidFill>
                  <a:schemeClr val="accent1"/>
                </a:solidFill>
              </a:rPr>
              <a:t>-</a:t>
            </a:r>
            <a:r>
              <a:rPr lang="bn-BD" sz="4000" dirty="0">
                <a:solidFill>
                  <a:schemeClr val="accent1"/>
                </a:solidFill>
              </a:rPr>
              <a:t>৩৬৩১৯৯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52400" y="152400"/>
            <a:ext cx="3810000" cy="2514600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ctr"/>
            <a:r>
              <a:rPr lang="bn-IN" sz="6000" dirty="0" smtClean="0"/>
              <a:t>৮ম</a:t>
            </a:r>
            <a:endParaRPr lang="en-US" sz="6000" dirty="0"/>
          </a:p>
        </p:txBody>
      </p:sp>
      <p:sp>
        <p:nvSpPr>
          <p:cNvPr id="3" name="Flowchart: Predefined Process 2"/>
          <p:cNvSpPr/>
          <p:nvPr/>
        </p:nvSpPr>
        <p:spPr>
          <a:xfrm flipH="1">
            <a:off x="304800" y="3124200"/>
            <a:ext cx="3124200" cy="34290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বিষয়ঃ বাংলা</a:t>
            </a: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১ম পত্র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1066800"/>
            <a:ext cx="4495800" cy="5257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guntok_400468764552b685544f1a6.19028771_xlarg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4" b="74"/>
          <a:stretch>
            <a:fillRect/>
          </a:stretch>
        </p:blipFill>
        <p:spPr>
          <a:xfrm>
            <a:off x="114300" y="1143000"/>
            <a:ext cx="8762999" cy="5410200"/>
          </a:xfrm>
        </p:spPr>
      </p:pic>
      <p:sp>
        <p:nvSpPr>
          <p:cNvPr id="5" name="Picture Placeholder 2"/>
          <p:cNvSpPr txBox="1">
            <a:spLocks/>
          </p:cNvSpPr>
          <p:nvPr/>
        </p:nvSpPr>
        <p:spPr>
          <a:xfrm>
            <a:off x="1752600" y="609600"/>
            <a:ext cx="5486400" cy="4114800"/>
          </a:xfrm>
          <a:prstGeom prst="rect">
            <a:avLst/>
          </a:prstGeom>
        </p:spPr>
      </p:sp>
      <p:sp>
        <p:nvSpPr>
          <p:cNvPr id="7" name="TextBox 6"/>
          <p:cNvSpPr txBox="1"/>
          <p:nvPr/>
        </p:nvSpPr>
        <p:spPr>
          <a:xfrm>
            <a:off x="2743200" y="194101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ছবিটি লক্ষ্য করি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219200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2819400"/>
            <a:ext cx="570220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 বিঘা জমি</a:t>
            </a:r>
          </a:p>
          <a:p>
            <a:pPr algn="ctr"/>
            <a:r>
              <a:rPr lang="bn-IN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--রবীন্দ্রনাথ ঠাকুর</a:t>
            </a:r>
            <a:endParaRPr lang="en-US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838200"/>
            <a:ext cx="381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শোষক শ্রেণির নিষ্ঠুর শোষণ ও গরিবদের দুর্দশা সম্পর্কে জানতে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IN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গরীবদের প্রতি তারা সহানুভূতিশীল হবে।</a:t>
            </a:r>
          </a:p>
          <a:p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downloa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818" b="24818"/>
          <a:stretch>
            <a:fillRect/>
          </a:stretch>
        </p:blipFill>
        <p:spPr>
          <a:xfrm>
            <a:off x="762000" y="1088886"/>
            <a:ext cx="7107997" cy="5671393"/>
          </a:xfrm>
        </p:spPr>
      </p:pic>
      <p:sp>
        <p:nvSpPr>
          <p:cNvPr id="6" name="TextBox 5"/>
          <p:cNvSpPr txBox="1"/>
          <p:nvPr/>
        </p:nvSpPr>
        <p:spPr>
          <a:xfrm>
            <a:off x="2209800" y="381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রবীন্দ্রনাথ </a:t>
            </a:r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ঠাকুর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609600" y="1143000"/>
          <a:ext cx="7924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Placeholder 4" descr="download.jpg"/>
          <p:cNvPicPr>
            <a:picLocks noChangeAspect="1"/>
          </p:cNvPicPr>
          <p:nvPr/>
        </p:nvPicPr>
        <p:blipFill>
          <a:blip r:embed="rId7"/>
          <a:srcRect t="24818" b="24818"/>
          <a:stretch>
            <a:fillRect/>
          </a:stretch>
        </p:blipFill>
        <p:spPr>
          <a:xfrm>
            <a:off x="3569229" y="3124200"/>
            <a:ext cx="2005542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2590800" y="228600"/>
            <a:ext cx="3048000" cy="10668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 flipH="1">
            <a:off x="1219200" y="1752600"/>
            <a:ext cx="19812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ভূস্বামী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1219200" y="2895600"/>
            <a:ext cx="2133600" cy="762000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ক্রুর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4038600"/>
            <a:ext cx="2057400" cy="838200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ভূধর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838200" y="5029200"/>
            <a:ext cx="2362200" cy="914400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সমীর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Equal 8"/>
          <p:cNvSpPr/>
          <p:nvPr/>
        </p:nvSpPr>
        <p:spPr>
          <a:xfrm>
            <a:off x="3581400" y="1905000"/>
            <a:ext cx="1524000" cy="304800"/>
          </a:xfrm>
          <a:prstGeom prst="mathEqual">
            <a:avLst>
              <a:gd name="adj1" fmla="val 23520"/>
              <a:gd name="adj2" fmla="val 152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Equal 9"/>
          <p:cNvSpPr/>
          <p:nvPr/>
        </p:nvSpPr>
        <p:spPr>
          <a:xfrm>
            <a:off x="3733800" y="3200400"/>
            <a:ext cx="1371600" cy="381000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Equal 10"/>
          <p:cNvSpPr/>
          <p:nvPr/>
        </p:nvSpPr>
        <p:spPr>
          <a:xfrm>
            <a:off x="3810000" y="4305300"/>
            <a:ext cx="1295400" cy="304800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Equal 11"/>
          <p:cNvSpPr/>
          <p:nvPr/>
        </p:nvSpPr>
        <p:spPr>
          <a:xfrm>
            <a:off x="3733800" y="5410200"/>
            <a:ext cx="1371600" cy="304800"/>
          </a:xfrm>
          <a:prstGeom prst="mathEqua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5351059" y="1578022"/>
            <a:ext cx="3810000" cy="9113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অনেক জমির মালিক, জমিদার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5351059" y="2971800"/>
            <a:ext cx="3733800" cy="838200"/>
          </a:xfrm>
          <a:prstGeom prst="flowChartTermina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নিষ্ঠুর, নির্দয়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5351059" y="4038600"/>
            <a:ext cx="3581400" cy="914400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পাহাড়, পর্বত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5808259" y="5105400"/>
            <a:ext cx="2895600" cy="762000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বাতাস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223</Words>
  <Application>Microsoft Office PowerPoint</Application>
  <PresentationFormat>On-screen Show (4:3)</PresentationFormat>
  <Paragraphs>52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Mangal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কবি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hurunnesa</dc:creator>
  <cp:lastModifiedBy>MULTIMEDIA</cp:lastModifiedBy>
  <cp:revision>84</cp:revision>
  <dcterms:created xsi:type="dcterms:W3CDTF">2006-08-16T00:00:00Z</dcterms:created>
  <dcterms:modified xsi:type="dcterms:W3CDTF">2021-01-24T14:26:53Z</dcterms:modified>
</cp:coreProperties>
</file>