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9" r:id="rId2"/>
    <p:sldId id="280" r:id="rId3"/>
    <p:sldId id="281" r:id="rId4"/>
    <p:sldId id="273" r:id="rId5"/>
    <p:sldId id="270" r:id="rId6"/>
    <p:sldId id="271" r:id="rId7"/>
    <p:sldId id="272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FB4C0-688F-4BCA-A8B0-CED913FA263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8511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1048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104864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104860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104865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10486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1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2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2021/2/21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="" xmlns:a16="http://schemas.microsoft.com/office/drawing/2014/main" id="{51B3E5BB-E4EE-42DB-8C8D-35C43921263B}"/>
              </a:ext>
            </a:extLst>
          </p:cNvPr>
          <p:cNvSpPr/>
          <p:nvPr/>
        </p:nvSpPr>
        <p:spPr>
          <a:xfrm>
            <a:off x="240910" y="0"/>
            <a:ext cx="8662181" cy="6858000"/>
          </a:xfrm>
          <a:prstGeom prst="frame">
            <a:avLst>
              <a:gd name="adj1" fmla="val 173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731" tIns="45365" rIns="90731" bIns="453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78D4722-35AC-4EB6-8FD1-55173FF798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049" y="579351"/>
            <a:ext cx="7225902" cy="15640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FD96B1D-50B7-4919-A139-D97059A003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48295" y="2272936"/>
            <a:ext cx="6593477" cy="4828836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400929" y="5359791"/>
            <a:ext cx="2553286" cy="11113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05" tIns="38403" rIns="76805" bIns="38403" rtlCol="0" anchor="ctr"/>
          <a:lstStyle/>
          <a:p>
            <a:pPr algn="ctr"/>
            <a:r>
              <a:rPr lang="bn-IN" sz="7400" dirty="0" smtClean="0">
                <a:solidFill>
                  <a:srgbClr val="FF0000"/>
                </a:solidFill>
              </a:rPr>
              <a:t>স্বাগ</a:t>
            </a:r>
            <a:endParaRPr lang="en-GB" sz="7400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781822" y="5430131"/>
            <a:ext cx="2700997" cy="1252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05" tIns="38403" rIns="76805" bIns="38403" rtlCol="0" anchor="ctr"/>
          <a:lstStyle/>
          <a:p>
            <a:pPr algn="ctr"/>
            <a:r>
              <a:rPr lang="bn-IN" sz="7400" dirty="0" smtClean="0">
                <a:solidFill>
                  <a:srgbClr val="FF0000"/>
                </a:solidFill>
              </a:rPr>
              <a:t>তম</a:t>
            </a:r>
            <a:endParaRPr lang="en-GB" sz="7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20952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71538" y="785794"/>
            <a:ext cx="7415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شكرا لكم</a:t>
            </a:r>
            <a:b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اللقاء –ان شاء الله 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ound Diagonal Corner Rectangle 19"/>
          <p:cNvSpPr/>
          <p:nvPr/>
        </p:nvSpPr>
        <p:spPr>
          <a:xfrm>
            <a:off x="1219200" y="2209800"/>
            <a:ext cx="7281890" cy="4219596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8000" dirty="0" err="1" smtClean="0">
                <a:solidFill>
                  <a:srgbClr val="BF0000"/>
                </a:solidFill>
              </a:rPr>
              <a:t>السلام</a:t>
            </a:r>
            <a:r>
              <a:rPr lang="en-US" altLang="en-US" sz="8000" dirty="0" smtClean="0">
                <a:solidFill>
                  <a:srgbClr val="BF0000"/>
                </a:solidFill>
              </a:rPr>
              <a:t> </a:t>
            </a:r>
            <a:r>
              <a:rPr lang="en-US" altLang="en-US" sz="8000" dirty="0" err="1" smtClean="0">
                <a:solidFill>
                  <a:srgbClr val="BF0000"/>
                </a:solidFill>
              </a:rPr>
              <a:t>عليكم</a:t>
            </a:r>
            <a:r>
              <a:rPr lang="en-US" altLang="en-US" sz="8000" dirty="0" smtClean="0">
                <a:solidFill>
                  <a:srgbClr val="BF0000"/>
                </a:solidFill>
              </a:rPr>
              <a:t> و </a:t>
            </a:r>
            <a:r>
              <a:rPr lang="en-US" altLang="en-US" sz="8000" dirty="0" err="1" smtClean="0">
                <a:solidFill>
                  <a:srgbClr val="BF0000"/>
                </a:solidFill>
              </a:rPr>
              <a:t>رحمة</a:t>
            </a:r>
            <a:r>
              <a:rPr lang="en-US" altLang="en-US" sz="8000" dirty="0" smtClean="0">
                <a:solidFill>
                  <a:srgbClr val="BF0000"/>
                </a:solidFill>
              </a:rPr>
              <a:t> </a:t>
            </a:r>
            <a:r>
              <a:rPr lang="en-US" altLang="en-US" sz="8000" dirty="0" err="1" smtClean="0">
                <a:solidFill>
                  <a:srgbClr val="BF0000"/>
                </a:solidFill>
              </a:rPr>
              <a:t>الله</a:t>
            </a:r>
            <a:endParaRPr lang="en-US" sz="8000" dirty="0">
              <a:solidFill>
                <a:srgbClr val="BF0000"/>
              </a:solidFill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1785918" y="2571744"/>
            <a:ext cx="1524000" cy="3048000"/>
            <a:chOff x="-158285" y="5292604"/>
            <a:chExt cx="1300367" cy="1723220"/>
          </a:xfrm>
        </p:grpSpPr>
        <p:grpSp>
          <p:nvGrpSpPr>
            <p:cNvPr id="3" name="Group 23"/>
            <p:cNvGrpSpPr/>
            <p:nvPr/>
          </p:nvGrpSpPr>
          <p:grpSpPr>
            <a:xfrm>
              <a:off x="0" y="5305425"/>
              <a:ext cx="1142082" cy="1681939"/>
              <a:chOff x="0" y="5305425"/>
              <a:chExt cx="1142082" cy="1681939"/>
            </a:xfrm>
          </p:grpSpPr>
          <p:pic>
            <p:nvPicPr>
              <p:cNvPr id="26" name="Picture 25" descr="38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0" y="5305425"/>
                <a:ext cx="866775" cy="1552575"/>
              </a:xfrm>
              <a:prstGeom prst="rect">
                <a:avLst/>
              </a:prstGeom>
            </p:spPr>
          </p:pic>
          <p:pic>
            <p:nvPicPr>
              <p:cNvPr id="27" name="Picture 26" descr="4.gif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1465479">
                <a:off x="275307" y="5321064"/>
                <a:ext cx="866775" cy="1666300"/>
              </a:xfrm>
              <a:prstGeom prst="rect">
                <a:avLst/>
              </a:prstGeom>
            </p:spPr>
          </p:pic>
        </p:grpSp>
        <p:grpSp>
          <p:nvGrpSpPr>
            <p:cNvPr id="4" name="Group 24"/>
            <p:cNvGrpSpPr/>
            <p:nvPr/>
          </p:nvGrpSpPr>
          <p:grpSpPr>
            <a:xfrm>
              <a:off x="-158285" y="5292604"/>
              <a:ext cx="1230969" cy="1723220"/>
              <a:chOff x="7913031" y="5305425"/>
              <a:chExt cx="1230969" cy="1723220"/>
            </a:xfrm>
          </p:grpSpPr>
          <p:pic>
            <p:nvPicPr>
              <p:cNvPr id="24" name="Picture 25" descr="38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8277225" y="5305425"/>
                <a:ext cx="866775" cy="1552575"/>
              </a:xfrm>
              <a:prstGeom prst="rect">
                <a:avLst/>
              </a:prstGeom>
            </p:spPr>
          </p:pic>
          <p:pic>
            <p:nvPicPr>
              <p:cNvPr id="25" name="Picture 24" descr="4.gif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20741264">
                <a:off x="7913031" y="5362345"/>
                <a:ext cx="866775" cy="1666300"/>
              </a:xfrm>
              <a:prstGeom prst="rect">
                <a:avLst/>
              </a:prstGeom>
            </p:spPr>
          </p:pic>
        </p:grpSp>
      </p:grpSp>
      <p:grpSp>
        <p:nvGrpSpPr>
          <p:cNvPr id="5" name="Group 11"/>
          <p:cNvGrpSpPr/>
          <p:nvPr/>
        </p:nvGrpSpPr>
        <p:grpSpPr>
          <a:xfrm flipH="1">
            <a:off x="6500826" y="2786058"/>
            <a:ext cx="1600200" cy="2743200"/>
            <a:chOff x="-158285" y="5292604"/>
            <a:chExt cx="1300367" cy="1723220"/>
          </a:xfrm>
        </p:grpSpPr>
        <p:grpSp>
          <p:nvGrpSpPr>
            <p:cNvPr id="6" name="Group 23"/>
            <p:cNvGrpSpPr/>
            <p:nvPr/>
          </p:nvGrpSpPr>
          <p:grpSpPr>
            <a:xfrm>
              <a:off x="0" y="5305425"/>
              <a:ext cx="1142082" cy="1681939"/>
              <a:chOff x="0" y="5305425"/>
              <a:chExt cx="1142082" cy="1681939"/>
            </a:xfrm>
          </p:grpSpPr>
          <p:pic>
            <p:nvPicPr>
              <p:cNvPr id="33" name="Picture 32" descr="38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0" y="5305425"/>
                <a:ext cx="866775" cy="1552575"/>
              </a:xfrm>
              <a:prstGeom prst="rect">
                <a:avLst/>
              </a:prstGeom>
            </p:spPr>
          </p:pic>
          <p:pic>
            <p:nvPicPr>
              <p:cNvPr id="34" name="Picture 33" descr="4.gif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1465479">
                <a:off x="275307" y="5321064"/>
                <a:ext cx="866775" cy="1666300"/>
              </a:xfrm>
              <a:prstGeom prst="rect">
                <a:avLst/>
              </a:prstGeom>
            </p:spPr>
          </p:pic>
        </p:grpSp>
        <p:grpSp>
          <p:nvGrpSpPr>
            <p:cNvPr id="7" name="Group 24"/>
            <p:cNvGrpSpPr/>
            <p:nvPr/>
          </p:nvGrpSpPr>
          <p:grpSpPr>
            <a:xfrm>
              <a:off x="-158285" y="5292604"/>
              <a:ext cx="1230969" cy="1723220"/>
              <a:chOff x="7913031" y="5305425"/>
              <a:chExt cx="1230969" cy="1723220"/>
            </a:xfrm>
          </p:grpSpPr>
          <p:pic>
            <p:nvPicPr>
              <p:cNvPr id="31" name="Picture 25" descr="38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8277225" y="5305425"/>
                <a:ext cx="866775" cy="1552575"/>
              </a:xfrm>
              <a:prstGeom prst="rect">
                <a:avLst/>
              </a:prstGeom>
            </p:spPr>
          </p:pic>
          <p:pic>
            <p:nvPicPr>
              <p:cNvPr id="32" name="Picture 31" descr="4.gif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20741264">
                <a:off x="7913031" y="5362345"/>
                <a:ext cx="866775" cy="166630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213462" y="156754"/>
            <a:ext cx="5930537" cy="1018903"/>
          </a:xfrm>
          <a:prstGeom prst="round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1147354" y="2373086"/>
            <a:ext cx="7996646" cy="448491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মোঃ রকিব উদ্দীন</a:t>
            </a:r>
            <a:endParaRPr lang="bn-IN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endParaRPr lang="en-US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হীরাপুর আলিম মাদ্রাসা</a:t>
            </a:r>
          </a:p>
          <a:p>
            <a:pPr algn="ctr"/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চাটখিল, নোয়াখালী</a:t>
            </a:r>
          </a:p>
          <a:p>
            <a:pPr algn="ctr"/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০১৮১</a:t>
            </a:r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 ৮৪১৭১১</a:t>
            </a:r>
            <a:endParaRPr lang="bn-BD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3161211" cy="30044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65760" y="4773643"/>
            <a:ext cx="8608423" cy="990600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4000" b="1" dirty="0" err="1" smtClean="0">
                <a:solidFill>
                  <a:srgbClr val="FF6600"/>
                </a:solidFill>
              </a:rPr>
              <a:t>تصحيح</a:t>
            </a:r>
            <a:r>
              <a:rPr lang="en-US" altLang="en-US" sz="4000" b="1" dirty="0" smtClean="0">
                <a:solidFill>
                  <a:srgbClr val="FF6600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FF6600"/>
                </a:solidFill>
              </a:rPr>
              <a:t>والمناسخة</a:t>
            </a:r>
            <a:endParaRPr lang="en-US" altLang="en-US" sz="4000" b="1" dirty="0" smtClean="0">
              <a:solidFill>
                <a:srgbClr val="FF6600"/>
              </a:solidFill>
            </a:endParaRPr>
          </a:p>
          <a:p>
            <a:pPr algn="ctr"/>
            <a:r>
              <a:rPr lang="en-US" altLang="zh-CN" sz="4000" b="1" dirty="0" err="1" smtClean="0">
                <a:solidFill>
                  <a:srgbClr val="FF6600"/>
                </a:solidFill>
              </a:rPr>
              <a:t>তাসহীহ</a:t>
            </a:r>
            <a:r>
              <a:rPr lang="en-US" altLang="zh-CN" sz="4000" b="1" dirty="0" smtClean="0">
                <a:solidFill>
                  <a:srgbClr val="FF6600"/>
                </a:solidFill>
              </a:rPr>
              <a:t> ও </a:t>
            </a:r>
            <a:r>
              <a:rPr lang="en-US" altLang="zh-CN" sz="4000" b="1" dirty="0" err="1" smtClean="0">
                <a:solidFill>
                  <a:srgbClr val="FF6600"/>
                </a:solidFill>
              </a:rPr>
              <a:t>মুনাসাখা</a:t>
            </a:r>
            <a:r>
              <a:rPr lang="en-US" altLang="zh-CN" sz="4000" b="1" dirty="0" smtClean="0">
                <a:solidFill>
                  <a:srgbClr val="FF6600"/>
                </a:solidFill>
              </a:rPr>
              <a:t> </a:t>
            </a:r>
            <a:r>
              <a:rPr lang="en-US" altLang="zh-CN" sz="4000" b="1" dirty="0" err="1" smtClean="0">
                <a:solidFill>
                  <a:srgbClr val="FF6600"/>
                </a:solidFill>
              </a:rPr>
              <a:t>পরিচিতি</a:t>
            </a:r>
            <a:endParaRPr lang="en-US" altLang="zh-CN" sz="4000" b="1" dirty="0">
              <a:solidFill>
                <a:srgbClr val="FF6600"/>
              </a:solidFill>
            </a:endParaRPr>
          </a:p>
        </p:txBody>
      </p:sp>
      <p:sp>
        <p:nvSpPr>
          <p:cNvPr id="4" name="Bevel 3"/>
          <p:cNvSpPr/>
          <p:nvPr/>
        </p:nvSpPr>
        <p:spPr>
          <a:xfrm>
            <a:off x="1006224" y="1397718"/>
            <a:ext cx="7215238" cy="324595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১ম ও ২য়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বর্ষ</a:t>
            </a:r>
            <a:endParaRPr lang="bn-BD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ফরায়েজ</a:t>
            </a:r>
            <a:endParaRPr lang="bn-BD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21551" y="194704"/>
            <a:ext cx="378621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পাঠ পরিচিতি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783771" y="2076994"/>
            <a:ext cx="7576458" cy="4558937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200" b="1" dirty="0" smtClean="0">
                <a:solidFill>
                  <a:srgbClr val="002060"/>
                </a:solidFill>
              </a:rPr>
              <a:t>* </a:t>
            </a:r>
            <a:r>
              <a:rPr lang="en-US" altLang="en-US" sz="3200" b="1" dirty="0" err="1" smtClean="0">
                <a:solidFill>
                  <a:srgbClr val="002060"/>
                </a:solidFill>
              </a:rPr>
              <a:t>তাসহীহ</a:t>
            </a:r>
            <a:r>
              <a:rPr lang="en-US" altLang="en-US" sz="32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</a:rPr>
              <a:t>কি</a:t>
            </a:r>
            <a:r>
              <a:rPr lang="en-US" altLang="en-US" sz="32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</a:rPr>
              <a:t>জানতে</a:t>
            </a:r>
            <a:r>
              <a:rPr lang="en-US" altLang="en-US" sz="32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</a:rPr>
              <a:t>পারবে</a:t>
            </a:r>
            <a:r>
              <a:rPr lang="en-US" altLang="en-US" sz="3200" b="1" dirty="0" smtClean="0">
                <a:solidFill>
                  <a:srgbClr val="002060"/>
                </a:solidFill>
              </a:rPr>
              <a:t>।</a:t>
            </a:r>
            <a:endParaRPr lang="bn-IN" altLang="en-US" sz="3200" b="1" dirty="0" smtClean="0">
              <a:solidFill>
                <a:srgbClr val="002060"/>
              </a:solidFill>
            </a:endParaRPr>
          </a:p>
          <a:p>
            <a:r>
              <a:rPr lang="bn-IN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* </a:t>
            </a:r>
            <a:r>
              <a:rPr lang="en-US" altLang="en-US" sz="3200" b="1" dirty="0" err="1" smtClean="0">
                <a:solidFill>
                  <a:srgbClr val="FF0000"/>
                </a:solidFill>
              </a:rPr>
              <a:t>মুনাসাখা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</a:rPr>
              <a:t>কি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</a:rPr>
              <a:t>জানতেপারবে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 </a:t>
            </a:r>
            <a:r>
              <a:rPr lang="bn-IN" altLang="en-US" sz="32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altLang="en-US" sz="3200" b="1" dirty="0" smtClean="0">
                <a:solidFill>
                  <a:srgbClr val="7030A0"/>
                </a:solidFill>
              </a:rPr>
              <a:t>* </a:t>
            </a:r>
            <a:r>
              <a:rPr lang="en-US" altLang="en-US" sz="3200" b="1" dirty="0" err="1" smtClean="0">
                <a:solidFill>
                  <a:srgbClr val="7030A0"/>
                </a:solidFill>
              </a:rPr>
              <a:t>মৃত</a:t>
            </a:r>
            <a:r>
              <a:rPr lang="en-US" altLang="en-US" sz="3200" b="1" dirty="0" smtClean="0">
                <a:solidFill>
                  <a:srgbClr val="7030A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7030A0"/>
                </a:solidFill>
              </a:rPr>
              <a:t>ব্যক্তির</a:t>
            </a:r>
            <a:r>
              <a:rPr lang="en-US" altLang="en-US" sz="3200" b="1" dirty="0" smtClean="0">
                <a:solidFill>
                  <a:srgbClr val="7030A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7030A0"/>
                </a:solidFill>
              </a:rPr>
              <a:t>সম্পদ</a:t>
            </a:r>
            <a:r>
              <a:rPr lang="en-US" altLang="en-US" sz="3200" b="1" dirty="0" smtClean="0">
                <a:solidFill>
                  <a:srgbClr val="7030A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7030A0"/>
                </a:solidFill>
              </a:rPr>
              <a:t>বন্টনের</a:t>
            </a:r>
            <a:r>
              <a:rPr lang="en-US" altLang="en-US" sz="3200" b="1" dirty="0" smtClean="0">
                <a:solidFill>
                  <a:srgbClr val="7030A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7030A0"/>
                </a:solidFill>
              </a:rPr>
              <a:t>নিয়ম</a:t>
            </a:r>
            <a:r>
              <a:rPr lang="en-US" altLang="en-US" sz="3200" b="1" dirty="0" smtClean="0">
                <a:solidFill>
                  <a:srgbClr val="7030A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7030A0"/>
                </a:solidFill>
              </a:rPr>
              <a:t>জানতে</a:t>
            </a:r>
            <a:r>
              <a:rPr lang="en-US" altLang="en-US" sz="3200" b="1" dirty="0" smtClean="0">
                <a:solidFill>
                  <a:srgbClr val="7030A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7030A0"/>
                </a:solidFill>
              </a:rPr>
              <a:t>পারবে</a:t>
            </a:r>
            <a:r>
              <a:rPr lang="en-US" altLang="en-US" sz="3200" b="1" dirty="0" smtClean="0">
                <a:solidFill>
                  <a:srgbClr val="7030A0"/>
                </a:solidFill>
              </a:rPr>
              <a:t> ।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704012" y="209007"/>
            <a:ext cx="3997234" cy="2312124"/>
          </a:xfrm>
          <a:prstGeom prst="downArrow">
            <a:avLst>
              <a:gd name="adj1" fmla="val 50000"/>
              <a:gd name="adj2" fmla="val 562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4000" dirty="0" err="1" smtClean="0">
                <a:solidFill>
                  <a:srgbClr val="002060"/>
                </a:solidFill>
              </a:rPr>
              <a:t>শিখন</a:t>
            </a:r>
            <a:r>
              <a:rPr lang="en-US" altLang="en-US" sz="4000" dirty="0" smtClean="0">
                <a:solidFill>
                  <a:srgbClr val="002060"/>
                </a:solidFill>
              </a:rPr>
              <a:t> </a:t>
            </a:r>
            <a:r>
              <a:rPr lang="en-US" altLang="en-US" sz="4000" dirty="0" err="1" smtClean="0">
                <a:solidFill>
                  <a:srgbClr val="002060"/>
                </a:solidFill>
              </a:rPr>
              <a:t>ফল</a:t>
            </a:r>
            <a:endParaRPr lang="en-GB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048597"/>
          <p:cNvSpPr>
            <a:spLocks noGrp="1"/>
          </p:cNvSpPr>
          <p:nvPr>
            <p:ph type="ctrTitle"/>
          </p:nvPr>
        </p:nvSpPr>
        <p:spPr>
          <a:xfrm>
            <a:off x="727511" y="483324"/>
            <a:ext cx="7772400" cy="226356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6600CC"/>
                </a:solidFill>
              </a:rPr>
              <a:t/>
            </a:r>
            <a:br>
              <a:rPr lang="en-US" b="1" dirty="0" smtClean="0">
                <a:solidFill>
                  <a:srgbClr val="6600CC"/>
                </a:solidFill>
              </a:rPr>
            </a:br>
            <a:r>
              <a:rPr lang="en-US" altLang="en-US" dirty="0" smtClean="0">
                <a:solidFill>
                  <a:srgbClr val="008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معنى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التصحيح</a:t>
            </a:r>
            <a:r>
              <a:rPr lang="en-US" altLang="en-US" dirty="0" smtClean="0">
                <a:solidFill>
                  <a:srgbClr val="008000"/>
                </a:solidFill>
              </a:rPr>
              <a:t/>
            </a:r>
            <a:br>
              <a:rPr lang="en-US" altLang="en-US" dirty="0" smtClean="0">
                <a:solidFill>
                  <a:srgbClr val="008000"/>
                </a:solidFill>
              </a:rPr>
            </a:br>
            <a:r>
              <a:rPr lang="en-US" altLang="en-US" dirty="0" err="1" smtClean="0">
                <a:solidFill>
                  <a:srgbClr val="008000"/>
                </a:solidFill>
              </a:rPr>
              <a:t>তাসহীহ</a:t>
            </a:r>
            <a:r>
              <a:rPr lang="en-US" altLang="en-US" dirty="0" smtClean="0">
                <a:solidFill>
                  <a:srgbClr val="008000"/>
                </a:solidFill>
              </a:rPr>
              <a:t> </a:t>
            </a:r>
            <a:r>
              <a:rPr lang="en-US" altLang="en-US" dirty="0" err="1" smtClean="0">
                <a:solidFill>
                  <a:srgbClr val="008000"/>
                </a:solidFill>
              </a:rPr>
              <a:t>অর্থ</a:t>
            </a:r>
            <a:r>
              <a:rPr lang="bn-IN" altLang="en-US" dirty="0" smtClean="0">
                <a:solidFill>
                  <a:srgbClr val="008000"/>
                </a:solidFill>
              </a:rPr>
              <a:t/>
            </a:r>
            <a:br>
              <a:rPr lang="bn-IN" altLang="en-US" dirty="0" smtClean="0">
                <a:solidFill>
                  <a:srgbClr val="008000"/>
                </a:solidFill>
              </a:rPr>
            </a:br>
            <a:r>
              <a:rPr lang="en-US" altLang="en-US" b="1" dirty="0" err="1" smtClean="0">
                <a:solidFill>
                  <a:srgbClr val="6600CC"/>
                </a:solidFill>
              </a:rPr>
              <a:t>শাব্দিক</a:t>
            </a:r>
            <a:r>
              <a:rPr lang="en-US" altLang="en-US" b="1" dirty="0" smtClean="0">
                <a:solidFill>
                  <a:srgbClr val="6600CC"/>
                </a:solidFill>
              </a:rPr>
              <a:t> </a:t>
            </a:r>
            <a:r>
              <a:rPr lang="en-US" altLang="en-US" b="1" dirty="0" err="1" smtClean="0">
                <a:solidFill>
                  <a:srgbClr val="6600CC"/>
                </a:solidFill>
              </a:rPr>
              <a:t>অর্থ</a:t>
            </a:r>
            <a:r>
              <a:rPr lang="en-US" altLang="en-US" b="1" dirty="0" smtClean="0">
                <a:solidFill>
                  <a:srgbClr val="6600CC"/>
                </a:solidFill>
              </a:rPr>
              <a:t>  </a:t>
            </a:r>
            <a:r>
              <a:rPr lang="en-US" altLang="en-US" b="1" dirty="0" err="1" smtClean="0">
                <a:solidFill>
                  <a:srgbClr val="6600CC"/>
                </a:solidFill>
              </a:rPr>
              <a:t>শুদ্ধ</a:t>
            </a:r>
            <a:r>
              <a:rPr lang="en-US" altLang="en-US" b="1" dirty="0" smtClean="0">
                <a:solidFill>
                  <a:srgbClr val="6600CC"/>
                </a:solidFill>
              </a:rPr>
              <a:t> </a:t>
            </a:r>
            <a:r>
              <a:rPr lang="en-US" altLang="en-US" b="1" dirty="0" err="1" smtClean="0">
                <a:solidFill>
                  <a:srgbClr val="6600CC"/>
                </a:solidFill>
              </a:rPr>
              <a:t>করা</a:t>
            </a:r>
            <a:r>
              <a:rPr lang="en-US" altLang="en-US" b="1" dirty="0" smtClean="0">
                <a:solidFill>
                  <a:srgbClr val="6600CC"/>
                </a:solidFill>
              </a:rPr>
              <a:t>।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048599" name="Subtitle 1048598"/>
          <p:cNvSpPr>
            <a:spLocks noGrp="1"/>
          </p:cNvSpPr>
          <p:nvPr>
            <p:ph type="subTitle" idx="1"/>
          </p:nvPr>
        </p:nvSpPr>
        <p:spPr>
          <a:xfrm>
            <a:off x="557693" y="3915547"/>
            <a:ext cx="8091921" cy="2277959"/>
          </a:xfrm>
        </p:spPr>
        <p:txBody>
          <a:bodyPr/>
          <a:lstStyle/>
          <a:p>
            <a:r>
              <a:rPr lang="en-US" altLang="en-US" sz="3200" b="1" dirty="0" err="1" smtClean="0">
                <a:solidFill>
                  <a:srgbClr val="FF0000"/>
                </a:solidFill>
              </a:rPr>
              <a:t>আর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পরিভাষায</a:t>
            </a:r>
            <a:r>
              <a:rPr lang="en-US" altLang="en-US" sz="3200" b="1" dirty="0">
                <a:solidFill>
                  <a:srgbClr val="FF0000"/>
                </a:solidFill>
              </a:rPr>
              <a:t>় </a:t>
            </a:r>
            <a:endParaRPr lang="bn-IN" altLang="en-US" sz="3200" b="1" dirty="0" smtClean="0">
              <a:solidFill>
                <a:srgbClr val="FF0000"/>
              </a:solidFill>
            </a:endParaRPr>
          </a:p>
          <a:p>
            <a:r>
              <a:rPr lang="en-US" altLang="en-US" sz="3200" b="1" i="1" dirty="0" err="1" smtClean="0">
                <a:solidFill>
                  <a:srgbClr val="6600CC"/>
                </a:solidFill>
              </a:rPr>
              <a:t>ভগ্নাংশ</a:t>
            </a:r>
            <a:r>
              <a:rPr lang="en-US" altLang="en-US" sz="3200" b="1" i="1" dirty="0" smtClean="0">
                <a:solidFill>
                  <a:srgbClr val="6600CC"/>
                </a:solidFill>
              </a:rPr>
              <a:t> </a:t>
            </a:r>
            <a:r>
              <a:rPr lang="en-US" altLang="en-US" sz="3200" b="1" i="1" dirty="0" err="1">
                <a:solidFill>
                  <a:srgbClr val="6600CC"/>
                </a:solidFill>
              </a:rPr>
              <a:t>দূর</a:t>
            </a:r>
            <a:r>
              <a:rPr lang="en-US" altLang="en-US" sz="3200" b="1" i="1" dirty="0">
                <a:solidFill>
                  <a:srgbClr val="6600CC"/>
                </a:solidFill>
              </a:rPr>
              <a:t> </a:t>
            </a:r>
            <a:r>
              <a:rPr lang="en-US" altLang="en-US" sz="3200" b="1" i="1" dirty="0" err="1">
                <a:solidFill>
                  <a:srgbClr val="6600CC"/>
                </a:solidFill>
              </a:rPr>
              <a:t>করাকে</a:t>
            </a:r>
            <a:r>
              <a:rPr lang="en-US" altLang="en-US" sz="3200" b="1" i="1" dirty="0">
                <a:solidFill>
                  <a:srgbClr val="6600CC"/>
                </a:solidFill>
              </a:rPr>
              <a:t> </a:t>
            </a:r>
            <a:r>
              <a:rPr lang="en-US" altLang="en-US" sz="3200" b="1" i="1" dirty="0" err="1">
                <a:solidFill>
                  <a:srgbClr val="6600CC"/>
                </a:solidFill>
              </a:rPr>
              <a:t>তাসহীহ</a:t>
            </a:r>
            <a:r>
              <a:rPr lang="en-US" altLang="en-US" sz="3200" b="1" i="1" dirty="0">
                <a:solidFill>
                  <a:srgbClr val="6600CC"/>
                </a:solidFill>
              </a:rPr>
              <a:t> </a:t>
            </a:r>
            <a:r>
              <a:rPr lang="en-US" altLang="en-US" sz="3200" b="1" i="1" dirty="0" err="1">
                <a:solidFill>
                  <a:srgbClr val="6600CC"/>
                </a:solidFill>
              </a:rPr>
              <a:t>বলে</a:t>
            </a:r>
            <a:r>
              <a:rPr lang="en-US" altLang="en-US" sz="3200" b="1" i="1" dirty="0">
                <a:solidFill>
                  <a:srgbClr val="6600CC"/>
                </a:solidFill>
              </a:rPr>
              <a:t>।</a:t>
            </a:r>
            <a:endParaRPr lang="en-US" sz="3200" b="1" i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048599"/>
          <p:cNvSpPr>
            <a:spLocks noGrp="1"/>
          </p:cNvSpPr>
          <p:nvPr>
            <p:ph type="ctrTitle"/>
          </p:nvPr>
        </p:nvSpPr>
        <p:spPr>
          <a:xfrm>
            <a:off x="1436913" y="692330"/>
            <a:ext cx="6008915" cy="1100155"/>
          </a:xfrm>
        </p:spPr>
        <p:txBody>
          <a:bodyPr/>
          <a:lstStyle/>
          <a:p>
            <a:r>
              <a:rPr lang="en-US" altLang="en-US" b="1" dirty="0" err="1">
                <a:solidFill>
                  <a:srgbClr val="FF0000"/>
                </a:solidFill>
              </a:rPr>
              <a:t>মুনাসাখার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অর্থ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48601" name="Subtitle 1048600"/>
          <p:cNvSpPr>
            <a:spLocks noGrp="1"/>
          </p:cNvSpPr>
          <p:nvPr>
            <p:ph type="subTitle" idx="1"/>
          </p:nvPr>
        </p:nvSpPr>
        <p:spPr>
          <a:xfrm>
            <a:off x="714375" y="2629854"/>
            <a:ext cx="8273761" cy="2627946"/>
          </a:xfrm>
        </p:spPr>
        <p:txBody>
          <a:bodyPr/>
          <a:lstStyle/>
          <a:p>
            <a:r>
              <a:rPr lang="en-US" altLang="en-US" sz="5100" dirty="0" err="1" smtClean="0">
                <a:solidFill>
                  <a:srgbClr val="6600CC"/>
                </a:solidFill>
              </a:rPr>
              <a:t>المناس</a:t>
            </a:r>
            <a:r>
              <a:rPr lang="ar-SA" altLang="en-US" sz="5100" dirty="0">
                <a:solidFill>
                  <a:srgbClr val="6600CC"/>
                </a:solidFill>
              </a:rPr>
              <a:t>خ</a:t>
            </a:r>
            <a:r>
              <a:rPr lang="en-US" altLang="en-US" sz="5100" dirty="0" smtClean="0">
                <a:solidFill>
                  <a:srgbClr val="6600CC"/>
                </a:solidFill>
              </a:rPr>
              <a:t>ة </a:t>
            </a:r>
            <a:r>
              <a:rPr lang="en-US" altLang="en-US" sz="5100" dirty="0" err="1">
                <a:solidFill>
                  <a:srgbClr val="6600CC"/>
                </a:solidFill>
              </a:rPr>
              <a:t>لغة</a:t>
            </a:r>
            <a:r>
              <a:rPr lang="en-US" altLang="en-US" sz="5100" dirty="0">
                <a:solidFill>
                  <a:srgbClr val="6600CC"/>
                </a:solidFill>
              </a:rPr>
              <a:t> </a:t>
            </a:r>
            <a:r>
              <a:rPr lang="en-US" altLang="en-US" sz="5100" dirty="0" err="1">
                <a:solidFill>
                  <a:srgbClr val="6600CC"/>
                </a:solidFill>
              </a:rPr>
              <a:t>الإزالة</a:t>
            </a:r>
            <a:r>
              <a:rPr lang="en-US" altLang="en-US" sz="5100" dirty="0">
                <a:solidFill>
                  <a:srgbClr val="6600CC"/>
                </a:solidFill>
              </a:rPr>
              <a:t> </a:t>
            </a:r>
            <a:r>
              <a:rPr lang="en-US" altLang="en-US" sz="5100" dirty="0" err="1">
                <a:solidFill>
                  <a:srgbClr val="6600CC"/>
                </a:solidFill>
              </a:rPr>
              <a:t>أو</a:t>
            </a:r>
            <a:r>
              <a:rPr lang="en-US" altLang="en-US" sz="5100" dirty="0">
                <a:solidFill>
                  <a:srgbClr val="6600CC"/>
                </a:solidFill>
              </a:rPr>
              <a:t> </a:t>
            </a:r>
            <a:r>
              <a:rPr lang="en-US" altLang="en-US" sz="5100" dirty="0" err="1">
                <a:solidFill>
                  <a:srgbClr val="6600CC"/>
                </a:solidFill>
              </a:rPr>
              <a:t>النقل</a:t>
            </a:r>
            <a:endParaRPr lang="en-US" sz="5100" dirty="0">
              <a:solidFill>
                <a:srgbClr val="6600CC"/>
              </a:solidFill>
            </a:endParaRPr>
          </a:p>
          <a:p>
            <a:r>
              <a:rPr lang="en-US" altLang="en-US" sz="5100" dirty="0" err="1">
                <a:solidFill>
                  <a:srgbClr val="6600CC"/>
                </a:solidFill>
              </a:rPr>
              <a:t>মুনাসাখার</a:t>
            </a:r>
            <a:r>
              <a:rPr lang="en-US" altLang="en-US" sz="5100" dirty="0">
                <a:solidFill>
                  <a:srgbClr val="6600CC"/>
                </a:solidFill>
              </a:rPr>
              <a:t> </a:t>
            </a:r>
            <a:r>
              <a:rPr lang="en-US" altLang="en-US" sz="5100" dirty="0" err="1">
                <a:solidFill>
                  <a:srgbClr val="6600CC"/>
                </a:solidFill>
              </a:rPr>
              <a:t>শাব্দিক</a:t>
            </a:r>
            <a:r>
              <a:rPr lang="en-US" altLang="en-US" sz="5100" dirty="0">
                <a:solidFill>
                  <a:srgbClr val="6600CC"/>
                </a:solidFill>
              </a:rPr>
              <a:t> </a:t>
            </a:r>
            <a:r>
              <a:rPr lang="en-US" altLang="en-US" sz="5100" dirty="0" err="1">
                <a:solidFill>
                  <a:srgbClr val="6600CC"/>
                </a:solidFill>
              </a:rPr>
              <a:t>অর্থ</a:t>
            </a:r>
            <a:r>
              <a:rPr lang="en-US" altLang="en-US" sz="5100" dirty="0">
                <a:solidFill>
                  <a:srgbClr val="6600CC"/>
                </a:solidFill>
              </a:rPr>
              <a:t>  </a:t>
            </a:r>
            <a:r>
              <a:rPr lang="en-US" altLang="en-US" sz="5100" dirty="0" err="1">
                <a:solidFill>
                  <a:srgbClr val="92D050"/>
                </a:solidFill>
              </a:rPr>
              <a:t>অপসারণ</a:t>
            </a:r>
            <a:r>
              <a:rPr lang="en-US" altLang="en-US" sz="5100" dirty="0">
                <a:solidFill>
                  <a:srgbClr val="92D050"/>
                </a:solidFill>
              </a:rPr>
              <a:t> </a:t>
            </a:r>
            <a:r>
              <a:rPr lang="en-US" altLang="en-US" sz="5100" dirty="0" err="1">
                <a:solidFill>
                  <a:srgbClr val="92D050"/>
                </a:solidFill>
              </a:rPr>
              <a:t>বা</a:t>
            </a:r>
            <a:r>
              <a:rPr lang="en-US" altLang="en-US" sz="5100" dirty="0">
                <a:solidFill>
                  <a:srgbClr val="92D050"/>
                </a:solidFill>
              </a:rPr>
              <a:t> </a:t>
            </a:r>
            <a:r>
              <a:rPr lang="en-US" altLang="en-US" sz="5100" dirty="0" err="1">
                <a:solidFill>
                  <a:srgbClr val="92D050"/>
                </a:solidFill>
              </a:rPr>
              <a:t>স্থানান্তর</a:t>
            </a:r>
            <a:r>
              <a:rPr lang="en-US" altLang="en-US" sz="5100" dirty="0">
                <a:solidFill>
                  <a:srgbClr val="92D050"/>
                </a:solidFill>
              </a:rPr>
              <a:t> </a:t>
            </a:r>
            <a:r>
              <a:rPr lang="en-US" altLang="en-US" sz="5100" dirty="0" err="1">
                <a:solidFill>
                  <a:srgbClr val="92D050"/>
                </a:solidFill>
              </a:rPr>
              <a:t>করা</a:t>
            </a:r>
            <a:r>
              <a:rPr lang="en-US" altLang="en-US" sz="5100" dirty="0">
                <a:solidFill>
                  <a:srgbClr val="92D050"/>
                </a:solidFill>
              </a:rPr>
              <a:t>।</a:t>
            </a:r>
            <a:endParaRPr lang="en-US" sz="5100" dirty="0">
              <a:solidFill>
                <a:srgbClr val="92D050"/>
              </a:solidFill>
            </a:endParaRPr>
          </a:p>
          <a:p>
            <a:endParaRPr lang="en-US" sz="5100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048601"/>
          <p:cNvSpPr>
            <a:spLocks noGrp="1"/>
          </p:cNvSpPr>
          <p:nvPr>
            <p:ph type="ctrTitle"/>
          </p:nvPr>
        </p:nvSpPr>
        <p:spPr>
          <a:xfrm>
            <a:off x="751114" y="0"/>
            <a:ext cx="7772400" cy="1494886"/>
          </a:xfrm>
        </p:spPr>
        <p:txBody>
          <a:bodyPr>
            <a:normAutofit fontScale="90000"/>
          </a:bodyPr>
          <a:lstStyle/>
          <a:p>
            <a:r>
              <a:rPr lang="en-US" altLang="en-US" dirty="0" err="1">
                <a:solidFill>
                  <a:srgbClr val="FF0000"/>
                </a:solidFill>
              </a:rPr>
              <a:t>المناسخة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اصطلاحا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err="1"/>
              <a:t>মুনাসাখার</a:t>
            </a:r>
            <a:r>
              <a:rPr lang="en-US" altLang="en-US" dirty="0"/>
              <a:t> </a:t>
            </a:r>
            <a:r>
              <a:rPr lang="en-US" altLang="en-US" dirty="0" err="1"/>
              <a:t>পারিভাষিক</a:t>
            </a:r>
            <a:r>
              <a:rPr lang="en-US" altLang="en-US" dirty="0"/>
              <a:t> </a:t>
            </a:r>
            <a:r>
              <a:rPr lang="en-US" altLang="en-US" dirty="0" err="1"/>
              <a:t>অর্থ</a:t>
            </a:r>
            <a:endParaRPr lang="en-US" dirty="0"/>
          </a:p>
        </p:txBody>
      </p:sp>
      <p:sp>
        <p:nvSpPr>
          <p:cNvPr id="1048603" name="Subtitle 1048602"/>
          <p:cNvSpPr>
            <a:spLocks noGrp="1"/>
          </p:cNvSpPr>
          <p:nvPr>
            <p:ph type="subTitle" idx="1"/>
          </p:nvPr>
        </p:nvSpPr>
        <p:spPr>
          <a:xfrm>
            <a:off x="423536" y="1463040"/>
            <a:ext cx="8296927" cy="5385381"/>
          </a:xfrm>
        </p:spPr>
        <p:txBody>
          <a:bodyPr>
            <a:noAutofit/>
          </a:bodyPr>
          <a:lstStyle/>
          <a:p>
            <a:endParaRPr lang="en-US" sz="39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Explosion 2 3"/>
          <p:cNvSpPr/>
          <p:nvPr/>
        </p:nvSpPr>
        <p:spPr>
          <a:xfrm>
            <a:off x="0" y="1907177"/>
            <a:ext cx="9235441" cy="495082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2400" dirty="0" err="1" smtClean="0">
                <a:solidFill>
                  <a:schemeClr val="tx1"/>
                </a:solidFill>
              </a:rPr>
              <a:t>কোন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ব্যক্তি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সম্পদ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বন্টনের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পূর্বেই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মারা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গেলে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তার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সম্পদ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ওয়ারীশগণের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মধ্যে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বন্টন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করা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হবে</a:t>
            </a:r>
            <a:r>
              <a:rPr lang="en-US" altLang="en-US" sz="2400" dirty="0" smtClean="0">
                <a:solidFill>
                  <a:schemeClr val="tx1"/>
                </a:solidFill>
              </a:rPr>
              <a:t>।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এর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পর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আরেকজন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মারা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গেলে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তার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অংশ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টি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তার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ওয়ারীশগণের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মধ্যে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স্থানান্তর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করা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হবে</a:t>
            </a:r>
            <a:r>
              <a:rPr lang="en-US" altLang="en-US" sz="2400" dirty="0" smtClean="0">
                <a:solidFill>
                  <a:schemeClr val="tx1"/>
                </a:solidFill>
              </a:rPr>
              <a:t>।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স্থানান্তরের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এই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প্রক্রিয়াকে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মুনাসাখা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বলে</a:t>
            </a:r>
            <a:r>
              <a:rPr lang="en-US" altLang="en-US" sz="2400" dirty="0" smtClean="0">
                <a:solidFill>
                  <a:schemeClr val="tx1"/>
                </a:solidFill>
              </a:rPr>
              <a:t>।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8794" y="785794"/>
            <a:ext cx="5500726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282" y="2285992"/>
            <a:ext cx="8358246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মুনাসাখা ও তাসহীহের সংজ্ঞা দাও।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3581400"/>
            <a:ext cx="7924800" cy="25146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GB" altLang="en-US" sz="2800" dirty="0" smtClean="0">
                <a:solidFill>
                  <a:srgbClr val="008000"/>
                </a:solidFill>
              </a:rPr>
              <a:t>.</a:t>
            </a:r>
            <a:r>
              <a:rPr lang="en-GB" altLang="en-US" sz="2800" dirty="0" err="1" smtClean="0">
                <a:solidFill>
                  <a:srgbClr val="008000"/>
                </a:solidFill>
              </a:rPr>
              <a:t>ما</a:t>
            </a:r>
            <a:r>
              <a:rPr lang="en-US" altLang="en-US" sz="2800" dirty="0" smtClean="0">
                <a:solidFill>
                  <a:srgbClr val="008000"/>
                </a:solidFill>
              </a:rPr>
              <a:t> </a:t>
            </a:r>
            <a:r>
              <a:rPr lang="en-GB" altLang="en-US" sz="2800" dirty="0" err="1" smtClean="0">
                <a:solidFill>
                  <a:srgbClr val="008000"/>
                </a:solidFill>
              </a:rPr>
              <a:t>معنى</a:t>
            </a:r>
            <a:r>
              <a:rPr lang="en-US" altLang="en-US" sz="2800" dirty="0" smtClean="0">
                <a:solidFill>
                  <a:srgbClr val="008000"/>
                </a:solidFill>
              </a:rPr>
              <a:t> </a:t>
            </a:r>
            <a:r>
              <a:rPr lang="en-GB" altLang="en-US" sz="2800" dirty="0" err="1" smtClean="0">
                <a:solidFill>
                  <a:srgbClr val="008000"/>
                </a:solidFill>
              </a:rPr>
              <a:t>التصحيح</a:t>
            </a:r>
            <a:r>
              <a:rPr lang="en-US" altLang="en-US" sz="2800" dirty="0" smtClean="0">
                <a:solidFill>
                  <a:srgbClr val="008000"/>
                </a:solidFill>
              </a:rPr>
              <a:t> </a:t>
            </a:r>
            <a:r>
              <a:rPr lang="en-GB" altLang="en-US" sz="2800" dirty="0" smtClean="0">
                <a:solidFill>
                  <a:srgbClr val="008000"/>
                </a:solidFill>
              </a:rPr>
              <a:t>و</a:t>
            </a:r>
            <a:r>
              <a:rPr lang="en-US" altLang="en-US" sz="2800" dirty="0" smtClean="0">
                <a:solidFill>
                  <a:srgbClr val="008000"/>
                </a:solidFill>
              </a:rPr>
              <a:t> </a:t>
            </a:r>
            <a:r>
              <a:rPr lang="en-GB" altLang="en-US" sz="2800" dirty="0" err="1" smtClean="0">
                <a:solidFill>
                  <a:srgbClr val="008000"/>
                </a:solidFill>
              </a:rPr>
              <a:t>المناسخة</a:t>
            </a:r>
            <a:r>
              <a:rPr lang="en-US" altLang="en-US" sz="2800" dirty="0" smtClean="0">
                <a:solidFill>
                  <a:srgbClr val="008000"/>
                </a:solidFill>
              </a:rPr>
              <a:t>- </a:t>
            </a:r>
            <a:endParaRPr lang="ar-SA" altLang="en-US" sz="2800" dirty="0" smtClean="0">
              <a:solidFill>
                <a:srgbClr val="008000"/>
              </a:solidFill>
            </a:endParaRPr>
          </a:p>
          <a:p>
            <a:r>
              <a:rPr lang="en-GB" altLang="en-US" sz="2800" dirty="0" err="1" smtClean="0">
                <a:solidFill>
                  <a:srgbClr val="008000"/>
                </a:solidFill>
              </a:rPr>
              <a:t>بين</a:t>
            </a:r>
            <a:r>
              <a:rPr lang="en-US" altLang="en-US" sz="2800" dirty="0" smtClean="0">
                <a:solidFill>
                  <a:srgbClr val="008000"/>
                </a:solidFill>
              </a:rPr>
              <a:t> </a:t>
            </a:r>
            <a:r>
              <a:rPr lang="en-GB" altLang="en-US" sz="2800" dirty="0" err="1" smtClean="0">
                <a:solidFill>
                  <a:srgbClr val="008000"/>
                </a:solidFill>
              </a:rPr>
              <a:t>باالتفصيل</a:t>
            </a:r>
            <a:endParaRPr lang="ar-SA" altLang="en-US" sz="2800" dirty="0" smtClean="0">
              <a:solidFill>
                <a:srgbClr val="008000"/>
              </a:solidFill>
            </a:endParaRPr>
          </a:p>
          <a:p>
            <a:r>
              <a:rPr lang="en-US" sz="2800" dirty="0" err="1" smtClean="0">
                <a:solidFill>
                  <a:srgbClr val="008000"/>
                </a:solidFill>
              </a:rPr>
              <a:t>তাসহীহ</a:t>
            </a:r>
            <a:r>
              <a:rPr lang="en-US" sz="2800" dirty="0" smtClean="0">
                <a:solidFill>
                  <a:srgbClr val="008000"/>
                </a:solidFill>
              </a:rPr>
              <a:t> ও </a:t>
            </a:r>
            <a:r>
              <a:rPr lang="en-US" sz="2800" dirty="0" err="1" smtClean="0">
                <a:solidFill>
                  <a:srgbClr val="008000"/>
                </a:solidFill>
              </a:rPr>
              <a:t>মুনাসাখার</a:t>
            </a:r>
            <a:r>
              <a:rPr lang="bn-IN" sz="2800" dirty="0" smtClean="0">
                <a:solidFill>
                  <a:srgbClr val="008000"/>
                </a:solidFill>
              </a:rPr>
              <a:t> বিস্তারিত বাড়ি থেকে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bn-IN" sz="2800" dirty="0" smtClean="0">
                <a:solidFill>
                  <a:srgbClr val="008000"/>
                </a:solidFill>
              </a:rPr>
              <a:t>পড়ে আসবে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8" name="32-Point Star 7"/>
          <p:cNvSpPr/>
          <p:nvPr/>
        </p:nvSpPr>
        <p:spPr>
          <a:xfrm>
            <a:off x="4983707" y="457200"/>
            <a:ext cx="3581400" cy="2743200"/>
          </a:xfrm>
          <a:prstGeom prst="star32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78789"/>
            <a:ext cx="4898571" cy="28870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160</Words>
  <Application>Microsoft Office PowerPoint</Application>
  <PresentationFormat>On-screen Show (4:3)</PresentationFormat>
  <Paragraphs>35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  معنى التصحيح তাসহীহ অর্থ শাব্দিক অর্থ  শুদ্ধ করা।</vt:lpstr>
      <vt:lpstr>মুনাসাখার অর্থ </vt:lpstr>
      <vt:lpstr>المناسخة اصطلاحا মুনাসাখার পারিভাষিক অর্থ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মাল্টিমিডিয়া ক্লাসের সবাইকে স্বাগতম</dc:title>
  <dc:creator>SM-J200H</dc:creator>
  <cp:lastModifiedBy>8801815841711</cp:lastModifiedBy>
  <cp:revision>9</cp:revision>
  <dcterms:created xsi:type="dcterms:W3CDTF">2015-05-10T21:30:45Z</dcterms:created>
  <dcterms:modified xsi:type="dcterms:W3CDTF">2021-02-21T15:30:37Z</dcterms:modified>
</cp:coreProperties>
</file>