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88" r:id="rId2"/>
    <p:sldId id="287" r:id="rId3"/>
    <p:sldId id="266" r:id="rId4"/>
    <p:sldId id="267" r:id="rId5"/>
    <p:sldId id="256" r:id="rId6"/>
    <p:sldId id="257" r:id="rId7"/>
    <p:sldId id="258" r:id="rId8"/>
    <p:sldId id="259" r:id="rId9"/>
    <p:sldId id="260" r:id="rId10"/>
    <p:sldId id="262" r:id="rId11"/>
    <p:sldId id="261" r:id="rId12"/>
    <p:sldId id="263" r:id="rId13"/>
    <p:sldId id="270" r:id="rId14"/>
    <p:sldId id="264" r:id="rId15"/>
    <p:sldId id="265" r:id="rId16"/>
    <p:sldId id="268" r:id="rId17"/>
    <p:sldId id="269" r:id="rId18"/>
    <p:sldId id="271" r:id="rId19"/>
    <p:sldId id="272" r:id="rId20"/>
    <p:sldId id="273"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33F053-9843-48DD-B78F-A3FFD9302E59}"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5474551-BAAA-47D3-928B-6ACBB10F70BA}" type="slidenum">
              <a:rPr lang="en-US" smtClean="0"/>
              <a:t>‹#›</a:t>
            </a:fld>
            <a:endParaRPr lang="en-US"/>
          </a:p>
        </p:txBody>
      </p:sp>
    </p:spTree>
    <p:extLst>
      <p:ext uri="{BB962C8B-B14F-4D97-AF65-F5344CB8AC3E}">
        <p14:creationId xmlns:p14="http://schemas.microsoft.com/office/powerpoint/2010/main" val="3536056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33F053-9843-48DD-B78F-A3FFD9302E59}"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5474551-BAAA-47D3-928B-6ACBB10F70BA}" type="slidenum">
              <a:rPr lang="en-US" smtClean="0"/>
              <a:t>‹#›</a:t>
            </a:fld>
            <a:endParaRPr lang="en-US"/>
          </a:p>
        </p:txBody>
      </p:sp>
    </p:spTree>
    <p:extLst>
      <p:ext uri="{BB962C8B-B14F-4D97-AF65-F5344CB8AC3E}">
        <p14:creationId xmlns:p14="http://schemas.microsoft.com/office/powerpoint/2010/main" val="1078227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33F053-9843-48DD-B78F-A3FFD9302E59}"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5474551-BAAA-47D3-928B-6ACBB10F70BA}"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9048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133F053-9843-48DD-B78F-A3FFD9302E59}"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5474551-BAAA-47D3-928B-6ACBB10F70BA}" type="slidenum">
              <a:rPr lang="en-US" smtClean="0"/>
              <a:t>‹#›</a:t>
            </a:fld>
            <a:endParaRPr lang="en-US"/>
          </a:p>
        </p:txBody>
      </p:sp>
    </p:spTree>
    <p:extLst>
      <p:ext uri="{BB962C8B-B14F-4D97-AF65-F5344CB8AC3E}">
        <p14:creationId xmlns:p14="http://schemas.microsoft.com/office/powerpoint/2010/main" val="2016264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133F053-9843-48DD-B78F-A3FFD9302E59}"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5474551-BAAA-47D3-928B-6ACBB10F70BA}"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75285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133F053-9843-48DD-B78F-A3FFD9302E59}"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5474551-BAAA-47D3-928B-6ACBB10F70BA}" type="slidenum">
              <a:rPr lang="en-US" smtClean="0"/>
              <a:t>‹#›</a:t>
            </a:fld>
            <a:endParaRPr lang="en-US"/>
          </a:p>
        </p:txBody>
      </p:sp>
    </p:spTree>
    <p:extLst>
      <p:ext uri="{BB962C8B-B14F-4D97-AF65-F5344CB8AC3E}">
        <p14:creationId xmlns:p14="http://schemas.microsoft.com/office/powerpoint/2010/main" val="3138073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33F053-9843-48DD-B78F-A3FFD9302E59}"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5474551-BAAA-47D3-928B-6ACBB10F70BA}" type="slidenum">
              <a:rPr lang="en-US" smtClean="0"/>
              <a:t>‹#›</a:t>
            </a:fld>
            <a:endParaRPr lang="en-US"/>
          </a:p>
        </p:txBody>
      </p:sp>
    </p:spTree>
    <p:extLst>
      <p:ext uri="{BB962C8B-B14F-4D97-AF65-F5344CB8AC3E}">
        <p14:creationId xmlns:p14="http://schemas.microsoft.com/office/powerpoint/2010/main" val="3141591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33F053-9843-48DD-B78F-A3FFD9302E59}"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5474551-BAAA-47D3-928B-6ACBB10F70BA}" type="slidenum">
              <a:rPr lang="en-US" smtClean="0"/>
              <a:t>‹#›</a:t>
            </a:fld>
            <a:endParaRPr lang="en-US"/>
          </a:p>
        </p:txBody>
      </p:sp>
    </p:spTree>
    <p:extLst>
      <p:ext uri="{BB962C8B-B14F-4D97-AF65-F5344CB8AC3E}">
        <p14:creationId xmlns:p14="http://schemas.microsoft.com/office/powerpoint/2010/main" val="1734352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33F053-9843-48DD-B78F-A3FFD9302E59}"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5474551-BAAA-47D3-928B-6ACBB10F70BA}" type="slidenum">
              <a:rPr lang="en-US" smtClean="0"/>
              <a:t>‹#›</a:t>
            </a:fld>
            <a:endParaRPr lang="en-US"/>
          </a:p>
        </p:txBody>
      </p:sp>
    </p:spTree>
    <p:extLst>
      <p:ext uri="{BB962C8B-B14F-4D97-AF65-F5344CB8AC3E}">
        <p14:creationId xmlns:p14="http://schemas.microsoft.com/office/powerpoint/2010/main" val="138344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33F053-9843-48DD-B78F-A3FFD9302E59}"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5474551-BAAA-47D3-928B-6ACBB10F70BA}" type="slidenum">
              <a:rPr lang="en-US" smtClean="0"/>
              <a:t>‹#›</a:t>
            </a:fld>
            <a:endParaRPr lang="en-US"/>
          </a:p>
        </p:txBody>
      </p:sp>
    </p:spTree>
    <p:extLst>
      <p:ext uri="{BB962C8B-B14F-4D97-AF65-F5344CB8AC3E}">
        <p14:creationId xmlns:p14="http://schemas.microsoft.com/office/powerpoint/2010/main" val="3598141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33F053-9843-48DD-B78F-A3FFD9302E59}"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5474551-BAAA-47D3-928B-6ACBB10F70BA}" type="slidenum">
              <a:rPr lang="en-US" smtClean="0"/>
              <a:t>‹#›</a:t>
            </a:fld>
            <a:endParaRPr lang="en-US"/>
          </a:p>
        </p:txBody>
      </p:sp>
    </p:spTree>
    <p:extLst>
      <p:ext uri="{BB962C8B-B14F-4D97-AF65-F5344CB8AC3E}">
        <p14:creationId xmlns:p14="http://schemas.microsoft.com/office/powerpoint/2010/main" val="2180643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33F053-9843-48DD-B78F-A3FFD9302E59}" type="datetimeFigureOut">
              <a:rPr lang="en-US" smtClean="0"/>
              <a:t>2/21/2021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5474551-BAAA-47D3-928B-6ACBB10F70BA}" type="slidenum">
              <a:rPr lang="en-US" smtClean="0"/>
              <a:t>‹#›</a:t>
            </a:fld>
            <a:endParaRPr lang="en-US"/>
          </a:p>
        </p:txBody>
      </p:sp>
    </p:spTree>
    <p:extLst>
      <p:ext uri="{BB962C8B-B14F-4D97-AF65-F5344CB8AC3E}">
        <p14:creationId xmlns:p14="http://schemas.microsoft.com/office/powerpoint/2010/main" val="335492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33F053-9843-48DD-B78F-A3FFD9302E59}" type="datetimeFigureOut">
              <a:rPr lang="en-US" smtClean="0"/>
              <a:t>2/21/2021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5474551-BAAA-47D3-928B-6ACBB10F70BA}" type="slidenum">
              <a:rPr lang="en-US" smtClean="0"/>
              <a:t>‹#›</a:t>
            </a:fld>
            <a:endParaRPr lang="en-US"/>
          </a:p>
        </p:txBody>
      </p:sp>
    </p:spTree>
    <p:extLst>
      <p:ext uri="{BB962C8B-B14F-4D97-AF65-F5344CB8AC3E}">
        <p14:creationId xmlns:p14="http://schemas.microsoft.com/office/powerpoint/2010/main" val="3061644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3F053-9843-48DD-B78F-A3FFD9302E59}" type="datetimeFigureOut">
              <a:rPr lang="en-US" smtClean="0"/>
              <a:t>2/21/2021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5474551-BAAA-47D3-928B-6ACBB10F70BA}" type="slidenum">
              <a:rPr lang="en-US" smtClean="0"/>
              <a:t>‹#›</a:t>
            </a:fld>
            <a:endParaRPr lang="en-US"/>
          </a:p>
        </p:txBody>
      </p:sp>
    </p:spTree>
    <p:extLst>
      <p:ext uri="{BB962C8B-B14F-4D97-AF65-F5344CB8AC3E}">
        <p14:creationId xmlns:p14="http://schemas.microsoft.com/office/powerpoint/2010/main" val="736830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33F053-9843-48DD-B78F-A3FFD9302E59}"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5474551-BAAA-47D3-928B-6ACBB10F70BA}" type="slidenum">
              <a:rPr lang="en-US" smtClean="0"/>
              <a:t>‹#›</a:t>
            </a:fld>
            <a:endParaRPr lang="en-US"/>
          </a:p>
        </p:txBody>
      </p:sp>
    </p:spTree>
    <p:extLst>
      <p:ext uri="{BB962C8B-B14F-4D97-AF65-F5344CB8AC3E}">
        <p14:creationId xmlns:p14="http://schemas.microsoft.com/office/powerpoint/2010/main" val="1203043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33F053-9843-48DD-B78F-A3FFD9302E59}"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5474551-BAAA-47D3-928B-6ACBB10F70BA}" type="slidenum">
              <a:rPr lang="en-US" smtClean="0"/>
              <a:t>‹#›</a:t>
            </a:fld>
            <a:endParaRPr lang="en-US"/>
          </a:p>
        </p:txBody>
      </p:sp>
    </p:spTree>
    <p:extLst>
      <p:ext uri="{BB962C8B-B14F-4D97-AF65-F5344CB8AC3E}">
        <p14:creationId xmlns:p14="http://schemas.microsoft.com/office/powerpoint/2010/main" val="1529246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133F053-9843-48DD-B78F-A3FFD9302E59}" type="datetimeFigureOut">
              <a:rPr lang="en-US" smtClean="0"/>
              <a:t>2/21/2021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5474551-BAAA-47D3-928B-6ACBB10F70BA}" type="slidenum">
              <a:rPr lang="en-US" smtClean="0"/>
              <a:t>‹#›</a:t>
            </a:fld>
            <a:endParaRPr lang="en-US"/>
          </a:p>
        </p:txBody>
      </p:sp>
    </p:spTree>
    <p:extLst>
      <p:ext uri="{BB962C8B-B14F-4D97-AF65-F5344CB8AC3E}">
        <p14:creationId xmlns:p14="http://schemas.microsoft.com/office/powerpoint/2010/main" val="107615822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197AF4-A52C-45BD-A528-56D9B34ED275}"/>
              </a:ext>
            </a:extLst>
          </p:cNvPr>
          <p:cNvPicPr>
            <a:picLocks noChangeAspect="1"/>
          </p:cNvPicPr>
          <p:nvPr/>
        </p:nvPicPr>
        <p:blipFill rotWithShape="1">
          <a:blip r:embed="rId2">
            <a:extLst>
              <a:ext uri="{28A0092B-C50C-407E-A947-70E740481C1C}">
                <a14:useLocalDpi xmlns:a14="http://schemas.microsoft.com/office/drawing/2010/main" val="0"/>
              </a:ext>
            </a:extLst>
          </a:blip>
          <a:srcRect t="7736" b="7736"/>
          <a:stretch/>
        </p:blipFill>
        <p:spPr>
          <a:xfrm>
            <a:off x="0" y="0"/>
            <a:ext cx="12192000" cy="6858000"/>
          </a:xfrm>
          <a:prstGeom prst="rect">
            <a:avLst/>
          </a:prstGeom>
        </p:spPr>
      </p:pic>
      <p:pic>
        <p:nvPicPr>
          <p:cNvPr id="6" name="Picture 5">
            <a:extLst>
              <a:ext uri="{FF2B5EF4-FFF2-40B4-BE49-F238E27FC236}">
                <a16:creationId xmlns:a16="http://schemas.microsoft.com/office/drawing/2014/main" id="{5BB91DCB-BA53-411E-989B-A745C685BE1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8033" b="95628" l="2182" r="99273">
                        <a14:foregroundMark x1="9818" y1="51366" x2="19273" y2="53552"/>
                        <a14:foregroundMark x1="2909" y1="48634" x2="12000" y2="49727"/>
                        <a14:foregroundMark x1="87273" y1="44809" x2="95636" y2="43716"/>
                        <a14:foregroundMark x1="95636" y1="43716" x2="99636" y2="44809"/>
                        <a14:foregroundMark x1="97091" y1="75956" x2="96364" y2="81421"/>
                        <a14:foregroundMark x1="96364" y1="81421" x2="93455" y2="86339"/>
                        <a14:foregroundMark x1="93455" y1="86339" x2="84364" y2="88525"/>
                        <a14:foregroundMark x1="84364" y1="88525" x2="82545" y2="88525"/>
                        <a14:foregroundMark x1="81091" y1="83607" x2="75636" y2="87978"/>
                        <a14:foregroundMark x1="99273" y1="86339" x2="89818" y2="91257"/>
                        <a14:foregroundMark x1="89818" y1="91257" x2="93818" y2="92896"/>
                        <a14:foregroundMark x1="93818" y1="92896" x2="89818" y2="91257"/>
                        <a14:foregroundMark x1="89818" y1="91257" x2="66909" y2="90164"/>
                        <a14:foregroundMark x1="66909" y1="90164" x2="12000" y2="84153"/>
                        <a14:foregroundMark x1="12000" y1="84153" x2="6909" y2="85246"/>
                        <a14:foregroundMark x1="6909" y1="85246" x2="3636" y2="88525"/>
                        <a14:foregroundMark x1="3636" y1="88525" x2="18182" y2="95082"/>
                        <a14:foregroundMark x1="18182" y1="95082" x2="22182" y2="96175"/>
                        <a14:foregroundMark x1="22182" y1="96175" x2="26909" y2="95628"/>
                        <a14:foregroundMark x1="26909" y1="95628" x2="28727" y2="93989"/>
                        <a14:foregroundMark x1="2909" y1="49727" x2="28364" y2="57923"/>
                      </a14:backgroundRemoval>
                    </a14:imgEffect>
                  </a14:imgLayer>
                </a14:imgProps>
              </a:ext>
              <a:ext uri="{28A0092B-C50C-407E-A947-70E740481C1C}">
                <a14:useLocalDpi xmlns:a14="http://schemas.microsoft.com/office/drawing/2010/main" val="0"/>
              </a:ext>
            </a:extLst>
          </a:blip>
          <a:srcRect t="10128" b="10128"/>
          <a:stretch/>
        </p:blipFill>
        <p:spPr>
          <a:xfrm>
            <a:off x="16" y="9"/>
            <a:ext cx="12191984" cy="6857991"/>
          </a:xfrm>
          <a:prstGeom prst="rect">
            <a:avLst/>
          </a:prstGeom>
        </p:spPr>
      </p:pic>
      <p:sp>
        <p:nvSpPr>
          <p:cNvPr id="2" name="TextBox 1">
            <a:extLst>
              <a:ext uri="{FF2B5EF4-FFF2-40B4-BE49-F238E27FC236}">
                <a16:creationId xmlns:a16="http://schemas.microsoft.com/office/drawing/2014/main" id="{24D8148D-CA3B-4A0F-B746-444CD4F5625E}"/>
              </a:ext>
            </a:extLst>
          </p:cNvPr>
          <p:cNvSpPr txBox="1"/>
          <p:nvPr/>
        </p:nvSpPr>
        <p:spPr>
          <a:xfrm>
            <a:off x="3219091" y="4550433"/>
            <a:ext cx="6530196" cy="769441"/>
          </a:xfrm>
          <a:prstGeom prst="rect">
            <a:avLst/>
          </a:prstGeom>
          <a:noFill/>
        </p:spPr>
        <p:txBody>
          <a:bodyPr wrap="square" rtlCol="0">
            <a:spAutoFit/>
          </a:bodyPr>
          <a:lstStyle/>
          <a:p>
            <a:r>
              <a:rPr lang="bn-BD" sz="4400" dirty="0"/>
              <a:t>মাল্টিমিডিয়া শ্রেণিতে স্বাগতম</a:t>
            </a:r>
            <a:endParaRPr lang="en-US" sz="4400" dirty="0"/>
          </a:p>
        </p:txBody>
      </p:sp>
    </p:spTree>
    <p:extLst>
      <p:ext uri="{BB962C8B-B14F-4D97-AF65-F5344CB8AC3E}">
        <p14:creationId xmlns:p14="http://schemas.microsoft.com/office/powerpoint/2010/main" val="325890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fill="hold" grpId="0" nodeType="clickEffect">
                                  <p:stCondLst>
                                    <p:cond delay="0"/>
                                  </p:stCondLst>
                                  <p:childTnLst>
                                    <p:animMotion origin="layout" path="M -8.33333E-7 -4.44444E-6 L 0.00925 -0.44189 " pathEditMode="relative" rAng="0" ptsTypes="AA">
                                      <p:cBhvr>
                                        <p:cTn id="6" dur="2000" fill="hold"/>
                                        <p:tgtEl>
                                          <p:spTgt spid="2"/>
                                        </p:tgtEl>
                                        <p:attrNameLst>
                                          <p:attrName>ppt_x</p:attrName>
                                          <p:attrName>ppt_y</p:attrName>
                                        </p:attrNameLst>
                                      </p:cBhvr>
                                      <p:rCtr x="456" y="-2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75000"/>
              </a:schemeClr>
            </a:gs>
            <a:gs pos="100000">
              <a:schemeClr val="bg1">
                <a:lumMod val="75000"/>
                <a:alpha val="63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0CF2DB-4C95-479F-A3CF-725E2B990164}"/>
              </a:ext>
            </a:extLst>
          </p:cNvPr>
          <p:cNvSpPr txBox="1"/>
          <p:nvPr/>
        </p:nvSpPr>
        <p:spPr>
          <a:xfrm>
            <a:off x="3407434" y="120770"/>
            <a:ext cx="4951562" cy="523220"/>
          </a:xfrm>
          <a:prstGeom prst="rect">
            <a:avLst/>
          </a:prstGeom>
          <a:noFill/>
        </p:spPr>
        <p:txBody>
          <a:bodyPr wrap="square" rtlCol="0">
            <a:spAutoFit/>
          </a:bodyPr>
          <a:lstStyle/>
          <a:p>
            <a:r>
              <a:rPr lang="bn-BD" sz="2800" dirty="0"/>
              <a:t>বলতে পারো নিচের চিত্রটি কার? </a:t>
            </a:r>
            <a:endParaRPr lang="en-US" sz="2800" dirty="0"/>
          </a:p>
        </p:txBody>
      </p:sp>
      <p:pic>
        <p:nvPicPr>
          <p:cNvPr id="4" name="Picture 3">
            <a:extLst>
              <a:ext uri="{FF2B5EF4-FFF2-40B4-BE49-F238E27FC236}">
                <a16:creationId xmlns:a16="http://schemas.microsoft.com/office/drawing/2014/main" id="{61C2D568-29B7-4347-A9E8-6FEF8951B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5842" y="897148"/>
            <a:ext cx="5115463" cy="3674852"/>
          </a:xfrm>
          <a:prstGeom prst="rect">
            <a:avLst/>
          </a:prstGeom>
        </p:spPr>
      </p:pic>
      <p:sp>
        <p:nvSpPr>
          <p:cNvPr id="5" name="TextBox 4">
            <a:extLst>
              <a:ext uri="{FF2B5EF4-FFF2-40B4-BE49-F238E27FC236}">
                <a16:creationId xmlns:a16="http://schemas.microsoft.com/office/drawing/2014/main" id="{3908B813-FB6C-46EB-A993-8ED3F5EA5940}"/>
              </a:ext>
            </a:extLst>
          </p:cNvPr>
          <p:cNvSpPr txBox="1"/>
          <p:nvPr/>
        </p:nvSpPr>
        <p:spPr>
          <a:xfrm>
            <a:off x="1531187" y="5067129"/>
            <a:ext cx="9726284" cy="1384995"/>
          </a:xfrm>
          <a:prstGeom prst="rect">
            <a:avLst/>
          </a:prstGeom>
          <a:noFill/>
        </p:spPr>
        <p:txBody>
          <a:bodyPr wrap="square" rtlCol="0">
            <a:spAutoFit/>
          </a:bodyPr>
          <a:lstStyle/>
          <a:p>
            <a:r>
              <a:rPr lang="bn-BD" sz="2800" dirty="0"/>
              <a:t>অধ্যক্ষ জিরার, জাতে ফরাসি।তিনি বলেন, আবদুর রহমান আপনার    সব কাজ করে দেবে।জুতো বুরুশ থেকে খুনখারাবি।অর্থাৎ ইনি ‘হরফন-মৌলা’বা ‘সকল কাজের কাজি’।</a:t>
            </a:r>
            <a:endParaRPr lang="en-US" sz="2800" dirty="0"/>
          </a:p>
        </p:txBody>
      </p:sp>
    </p:spTree>
    <p:extLst>
      <p:ext uri="{BB962C8B-B14F-4D97-AF65-F5344CB8AC3E}">
        <p14:creationId xmlns:p14="http://schemas.microsoft.com/office/powerpoint/2010/main" val="307961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75000"/>
              </a:schemeClr>
            </a:gs>
            <a:gs pos="100000">
              <a:schemeClr val="bg1">
                <a:lumMod val="75000"/>
                <a:alpha val="63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D47D29-4F40-43BE-B800-2E098D5D07CA}"/>
              </a:ext>
            </a:extLst>
          </p:cNvPr>
          <p:cNvSpPr txBox="1"/>
          <p:nvPr/>
        </p:nvSpPr>
        <p:spPr>
          <a:xfrm>
            <a:off x="3779807" y="0"/>
            <a:ext cx="4632385" cy="584775"/>
          </a:xfrm>
          <a:prstGeom prst="rect">
            <a:avLst/>
          </a:prstGeom>
          <a:noFill/>
        </p:spPr>
        <p:txBody>
          <a:bodyPr wrap="square" rtlCol="0">
            <a:spAutoFit/>
          </a:bodyPr>
          <a:lstStyle/>
          <a:p>
            <a:pPr algn="ctr"/>
            <a:r>
              <a:rPr lang="bn-BD" sz="3200" dirty="0"/>
              <a:t>নিচের চিত্রগুলো লক্ষ্য করো</a:t>
            </a:r>
            <a:endParaRPr lang="en-US" sz="3200" dirty="0"/>
          </a:p>
        </p:txBody>
      </p:sp>
      <p:sp>
        <p:nvSpPr>
          <p:cNvPr id="5" name="TextBox 4">
            <a:extLst>
              <a:ext uri="{FF2B5EF4-FFF2-40B4-BE49-F238E27FC236}">
                <a16:creationId xmlns:a16="http://schemas.microsoft.com/office/drawing/2014/main" id="{24A187EE-A847-4DFC-A450-908A5BAC99E3}"/>
              </a:ext>
            </a:extLst>
          </p:cNvPr>
          <p:cNvSpPr txBox="1"/>
          <p:nvPr/>
        </p:nvSpPr>
        <p:spPr>
          <a:xfrm>
            <a:off x="2536166" y="4561551"/>
            <a:ext cx="8238227" cy="2246769"/>
          </a:xfrm>
          <a:prstGeom prst="rect">
            <a:avLst/>
          </a:prstGeom>
          <a:noFill/>
        </p:spPr>
        <p:txBody>
          <a:bodyPr wrap="square" rtlCol="0">
            <a:spAutoFit/>
          </a:bodyPr>
          <a:lstStyle/>
          <a:p>
            <a:r>
              <a:rPr lang="bn-BD" sz="2000" dirty="0"/>
              <a:t>লেখক আবদুর রহমান কে মেপে পেল ছ ফুট চার ইঞ্চি।দুখানা হাত হাঁটু পর্যন্ত নেমে এসেছে,আঙ্গুলগুলো দু কাঁদি বর্তমান কলা্র মত ঝুলছে,পা দু খানা ডিঙি নৌকার সাইজ,কাঁধ দেখে মনে হলো গোটা আফগানিস্তানের ভার বইতে পারত, কান জোড়া মুখ,হ্যাঁ করলে চওড়া চওড়ি কলা গিলতে পারবে,এবরো থেবরো নাক কপাল নেই,রঙ ফর্সা,শরীরের চামড়া চিরে ফেঁড়ে আফগানিস্তানের রিলিফ ম্যাপের চেহারা,গাল দুটো কে যেন থাপ্পর মেরে লাল করে রেখেছে।চোখ দুটো চিনেমাটির</a:t>
            </a:r>
          </a:p>
          <a:p>
            <a:r>
              <a:rPr lang="bn-BD" sz="2000" dirty="0"/>
              <a:t>ডাবরে যেন দুটো পান্তুয়া ভেসে ওঠেছে।   </a:t>
            </a:r>
            <a:endParaRPr lang="en-US" sz="2000" dirty="0"/>
          </a:p>
        </p:txBody>
      </p:sp>
      <p:pic>
        <p:nvPicPr>
          <p:cNvPr id="6" name="Picture 5">
            <a:extLst>
              <a:ext uri="{FF2B5EF4-FFF2-40B4-BE49-F238E27FC236}">
                <a16:creationId xmlns:a16="http://schemas.microsoft.com/office/drawing/2014/main" id="{C39453B3-4440-431F-A9E9-F3C58F7A1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963" y="584775"/>
            <a:ext cx="2762611" cy="3976776"/>
          </a:xfrm>
          <a:prstGeom prst="rect">
            <a:avLst/>
          </a:prstGeom>
        </p:spPr>
      </p:pic>
    </p:spTree>
    <p:extLst>
      <p:ext uri="{BB962C8B-B14F-4D97-AF65-F5344CB8AC3E}">
        <p14:creationId xmlns:p14="http://schemas.microsoft.com/office/powerpoint/2010/main" val="223606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75000"/>
              </a:schemeClr>
            </a:gs>
            <a:gs pos="100000">
              <a:schemeClr val="bg1">
                <a:lumMod val="75000"/>
                <a:alpha val="63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C41FCB-451A-43F9-8BE7-3D463C9B52B5}"/>
              </a:ext>
            </a:extLst>
          </p:cNvPr>
          <p:cNvSpPr txBox="1"/>
          <p:nvPr/>
        </p:nvSpPr>
        <p:spPr>
          <a:xfrm>
            <a:off x="3779807" y="0"/>
            <a:ext cx="4632385" cy="584775"/>
          </a:xfrm>
          <a:prstGeom prst="rect">
            <a:avLst/>
          </a:prstGeom>
          <a:noFill/>
        </p:spPr>
        <p:txBody>
          <a:bodyPr wrap="square" rtlCol="0">
            <a:spAutoFit/>
          </a:bodyPr>
          <a:lstStyle/>
          <a:p>
            <a:pPr algn="ctr"/>
            <a:r>
              <a:rPr lang="bn-BD" sz="3200" dirty="0"/>
              <a:t>নিচের চিত্রগুলো লক্ষ্য করো</a:t>
            </a:r>
            <a:endParaRPr lang="en-US" sz="3200" dirty="0"/>
          </a:p>
        </p:txBody>
      </p:sp>
      <p:pic>
        <p:nvPicPr>
          <p:cNvPr id="6" name="Picture 5">
            <a:extLst>
              <a:ext uri="{FF2B5EF4-FFF2-40B4-BE49-F238E27FC236}">
                <a16:creationId xmlns:a16="http://schemas.microsoft.com/office/drawing/2014/main" id="{D2818619-550F-45A2-9F3B-259B2910E9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736" y="675017"/>
            <a:ext cx="7706264" cy="4380062"/>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E5600365-6DE1-41EF-A80D-3187A124B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349" y="686710"/>
            <a:ext cx="7913298" cy="4468483"/>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4D84983-479A-4D55-8F6C-EE06A758BB1C}"/>
              </a:ext>
            </a:extLst>
          </p:cNvPr>
          <p:cNvSpPr txBox="1"/>
          <p:nvPr/>
        </p:nvSpPr>
        <p:spPr>
          <a:xfrm>
            <a:off x="4167995" y="11693"/>
            <a:ext cx="3856007" cy="584775"/>
          </a:xfrm>
          <a:prstGeom prst="rect">
            <a:avLst/>
          </a:prstGeom>
          <a:noFill/>
        </p:spPr>
        <p:txBody>
          <a:bodyPr wrap="square" rtlCol="0">
            <a:spAutoFit/>
          </a:bodyPr>
          <a:lstStyle/>
          <a:p>
            <a:r>
              <a:rPr lang="bn-BD" sz="3200" dirty="0"/>
              <a:t>বলতে পারো এটা কী? </a:t>
            </a:r>
            <a:endParaRPr lang="en-US" sz="3200" dirty="0"/>
          </a:p>
        </p:txBody>
      </p:sp>
      <p:sp>
        <p:nvSpPr>
          <p:cNvPr id="8" name="TextBox 7">
            <a:extLst>
              <a:ext uri="{FF2B5EF4-FFF2-40B4-BE49-F238E27FC236}">
                <a16:creationId xmlns:a16="http://schemas.microsoft.com/office/drawing/2014/main" id="{7B6FBAA3-6C64-4889-9A5F-8D94A5B81CA0}"/>
              </a:ext>
            </a:extLst>
          </p:cNvPr>
          <p:cNvSpPr txBox="1"/>
          <p:nvPr/>
        </p:nvSpPr>
        <p:spPr>
          <a:xfrm>
            <a:off x="5482806" y="5659763"/>
            <a:ext cx="1140124" cy="523220"/>
          </a:xfrm>
          <a:prstGeom prst="rect">
            <a:avLst/>
          </a:prstGeom>
          <a:noFill/>
        </p:spPr>
        <p:txBody>
          <a:bodyPr wrap="square" rtlCol="0">
            <a:spAutoFit/>
          </a:bodyPr>
          <a:lstStyle/>
          <a:p>
            <a:r>
              <a:rPr lang="bn-BD" sz="2800" dirty="0"/>
              <a:t>ফালুদা </a:t>
            </a:r>
            <a:endParaRPr lang="en-US" sz="2800" dirty="0"/>
          </a:p>
        </p:txBody>
      </p:sp>
      <p:sp>
        <p:nvSpPr>
          <p:cNvPr id="9" name="TextBox 8">
            <a:extLst>
              <a:ext uri="{FF2B5EF4-FFF2-40B4-BE49-F238E27FC236}">
                <a16:creationId xmlns:a16="http://schemas.microsoft.com/office/drawing/2014/main" id="{8F62CA42-79A3-4935-A750-3007C08F59B7}"/>
              </a:ext>
            </a:extLst>
          </p:cNvPr>
          <p:cNvSpPr txBox="1"/>
          <p:nvPr/>
        </p:nvSpPr>
        <p:spPr>
          <a:xfrm>
            <a:off x="2737449" y="5299401"/>
            <a:ext cx="7272068" cy="1569660"/>
          </a:xfrm>
          <a:prstGeom prst="rect">
            <a:avLst/>
          </a:prstGeom>
          <a:noFill/>
        </p:spPr>
        <p:txBody>
          <a:bodyPr wrap="square" rtlCol="0">
            <a:spAutoFit/>
          </a:bodyPr>
          <a:lstStyle/>
          <a:p>
            <a:r>
              <a:rPr lang="bn-BD" sz="2400" dirty="0"/>
              <a:t>লেখক বলল বরফ কোথায় পাও? আবদুর রহমান জানালা</a:t>
            </a:r>
          </a:p>
          <a:p>
            <a:r>
              <a:rPr lang="bn-BD" sz="2400" dirty="0"/>
              <a:t>দিয়ে বরফের পাহাড় দেখিয়ে বলল বড় বড় গর্তে শীতকালে</a:t>
            </a:r>
          </a:p>
          <a:p>
            <a:r>
              <a:rPr lang="bn-BD" sz="2400" dirty="0"/>
              <a:t>বরফ রাখা হয়,এখন খুঁড়ে তুলে গাধা বোঝাই করে নিয়ে আসা হয়। </a:t>
            </a:r>
            <a:endParaRPr lang="en-US" sz="2400" dirty="0"/>
          </a:p>
        </p:txBody>
      </p:sp>
    </p:spTree>
    <p:extLst>
      <p:ext uri="{BB962C8B-B14F-4D97-AF65-F5344CB8AC3E}">
        <p14:creationId xmlns:p14="http://schemas.microsoft.com/office/powerpoint/2010/main" val="192454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32" fill="hold" grpId="1" nodeType="clickEffect">
                                  <p:stCondLst>
                                    <p:cond delay="0"/>
                                  </p:stCondLst>
                                  <p:childTnLst>
                                    <p:anim calcmode="lin" valueType="num">
                                      <p:cBhvr>
                                        <p:cTn id="12" dur="500"/>
                                        <p:tgtEl>
                                          <p:spTgt spid="2"/>
                                        </p:tgtEl>
                                        <p:attrNameLst>
                                          <p:attrName>ppt_w</p:attrName>
                                        </p:attrNameLst>
                                      </p:cBhvr>
                                      <p:tavLst>
                                        <p:tav tm="0">
                                          <p:val>
                                            <p:strVal val="ppt_w"/>
                                          </p:val>
                                        </p:tav>
                                        <p:tav tm="100000">
                                          <p:val>
                                            <p:fltVal val="0"/>
                                          </p:val>
                                        </p:tav>
                                      </p:tavLst>
                                    </p:anim>
                                    <p:anim calcmode="lin" valueType="num">
                                      <p:cBhvr>
                                        <p:cTn id="13" dur="500"/>
                                        <p:tgtEl>
                                          <p:spTgt spid="2"/>
                                        </p:tgtEl>
                                        <p:attrNameLst>
                                          <p:attrName>ppt_h</p:attrName>
                                        </p:attrNameLst>
                                      </p:cBhvr>
                                      <p:tavLst>
                                        <p:tav tm="0">
                                          <p:val>
                                            <p:strVal val="ppt_h"/>
                                          </p:val>
                                        </p:tav>
                                        <p:tav tm="100000">
                                          <p:val>
                                            <p:fltVal val="0"/>
                                          </p:val>
                                        </p:tav>
                                      </p:tavLst>
                                    </p:anim>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nodeType="clickEffect">
                                  <p:stCondLst>
                                    <p:cond delay="0"/>
                                  </p:stCondLst>
                                  <p:childTnLst>
                                    <p:anim calcmode="lin" valueType="num">
                                      <p:cBhvr>
                                        <p:cTn id="37" dur="500"/>
                                        <p:tgtEl>
                                          <p:spTgt spid="6"/>
                                        </p:tgtEl>
                                        <p:attrNameLst>
                                          <p:attrName>ppt_w</p:attrName>
                                        </p:attrNameLst>
                                      </p:cBhvr>
                                      <p:tavLst>
                                        <p:tav tm="0">
                                          <p:val>
                                            <p:strVal val="ppt_w"/>
                                          </p:val>
                                        </p:tav>
                                        <p:tav tm="100000">
                                          <p:val>
                                            <p:fltVal val="0"/>
                                          </p:val>
                                        </p:tav>
                                      </p:tavLst>
                                    </p:anim>
                                    <p:anim calcmode="lin" valueType="num">
                                      <p:cBhvr>
                                        <p:cTn id="38" dur="500"/>
                                        <p:tgtEl>
                                          <p:spTgt spid="6"/>
                                        </p:tgtEl>
                                        <p:attrNameLst>
                                          <p:attrName>ppt_h</p:attrName>
                                        </p:attrNameLst>
                                      </p:cBhvr>
                                      <p:tavLst>
                                        <p:tav tm="0">
                                          <p:val>
                                            <p:strVal val="ppt_h"/>
                                          </p:val>
                                        </p:tav>
                                        <p:tav tm="100000">
                                          <p:val>
                                            <p:fltVal val="0"/>
                                          </p:val>
                                        </p:tav>
                                      </p:tavLst>
                                    </p:anim>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xit" presetSubtype="32" fill="hold" grpId="1" nodeType="clickEffect">
                                  <p:stCondLst>
                                    <p:cond delay="0"/>
                                  </p:stCondLst>
                                  <p:childTnLst>
                                    <p:anim calcmode="lin" valueType="num">
                                      <p:cBhvr>
                                        <p:cTn id="50" dur="500"/>
                                        <p:tgtEl>
                                          <p:spTgt spid="8"/>
                                        </p:tgtEl>
                                        <p:attrNameLst>
                                          <p:attrName>ppt_w</p:attrName>
                                        </p:attrNameLst>
                                      </p:cBhvr>
                                      <p:tavLst>
                                        <p:tav tm="0">
                                          <p:val>
                                            <p:strVal val="ppt_w"/>
                                          </p:val>
                                        </p:tav>
                                        <p:tav tm="100000">
                                          <p:val>
                                            <p:fltVal val="0"/>
                                          </p:val>
                                        </p:tav>
                                      </p:tavLst>
                                    </p:anim>
                                    <p:anim calcmode="lin" valueType="num">
                                      <p:cBhvr>
                                        <p:cTn id="51" dur="500"/>
                                        <p:tgtEl>
                                          <p:spTgt spid="8"/>
                                        </p:tgtEl>
                                        <p:attrNameLst>
                                          <p:attrName>ppt_h</p:attrName>
                                        </p:attrNameLst>
                                      </p:cBhvr>
                                      <p:tavLst>
                                        <p:tav tm="0">
                                          <p:val>
                                            <p:strVal val="ppt_h"/>
                                          </p:val>
                                        </p:tav>
                                        <p:tav tm="100000">
                                          <p:val>
                                            <p:fltVal val="0"/>
                                          </p:val>
                                        </p:tav>
                                      </p:tavLst>
                                    </p:anim>
                                    <p:animEffect transition="out" filter="fade">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8" grpId="0"/>
      <p:bldP spid="8" grpId="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75000"/>
              </a:schemeClr>
            </a:gs>
            <a:gs pos="100000">
              <a:schemeClr val="bg1">
                <a:lumMod val="75000"/>
                <a:alpha val="63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D613D0-613B-457C-B0BB-91D7695602D8}"/>
              </a:ext>
            </a:extLst>
          </p:cNvPr>
          <p:cNvSpPr txBox="1"/>
          <p:nvPr/>
        </p:nvSpPr>
        <p:spPr>
          <a:xfrm>
            <a:off x="4879675" y="86264"/>
            <a:ext cx="2432649" cy="584775"/>
          </a:xfrm>
          <a:prstGeom prst="rect">
            <a:avLst/>
          </a:prstGeom>
          <a:noFill/>
        </p:spPr>
        <p:txBody>
          <a:bodyPr wrap="square" rtlCol="0">
            <a:spAutoFit/>
          </a:bodyPr>
          <a:lstStyle/>
          <a:p>
            <a:r>
              <a:rPr lang="bn-BD" sz="3200" dirty="0"/>
              <a:t>জোড়ায় কাজ</a:t>
            </a:r>
            <a:endParaRPr lang="en-US" sz="3200" dirty="0"/>
          </a:p>
        </p:txBody>
      </p:sp>
      <p:pic>
        <p:nvPicPr>
          <p:cNvPr id="4" name="Picture 3">
            <a:extLst>
              <a:ext uri="{FF2B5EF4-FFF2-40B4-BE49-F238E27FC236}">
                <a16:creationId xmlns:a16="http://schemas.microsoft.com/office/drawing/2014/main" id="{9A95BFBF-E242-42E7-AD3D-D1E375541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249" y="802256"/>
            <a:ext cx="8393502" cy="4511615"/>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C2CE8023-0F87-4A3C-84FE-EBA1FDFC565C}"/>
              </a:ext>
            </a:extLst>
          </p:cNvPr>
          <p:cNvSpPr txBox="1"/>
          <p:nvPr/>
        </p:nvSpPr>
        <p:spPr>
          <a:xfrm>
            <a:off x="3296727" y="5794134"/>
            <a:ext cx="5598543" cy="523220"/>
          </a:xfrm>
          <a:prstGeom prst="rect">
            <a:avLst/>
          </a:prstGeom>
          <a:noFill/>
        </p:spPr>
        <p:txBody>
          <a:bodyPr wrap="square" rtlCol="0">
            <a:spAutoFit/>
          </a:bodyPr>
          <a:lstStyle/>
          <a:p>
            <a:r>
              <a:rPr lang="bn-BD" sz="2800" dirty="0"/>
              <a:t>আবদুর রহমানের দৈহিক গঠন লিখো? </a:t>
            </a:r>
            <a:endParaRPr lang="en-US" sz="2800" dirty="0"/>
          </a:p>
        </p:txBody>
      </p:sp>
    </p:spTree>
    <p:extLst>
      <p:ext uri="{BB962C8B-B14F-4D97-AF65-F5344CB8AC3E}">
        <p14:creationId xmlns:p14="http://schemas.microsoft.com/office/powerpoint/2010/main" val="425903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75000"/>
              </a:schemeClr>
            </a:gs>
            <a:gs pos="100000">
              <a:schemeClr val="bg1">
                <a:lumMod val="75000"/>
                <a:alpha val="63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355A19-9997-491F-83A7-FC4AA92BC8F6}"/>
              </a:ext>
            </a:extLst>
          </p:cNvPr>
          <p:cNvSpPr txBox="1"/>
          <p:nvPr/>
        </p:nvSpPr>
        <p:spPr>
          <a:xfrm>
            <a:off x="3779807" y="0"/>
            <a:ext cx="4632385" cy="584775"/>
          </a:xfrm>
          <a:prstGeom prst="rect">
            <a:avLst/>
          </a:prstGeom>
          <a:noFill/>
        </p:spPr>
        <p:txBody>
          <a:bodyPr wrap="square" rtlCol="0">
            <a:spAutoFit/>
          </a:bodyPr>
          <a:lstStyle/>
          <a:p>
            <a:pPr algn="ctr"/>
            <a:r>
              <a:rPr lang="bn-BD" sz="3200" dirty="0"/>
              <a:t>নিচের চিত্রগুলো লক্ষ্য করো</a:t>
            </a:r>
            <a:endParaRPr lang="en-US" sz="3200" dirty="0"/>
          </a:p>
        </p:txBody>
      </p:sp>
      <p:grpSp>
        <p:nvGrpSpPr>
          <p:cNvPr id="10" name="Group 9">
            <a:extLst>
              <a:ext uri="{FF2B5EF4-FFF2-40B4-BE49-F238E27FC236}">
                <a16:creationId xmlns:a16="http://schemas.microsoft.com/office/drawing/2014/main" id="{A1968987-6FB6-4A60-B300-94AF90CAC1D3}"/>
              </a:ext>
            </a:extLst>
          </p:cNvPr>
          <p:cNvGrpSpPr/>
          <p:nvPr/>
        </p:nvGrpSpPr>
        <p:grpSpPr>
          <a:xfrm>
            <a:off x="3335547" y="819508"/>
            <a:ext cx="5454770" cy="4287329"/>
            <a:chOff x="3335547" y="819509"/>
            <a:chExt cx="3884762" cy="3786996"/>
          </a:xfrm>
        </p:grpSpPr>
        <p:grpSp>
          <p:nvGrpSpPr>
            <p:cNvPr id="7" name="Group 6">
              <a:extLst>
                <a:ext uri="{FF2B5EF4-FFF2-40B4-BE49-F238E27FC236}">
                  <a16:creationId xmlns:a16="http://schemas.microsoft.com/office/drawing/2014/main" id="{A1DD9C27-E525-476B-B373-A25ED208504E}"/>
                </a:ext>
              </a:extLst>
            </p:cNvPr>
            <p:cNvGrpSpPr/>
            <p:nvPr/>
          </p:nvGrpSpPr>
          <p:grpSpPr>
            <a:xfrm>
              <a:off x="3335547" y="819509"/>
              <a:ext cx="3884762" cy="3786996"/>
              <a:chOff x="3335547" y="819509"/>
              <a:chExt cx="3884762" cy="3786996"/>
            </a:xfrm>
          </p:grpSpPr>
          <p:pic>
            <p:nvPicPr>
              <p:cNvPr id="4" name="Picture 3">
                <a:extLst>
                  <a:ext uri="{FF2B5EF4-FFF2-40B4-BE49-F238E27FC236}">
                    <a16:creationId xmlns:a16="http://schemas.microsoft.com/office/drawing/2014/main" id="{83A8AB53-057C-44E5-AF39-E6EF5F0BEF52}"/>
                  </a:ext>
                </a:extLst>
              </p:cNvPr>
              <p:cNvPicPr>
                <a:picLocks noChangeAspect="1"/>
              </p:cNvPicPr>
              <p:nvPr/>
            </p:nvPicPr>
            <p:blipFill rotWithShape="1">
              <a:blip r:embed="rId2">
                <a:extLst>
                  <a:ext uri="{28A0092B-C50C-407E-A947-70E740481C1C}">
                    <a14:useLocalDpi xmlns:a14="http://schemas.microsoft.com/office/drawing/2010/main" val="0"/>
                  </a:ext>
                </a:extLst>
              </a:blip>
              <a:srcRect l="15165"/>
              <a:stretch/>
            </p:blipFill>
            <p:spPr>
              <a:xfrm>
                <a:off x="3335547" y="819509"/>
                <a:ext cx="3884762" cy="3786996"/>
              </a:xfrm>
              <a:prstGeom prst="rect">
                <a:avLst/>
              </a:prstGeom>
            </p:spPr>
          </p:pic>
          <p:pic>
            <p:nvPicPr>
              <p:cNvPr id="6" name="Picture 5">
                <a:extLst>
                  <a:ext uri="{FF2B5EF4-FFF2-40B4-BE49-F238E27FC236}">
                    <a16:creationId xmlns:a16="http://schemas.microsoft.com/office/drawing/2014/main" id="{22529A91-C915-4A9B-927F-5BD0C578FA11}"/>
                  </a:ext>
                </a:extLst>
              </p:cNvPr>
              <p:cNvPicPr>
                <a:picLocks noChangeAspect="1"/>
              </p:cNvPicPr>
              <p:nvPr/>
            </p:nvPicPr>
            <p:blipFill rotWithShape="1">
              <a:blip r:embed="rId3">
                <a:extLst>
                  <a:ext uri="{28A0092B-C50C-407E-A947-70E740481C1C}">
                    <a14:useLocalDpi xmlns:a14="http://schemas.microsoft.com/office/drawing/2010/main" val="0"/>
                  </a:ext>
                </a:extLst>
              </a:blip>
              <a:srcRect l="24479" t="16606" r="19967" b="12410"/>
              <a:stretch/>
            </p:blipFill>
            <p:spPr>
              <a:xfrm>
                <a:off x="5909095" y="2855343"/>
                <a:ext cx="1311214" cy="1751162"/>
              </a:xfrm>
              <a:prstGeom prst="rect">
                <a:avLst/>
              </a:prstGeom>
            </p:spPr>
          </p:pic>
        </p:grpSp>
        <p:pic>
          <p:nvPicPr>
            <p:cNvPr id="9" name="Picture 8">
              <a:extLst>
                <a:ext uri="{FF2B5EF4-FFF2-40B4-BE49-F238E27FC236}">
                  <a16:creationId xmlns:a16="http://schemas.microsoft.com/office/drawing/2014/main" id="{B64948F2-C519-41E2-83FE-FC7F15D009C9}"/>
                </a:ext>
              </a:extLst>
            </p:cNvPr>
            <p:cNvPicPr>
              <a:picLocks noChangeAspect="1"/>
            </p:cNvPicPr>
            <p:nvPr/>
          </p:nvPicPr>
          <p:blipFill rotWithShape="1">
            <a:blip r:embed="rId4">
              <a:extLst>
                <a:ext uri="{28A0092B-C50C-407E-A947-70E740481C1C}">
                  <a14:useLocalDpi xmlns:a14="http://schemas.microsoft.com/office/drawing/2010/main" val="0"/>
                </a:ext>
              </a:extLst>
            </a:blip>
            <a:srcRect t="8527" r="54938" b="60252"/>
            <a:stretch/>
          </p:blipFill>
          <p:spPr>
            <a:xfrm rot="5400000">
              <a:off x="5495264" y="1120161"/>
              <a:ext cx="2025695" cy="1424392"/>
            </a:xfrm>
            <a:prstGeom prst="rect">
              <a:avLst/>
            </a:prstGeom>
          </p:spPr>
        </p:pic>
      </p:grpSp>
      <p:sp>
        <p:nvSpPr>
          <p:cNvPr id="11" name="TextBox 10">
            <a:extLst>
              <a:ext uri="{FF2B5EF4-FFF2-40B4-BE49-F238E27FC236}">
                <a16:creationId xmlns:a16="http://schemas.microsoft.com/office/drawing/2014/main" id="{180DDE71-A20D-48E1-B0F7-13A5284A8E5D}"/>
              </a:ext>
            </a:extLst>
          </p:cNvPr>
          <p:cNvSpPr txBox="1"/>
          <p:nvPr/>
        </p:nvSpPr>
        <p:spPr>
          <a:xfrm>
            <a:off x="2475781" y="5438326"/>
            <a:ext cx="7686136" cy="1200329"/>
          </a:xfrm>
          <a:prstGeom prst="rect">
            <a:avLst/>
          </a:prstGeom>
          <a:noFill/>
        </p:spPr>
        <p:txBody>
          <a:bodyPr wrap="square" rtlCol="0">
            <a:spAutoFit/>
          </a:bodyPr>
          <a:lstStyle/>
          <a:p>
            <a:r>
              <a:rPr lang="bn-BD" sz="2400" dirty="0"/>
              <a:t>পর্বতপ্রমান বোঝা নিয়ে আবদুর রহমান ফিরে এসেছে।বোঝাটা</a:t>
            </a:r>
          </a:p>
          <a:p>
            <a:r>
              <a:rPr lang="bn-BD" sz="2400" dirty="0"/>
              <a:t>নিয়ে আসছিল জালের প্রকান্ড থলেতে করে।তার ভিতর তেল</a:t>
            </a:r>
          </a:p>
          <a:p>
            <a:r>
              <a:rPr lang="bn-BD" sz="2400" dirty="0"/>
              <a:t>নুন-লাকড়ি সবই।লেখক কে বাড়িতে খেতে বলল।</a:t>
            </a:r>
            <a:endParaRPr lang="en-US" sz="2400" dirty="0"/>
          </a:p>
        </p:txBody>
      </p:sp>
    </p:spTree>
    <p:extLst>
      <p:ext uri="{BB962C8B-B14F-4D97-AF65-F5344CB8AC3E}">
        <p14:creationId xmlns:p14="http://schemas.microsoft.com/office/powerpoint/2010/main" val="311191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75000"/>
              </a:schemeClr>
            </a:gs>
            <a:gs pos="100000">
              <a:schemeClr val="bg1">
                <a:lumMod val="75000"/>
                <a:alpha val="63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AE9C73-9C68-4817-8038-CDDB5EA3A019}"/>
              </a:ext>
            </a:extLst>
          </p:cNvPr>
          <p:cNvSpPr txBox="1"/>
          <p:nvPr/>
        </p:nvSpPr>
        <p:spPr>
          <a:xfrm>
            <a:off x="3779807" y="0"/>
            <a:ext cx="4632385" cy="584775"/>
          </a:xfrm>
          <a:prstGeom prst="rect">
            <a:avLst/>
          </a:prstGeom>
          <a:noFill/>
        </p:spPr>
        <p:txBody>
          <a:bodyPr wrap="square" rtlCol="0">
            <a:spAutoFit/>
          </a:bodyPr>
          <a:lstStyle/>
          <a:p>
            <a:pPr algn="ctr"/>
            <a:r>
              <a:rPr lang="bn-BD" sz="3200" dirty="0"/>
              <a:t>নিচের চিত্রটি লক্ষ্য করো</a:t>
            </a:r>
            <a:endParaRPr lang="en-US" sz="3200" dirty="0"/>
          </a:p>
        </p:txBody>
      </p:sp>
      <p:grpSp>
        <p:nvGrpSpPr>
          <p:cNvPr id="3" name="Group 2">
            <a:extLst>
              <a:ext uri="{FF2B5EF4-FFF2-40B4-BE49-F238E27FC236}">
                <a16:creationId xmlns:a16="http://schemas.microsoft.com/office/drawing/2014/main" id="{D8E53F6A-94FD-4B0C-BCF8-58D9407154BE}"/>
              </a:ext>
            </a:extLst>
          </p:cNvPr>
          <p:cNvGrpSpPr/>
          <p:nvPr/>
        </p:nvGrpSpPr>
        <p:grpSpPr>
          <a:xfrm>
            <a:off x="2447383" y="698738"/>
            <a:ext cx="7665499" cy="5937577"/>
            <a:chOff x="2447383" y="698738"/>
            <a:chExt cx="7665499" cy="5937577"/>
          </a:xfrm>
        </p:grpSpPr>
        <p:pic>
          <p:nvPicPr>
            <p:cNvPr id="4" name="Picture 3">
              <a:extLst>
                <a:ext uri="{FF2B5EF4-FFF2-40B4-BE49-F238E27FC236}">
                  <a16:creationId xmlns:a16="http://schemas.microsoft.com/office/drawing/2014/main" id="{22B2536B-D386-4C0C-9E4B-17D9A8010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383" y="698738"/>
              <a:ext cx="7665499" cy="4606507"/>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20C76C2C-7295-487B-9A81-7E36811D035D}"/>
                </a:ext>
              </a:extLst>
            </p:cNvPr>
            <p:cNvSpPr txBox="1"/>
            <p:nvPr/>
          </p:nvSpPr>
          <p:spPr>
            <a:xfrm>
              <a:off x="3253595" y="5743763"/>
              <a:ext cx="6451122" cy="892552"/>
            </a:xfrm>
            <a:prstGeom prst="rect">
              <a:avLst/>
            </a:prstGeom>
            <a:noFill/>
          </p:spPr>
          <p:txBody>
            <a:bodyPr wrap="square" rtlCol="0">
              <a:spAutoFit/>
            </a:bodyPr>
            <a:lstStyle/>
            <a:p>
              <a:r>
                <a:rPr lang="bn-BD" sz="2800" dirty="0"/>
                <a:t>এটি হলো লব-ই-দরিয়া অর্থাৎ কাবুল নদী।</a:t>
              </a:r>
            </a:p>
            <a:p>
              <a:r>
                <a:rPr lang="bn-BD" sz="2400" dirty="0"/>
                <a:t> </a:t>
              </a:r>
              <a:endParaRPr lang="en-US" sz="2400" dirty="0"/>
            </a:p>
          </p:txBody>
        </p:sp>
      </p:grpSp>
      <p:grpSp>
        <p:nvGrpSpPr>
          <p:cNvPr id="11" name="Group 10">
            <a:extLst>
              <a:ext uri="{FF2B5EF4-FFF2-40B4-BE49-F238E27FC236}">
                <a16:creationId xmlns:a16="http://schemas.microsoft.com/office/drawing/2014/main" id="{5D21679A-D62B-4B01-920C-20197B03205A}"/>
              </a:ext>
            </a:extLst>
          </p:cNvPr>
          <p:cNvGrpSpPr/>
          <p:nvPr/>
        </p:nvGrpSpPr>
        <p:grpSpPr>
          <a:xfrm>
            <a:off x="3454921" y="698738"/>
            <a:ext cx="5282157" cy="5568245"/>
            <a:chOff x="3454921" y="698738"/>
            <a:chExt cx="5282157" cy="5568245"/>
          </a:xfrm>
        </p:grpSpPr>
        <p:pic>
          <p:nvPicPr>
            <p:cNvPr id="9" name="Picture 8">
              <a:extLst>
                <a:ext uri="{FF2B5EF4-FFF2-40B4-BE49-F238E27FC236}">
                  <a16:creationId xmlns:a16="http://schemas.microsoft.com/office/drawing/2014/main" id="{AEAC475F-B0A4-40EF-9E2C-5E417376A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921" y="698738"/>
              <a:ext cx="5282157" cy="46065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453AEDA9-D35C-4C47-9B5B-906A0AADAF2A}"/>
                </a:ext>
              </a:extLst>
            </p:cNvPr>
            <p:cNvSpPr txBox="1"/>
            <p:nvPr/>
          </p:nvSpPr>
          <p:spPr>
            <a:xfrm>
              <a:off x="4285170" y="5743763"/>
              <a:ext cx="3621658" cy="523220"/>
            </a:xfrm>
            <a:prstGeom prst="rect">
              <a:avLst/>
            </a:prstGeom>
            <a:noFill/>
          </p:spPr>
          <p:txBody>
            <a:bodyPr wrap="square" rtlCol="0">
              <a:spAutoFit/>
            </a:bodyPr>
            <a:lstStyle/>
            <a:p>
              <a:r>
                <a:rPr lang="bn-BD" sz="2800" dirty="0"/>
                <a:t>ভিক্টোরিয়া ও আলবার্ট। </a:t>
              </a:r>
              <a:endParaRPr lang="en-US" sz="2800" dirty="0"/>
            </a:p>
          </p:txBody>
        </p:sp>
      </p:grpSp>
    </p:spTree>
    <p:extLst>
      <p:ext uri="{BB962C8B-B14F-4D97-AF65-F5344CB8AC3E}">
        <p14:creationId xmlns:p14="http://schemas.microsoft.com/office/powerpoint/2010/main" val="121800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3"/>
                                        </p:tgtEl>
                                        <p:attrNameLst>
                                          <p:attrName>ppt_w</p:attrName>
                                        </p:attrNameLst>
                                      </p:cBhvr>
                                      <p:tavLst>
                                        <p:tav tm="0">
                                          <p:val>
                                            <p:strVal val="ppt_w"/>
                                          </p:val>
                                        </p:tav>
                                        <p:tav tm="100000">
                                          <p:val>
                                            <p:fltVal val="0"/>
                                          </p:val>
                                        </p:tav>
                                      </p:tavLst>
                                    </p:anim>
                                    <p:anim calcmode="lin" valueType="num">
                                      <p:cBhvr>
                                        <p:cTn id="19" dur="500"/>
                                        <p:tgtEl>
                                          <p:spTgt spid="3"/>
                                        </p:tgtEl>
                                        <p:attrNameLst>
                                          <p:attrName>ppt_h</p:attrName>
                                        </p:attrNameLst>
                                      </p:cBhvr>
                                      <p:tavLst>
                                        <p:tav tm="0">
                                          <p:val>
                                            <p:strVal val="ppt_h"/>
                                          </p:val>
                                        </p:tav>
                                        <p:tav tm="100000">
                                          <p:val>
                                            <p:fltVal val="0"/>
                                          </p:val>
                                        </p:tav>
                                      </p:tavLst>
                                    </p:anim>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2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75000"/>
              </a:schemeClr>
            </a:gs>
            <a:gs pos="100000">
              <a:schemeClr val="bg1">
                <a:lumMod val="75000"/>
                <a:alpha val="63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B1EC1D-6473-4089-BEE3-581299A6320D}"/>
              </a:ext>
            </a:extLst>
          </p:cNvPr>
          <p:cNvSpPr txBox="1"/>
          <p:nvPr/>
        </p:nvSpPr>
        <p:spPr>
          <a:xfrm>
            <a:off x="3779807" y="0"/>
            <a:ext cx="4632385" cy="584775"/>
          </a:xfrm>
          <a:prstGeom prst="rect">
            <a:avLst/>
          </a:prstGeom>
          <a:noFill/>
        </p:spPr>
        <p:txBody>
          <a:bodyPr wrap="square" rtlCol="0">
            <a:spAutoFit/>
          </a:bodyPr>
          <a:lstStyle/>
          <a:p>
            <a:pPr algn="ctr"/>
            <a:r>
              <a:rPr lang="bn-BD" sz="3200" dirty="0"/>
              <a:t>নিচের চিত্রটি লক্ষ্য করো</a:t>
            </a:r>
            <a:endParaRPr lang="en-US" sz="3200" dirty="0"/>
          </a:p>
        </p:txBody>
      </p:sp>
      <p:pic>
        <p:nvPicPr>
          <p:cNvPr id="4" name="Picture 3">
            <a:extLst>
              <a:ext uri="{FF2B5EF4-FFF2-40B4-BE49-F238E27FC236}">
                <a16:creationId xmlns:a16="http://schemas.microsoft.com/office/drawing/2014/main" id="{58E341CF-BB2A-4261-B44F-D4E6C1F89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549" y="650384"/>
            <a:ext cx="8522899" cy="4157932"/>
          </a:xfrm>
          <a:prstGeom prst="rect">
            <a:avLst/>
          </a:prstGeom>
        </p:spPr>
      </p:pic>
      <p:sp>
        <p:nvSpPr>
          <p:cNvPr id="5" name="TextBox 4">
            <a:extLst>
              <a:ext uri="{FF2B5EF4-FFF2-40B4-BE49-F238E27FC236}">
                <a16:creationId xmlns:a16="http://schemas.microsoft.com/office/drawing/2014/main" id="{CC9736D3-0E30-428C-9082-AA39EA4F4915}"/>
              </a:ext>
            </a:extLst>
          </p:cNvPr>
          <p:cNvSpPr txBox="1"/>
          <p:nvPr/>
        </p:nvSpPr>
        <p:spPr>
          <a:xfrm>
            <a:off x="1242204" y="4873925"/>
            <a:ext cx="10153290" cy="2308324"/>
          </a:xfrm>
          <a:prstGeom prst="rect">
            <a:avLst/>
          </a:prstGeom>
          <a:noFill/>
        </p:spPr>
        <p:txBody>
          <a:bodyPr wrap="square" rtlCol="0">
            <a:spAutoFit/>
          </a:bodyPr>
          <a:lstStyle/>
          <a:p>
            <a:r>
              <a:rPr lang="bn-BD" sz="2400" dirty="0"/>
              <a:t>লেখক খানা টেবিলের সামনে গিয়ে যা দেখল,গামলা ভর্তি মাংসের  কোর্মা বাপেঁয়াজ-ঘিয়ের ঘন ক্বাথে সেরখানেক দুম্বার মাংস-তার মাঝে মাঝে কিসমিস বাদাম লুকোচুরি খেলছে,এক কোনে একটি আলু।আরেক প্লেটে ফুল বোম্বাই সাইজের শামী-কাবাব।বারকোশ থালায় একঝুড়ি কোফতা-পোলাও তার ওপরে বসে আছে একটি আস্ত মুরগীর রোস্ট। </a:t>
            </a:r>
          </a:p>
          <a:p>
            <a:r>
              <a:rPr lang="bn-BD" sz="2400" dirty="0"/>
              <a:t> </a:t>
            </a:r>
            <a:endParaRPr lang="en-US" sz="2400" dirty="0"/>
          </a:p>
        </p:txBody>
      </p:sp>
    </p:spTree>
    <p:extLst>
      <p:ext uri="{BB962C8B-B14F-4D97-AF65-F5344CB8AC3E}">
        <p14:creationId xmlns:p14="http://schemas.microsoft.com/office/powerpoint/2010/main" val="17822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75000"/>
              </a:schemeClr>
            </a:gs>
            <a:gs pos="100000">
              <a:schemeClr val="bg1">
                <a:lumMod val="75000"/>
                <a:alpha val="63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581359-F2FF-4FD8-B405-4F567B690041}"/>
              </a:ext>
            </a:extLst>
          </p:cNvPr>
          <p:cNvSpPr txBox="1"/>
          <p:nvPr/>
        </p:nvSpPr>
        <p:spPr>
          <a:xfrm>
            <a:off x="3779807" y="0"/>
            <a:ext cx="4632385" cy="584775"/>
          </a:xfrm>
          <a:prstGeom prst="rect">
            <a:avLst/>
          </a:prstGeom>
          <a:noFill/>
        </p:spPr>
        <p:txBody>
          <a:bodyPr wrap="square" rtlCol="0">
            <a:spAutoFit/>
          </a:bodyPr>
          <a:lstStyle/>
          <a:p>
            <a:pPr algn="ctr"/>
            <a:r>
              <a:rPr lang="bn-BD" sz="3200" dirty="0"/>
              <a:t>নিচের চিত্রটি লক্ষ্য করো</a:t>
            </a:r>
            <a:endParaRPr lang="en-US" sz="3200" dirty="0"/>
          </a:p>
        </p:txBody>
      </p:sp>
      <p:sp>
        <p:nvSpPr>
          <p:cNvPr id="5" name="TextBox 4">
            <a:extLst>
              <a:ext uri="{FF2B5EF4-FFF2-40B4-BE49-F238E27FC236}">
                <a16:creationId xmlns:a16="http://schemas.microsoft.com/office/drawing/2014/main" id="{08302579-0446-4A15-9237-52C866B9B721}"/>
              </a:ext>
            </a:extLst>
          </p:cNvPr>
          <p:cNvSpPr txBox="1"/>
          <p:nvPr/>
        </p:nvSpPr>
        <p:spPr>
          <a:xfrm>
            <a:off x="2060341" y="4849997"/>
            <a:ext cx="8704053" cy="1938992"/>
          </a:xfrm>
          <a:prstGeom prst="rect">
            <a:avLst/>
          </a:prstGeom>
          <a:noFill/>
        </p:spPr>
        <p:txBody>
          <a:bodyPr wrap="square" rtlCol="0">
            <a:spAutoFit/>
          </a:bodyPr>
          <a:lstStyle/>
          <a:p>
            <a:r>
              <a:rPr lang="bn-BD" sz="2400" dirty="0"/>
              <a:t>লেখককে থ হয়ে দাঁড়িয়ে থাকতে দেখে আবদুর রহমান অভয়বাণী দিল</a:t>
            </a:r>
          </a:p>
          <a:p>
            <a:r>
              <a:rPr lang="bn-BD" sz="2400" dirty="0"/>
              <a:t>রান্না ঘরে আরো আছে।এক জনের রান্না যদি তিন জনের জন্য করে তবে ধমক দেওয়া যায়।ছ’জনের পরিবেশন করে বলে রান্না ঘরে আরো আছে।আর কি করার থাকে। একেই বলে-অল্প শোকে কাতর,অধিক শোকে পাথর। রান্না ভালো, খেলাম ও ভালো।     </a:t>
            </a:r>
            <a:endParaRPr lang="en-US" sz="2400" dirty="0"/>
          </a:p>
        </p:txBody>
      </p:sp>
      <p:grpSp>
        <p:nvGrpSpPr>
          <p:cNvPr id="8" name="Group 7">
            <a:extLst>
              <a:ext uri="{FF2B5EF4-FFF2-40B4-BE49-F238E27FC236}">
                <a16:creationId xmlns:a16="http://schemas.microsoft.com/office/drawing/2014/main" id="{E251B353-1372-477C-A306-83A26680AF29}"/>
              </a:ext>
            </a:extLst>
          </p:cNvPr>
          <p:cNvGrpSpPr/>
          <p:nvPr/>
        </p:nvGrpSpPr>
        <p:grpSpPr>
          <a:xfrm>
            <a:off x="2441275" y="584775"/>
            <a:ext cx="7942186" cy="4129370"/>
            <a:chOff x="2024061" y="710959"/>
            <a:chExt cx="8143875" cy="4953001"/>
          </a:xfrm>
        </p:grpSpPr>
        <p:pic>
          <p:nvPicPr>
            <p:cNvPr id="4" name="Picture 3">
              <a:extLst>
                <a:ext uri="{FF2B5EF4-FFF2-40B4-BE49-F238E27FC236}">
                  <a16:creationId xmlns:a16="http://schemas.microsoft.com/office/drawing/2014/main" id="{C3C1AF86-5E4E-4B1D-8271-CC8BFA4D1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061" y="710960"/>
              <a:ext cx="8143875" cy="4953000"/>
            </a:xfrm>
            <a:prstGeom prst="rect">
              <a:avLst/>
            </a:prstGeom>
          </p:spPr>
        </p:pic>
        <p:pic>
          <p:nvPicPr>
            <p:cNvPr id="7" name="Picture 6">
              <a:extLst>
                <a:ext uri="{FF2B5EF4-FFF2-40B4-BE49-F238E27FC236}">
                  <a16:creationId xmlns:a16="http://schemas.microsoft.com/office/drawing/2014/main" id="{B5A3977B-9D76-496F-85D5-6B6B1897CBE5}"/>
                </a:ext>
              </a:extLst>
            </p:cNvPr>
            <p:cNvPicPr>
              <a:picLocks noChangeAspect="1"/>
            </p:cNvPicPr>
            <p:nvPr/>
          </p:nvPicPr>
          <p:blipFill rotWithShape="1">
            <a:blip r:embed="rId3">
              <a:extLst>
                <a:ext uri="{28A0092B-C50C-407E-A947-70E740481C1C}">
                  <a14:useLocalDpi xmlns:a14="http://schemas.microsoft.com/office/drawing/2010/main" val="0"/>
                </a:ext>
              </a:extLst>
            </a:blip>
            <a:srcRect r="53230"/>
            <a:stretch/>
          </p:blipFill>
          <p:spPr>
            <a:xfrm>
              <a:off x="2024062" y="710959"/>
              <a:ext cx="2812862" cy="4953001"/>
            </a:xfrm>
            <a:prstGeom prst="rect">
              <a:avLst/>
            </a:prstGeom>
          </p:spPr>
        </p:pic>
      </p:grpSp>
    </p:spTree>
    <p:extLst>
      <p:ext uri="{BB962C8B-B14F-4D97-AF65-F5344CB8AC3E}">
        <p14:creationId xmlns:p14="http://schemas.microsoft.com/office/powerpoint/2010/main" val="352360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75000"/>
              </a:schemeClr>
            </a:gs>
            <a:gs pos="100000">
              <a:schemeClr val="bg1">
                <a:lumMod val="75000"/>
                <a:alpha val="63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D9F78-315C-41A9-B386-DD21D93504C2}"/>
              </a:ext>
            </a:extLst>
          </p:cNvPr>
          <p:cNvSpPr txBox="1"/>
          <p:nvPr/>
        </p:nvSpPr>
        <p:spPr>
          <a:xfrm>
            <a:off x="4944373" y="69012"/>
            <a:ext cx="2303254" cy="646331"/>
          </a:xfrm>
          <a:prstGeom prst="rect">
            <a:avLst/>
          </a:prstGeom>
          <a:noFill/>
        </p:spPr>
        <p:txBody>
          <a:bodyPr wrap="square" rtlCol="0">
            <a:spAutoFit/>
          </a:bodyPr>
          <a:lstStyle/>
          <a:p>
            <a:r>
              <a:rPr lang="bn-BD" sz="3600" dirty="0"/>
              <a:t>দলীয় কাজ</a:t>
            </a:r>
            <a:endParaRPr lang="en-US" sz="3600" dirty="0"/>
          </a:p>
        </p:txBody>
      </p:sp>
      <p:pic>
        <p:nvPicPr>
          <p:cNvPr id="4" name="Picture 3">
            <a:extLst>
              <a:ext uri="{FF2B5EF4-FFF2-40B4-BE49-F238E27FC236}">
                <a16:creationId xmlns:a16="http://schemas.microsoft.com/office/drawing/2014/main" id="{1D8ED120-FE2B-44AA-BFA5-EFAFE026E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7411" y="1026544"/>
            <a:ext cx="7177177" cy="4037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8E27C90D-FC1E-423F-8F3E-0C4AB23555A2}"/>
              </a:ext>
            </a:extLst>
          </p:cNvPr>
          <p:cNvSpPr txBox="1"/>
          <p:nvPr/>
        </p:nvSpPr>
        <p:spPr>
          <a:xfrm>
            <a:off x="2311879" y="5572664"/>
            <a:ext cx="7608498" cy="461665"/>
          </a:xfrm>
          <a:prstGeom prst="rect">
            <a:avLst/>
          </a:prstGeom>
          <a:noFill/>
        </p:spPr>
        <p:txBody>
          <a:bodyPr wrap="square" rtlCol="0">
            <a:spAutoFit/>
          </a:bodyPr>
          <a:lstStyle/>
          <a:p>
            <a:r>
              <a:rPr lang="bn-BD" sz="2400" dirty="0"/>
              <a:t>অল্প শোকে কাতর,অধিক শোকে পাথর-কথাটি বুঝিয়ে লেখো।  </a:t>
            </a:r>
            <a:endParaRPr lang="en-US" sz="2400" dirty="0"/>
          </a:p>
        </p:txBody>
      </p:sp>
    </p:spTree>
    <p:extLst>
      <p:ext uri="{BB962C8B-B14F-4D97-AF65-F5344CB8AC3E}">
        <p14:creationId xmlns:p14="http://schemas.microsoft.com/office/powerpoint/2010/main" val="70737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75000"/>
              </a:schemeClr>
            </a:gs>
            <a:gs pos="100000">
              <a:schemeClr val="bg1">
                <a:lumMod val="75000"/>
                <a:alpha val="63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907133-B01E-4EE8-BDE2-7B27197EB37D}"/>
              </a:ext>
            </a:extLst>
          </p:cNvPr>
          <p:cNvSpPr txBox="1"/>
          <p:nvPr/>
        </p:nvSpPr>
        <p:spPr>
          <a:xfrm>
            <a:off x="5168660" y="0"/>
            <a:ext cx="1854679" cy="707886"/>
          </a:xfrm>
          <a:prstGeom prst="rect">
            <a:avLst/>
          </a:prstGeom>
          <a:noFill/>
        </p:spPr>
        <p:txBody>
          <a:bodyPr wrap="square" rtlCol="0">
            <a:spAutoFit/>
          </a:bodyPr>
          <a:lstStyle/>
          <a:p>
            <a:r>
              <a:rPr lang="bn-BD" sz="4000" dirty="0"/>
              <a:t>মূল্যায়ন </a:t>
            </a:r>
            <a:endParaRPr lang="en-US" sz="4000" dirty="0"/>
          </a:p>
        </p:txBody>
      </p:sp>
      <p:sp>
        <p:nvSpPr>
          <p:cNvPr id="3" name="TextBox 2">
            <a:extLst>
              <a:ext uri="{FF2B5EF4-FFF2-40B4-BE49-F238E27FC236}">
                <a16:creationId xmlns:a16="http://schemas.microsoft.com/office/drawing/2014/main" id="{7B2ADA43-3234-42BA-958F-F9C39E485472}"/>
              </a:ext>
            </a:extLst>
          </p:cNvPr>
          <p:cNvSpPr txBox="1"/>
          <p:nvPr/>
        </p:nvSpPr>
        <p:spPr>
          <a:xfrm>
            <a:off x="1907874" y="1160665"/>
            <a:ext cx="8376249" cy="4832092"/>
          </a:xfrm>
          <a:prstGeom prst="rect">
            <a:avLst/>
          </a:prstGeom>
          <a:noFill/>
        </p:spPr>
        <p:txBody>
          <a:bodyPr wrap="square" rtlCol="0">
            <a:spAutoFit/>
          </a:bodyPr>
          <a:lstStyle/>
          <a:p>
            <a:r>
              <a:rPr lang="bn-BD" sz="2800" dirty="0"/>
              <a:t>১।লেখক বাসা পেল কাবুল থেকে কত মাইল দূরে?</a:t>
            </a:r>
          </a:p>
          <a:p>
            <a:r>
              <a:rPr lang="bn-BD" sz="2800" dirty="0"/>
              <a:t>ক)দেড় মাইল        খ)দুই মাইল</a:t>
            </a:r>
          </a:p>
          <a:p>
            <a:r>
              <a:rPr lang="bn-BD" sz="2800" dirty="0"/>
              <a:t>গ)আড়াই মাইল       ঘ)তিন মাইল।</a:t>
            </a:r>
          </a:p>
          <a:p>
            <a:endParaRPr lang="bn-BD" sz="2800" dirty="0"/>
          </a:p>
          <a:p>
            <a:r>
              <a:rPr lang="bn-BD" sz="2800" dirty="0"/>
              <a:t>২।আবদুর রহমান লম্বায় ছিল-</a:t>
            </a:r>
          </a:p>
          <a:p>
            <a:r>
              <a:rPr lang="bn-BD" sz="2800" dirty="0"/>
              <a:t>ক)ছ ফুট চার ইঞ্চি        খ)ছ ফুট পাঁচ ইঞ্চি</a:t>
            </a:r>
          </a:p>
          <a:p>
            <a:r>
              <a:rPr lang="bn-BD" sz="2800" dirty="0"/>
              <a:t>গ)ছ ফুট ছ ইঞ্চি          ঘ)ছ ফুট সাত ইঞ্চি।</a:t>
            </a:r>
          </a:p>
          <a:p>
            <a:endParaRPr lang="bn-BD" sz="2800" dirty="0"/>
          </a:p>
          <a:p>
            <a:r>
              <a:rPr lang="bn-BD" sz="2800" dirty="0"/>
              <a:t>৩।লেখক বিশ্বভারতীর রিডার নিযুক্ত হন কত সালে?</a:t>
            </a:r>
          </a:p>
          <a:p>
            <a:r>
              <a:rPr lang="bn-BD" sz="2800" dirty="0"/>
              <a:t>ক)১৯৪১ সালে            খ)১৯৫১সালে</a:t>
            </a:r>
          </a:p>
          <a:p>
            <a:r>
              <a:rPr lang="bn-BD" sz="2800" dirty="0"/>
              <a:t>গ)১৯৬১সালে             ঘ)১৯৭১সালে।</a:t>
            </a:r>
            <a:endParaRPr lang="en-US" sz="2800" dirty="0"/>
          </a:p>
        </p:txBody>
      </p:sp>
      <p:pic>
        <p:nvPicPr>
          <p:cNvPr id="4" name="Picture 3">
            <a:extLst>
              <a:ext uri="{FF2B5EF4-FFF2-40B4-BE49-F238E27FC236}">
                <a16:creationId xmlns:a16="http://schemas.microsoft.com/office/drawing/2014/main" id="{7F2900E4-1F8A-44EC-BD90-76428FC78BBC}"/>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46544" y1="59174" x2="40092" y2="44495"/>
                      </a14:backgroundRemoval>
                    </a14:imgEffect>
                  </a14:imgLayer>
                </a14:imgProps>
              </a:ext>
              <a:ext uri="{28A0092B-C50C-407E-A947-70E740481C1C}">
                <a14:useLocalDpi xmlns:a14="http://schemas.microsoft.com/office/drawing/2010/main"/>
              </a:ext>
            </a:extLst>
          </a:blip>
          <a:stretch>
            <a:fillRect/>
          </a:stretch>
        </p:blipFill>
        <p:spPr>
          <a:xfrm>
            <a:off x="1563259" y="1734326"/>
            <a:ext cx="1157933" cy="1136075"/>
          </a:xfrm>
          <a:prstGeom prst="rect">
            <a:avLst/>
          </a:prstGeom>
        </p:spPr>
      </p:pic>
      <p:pic>
        <p:nvPicPr>
          <p:cNvPr id="5" name="Picture 4">
            <a:extLst>
              <a:ext uri="{FF2B5EF4-FFF2-40B4-BE49-F238E27FC236}">
                <a16:creationId xmlns:a16="http://schemas.microsoft.com/office/drawing/2014/main" id="{1E48A48D-6A1D-4CF4-88F2-5376B5E206E9}"/>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46544" y1="59174" x2="40092" y2="44495"/>
                      </a14:backgroundRemoval>
                    </a14:imgEffect>
                  </a14:imgLayer>
                </a14:imgProps>
              </a:ext>
              <a:ext uri="{28A0092B-C50C-407E-A947-70E740481C1C}">
                <a14:useLocalDpi xmlns:a14="http://schemas.microsoft.com/office/drawing/2010/main"/>
              </a:ext>
            </a:extLst>
          </a:blip>
          <a:stretch>
            <a:fillRect/>
          </a:stretch>
        </p:blipFill>
        <p:spPr>
          <a:xfrm>
            <a:off x="1500000" y="3094424"/>
            <a:ext cx="1157933" cy="1136075"/>
          </a:xfrm>
          <a:prstGeom prst="rect">
            <a:avLst/>
          </a:prstGeom>
        </p:spPr>
      </p:pic>
      <p:pic>
        <p:nvPicPr>
          <p:cNvPr id="6" name="Picture 5">
            <a:extLst>
              <a:ext uri="{FF2B5EF4-FFF2-40B4-BE49-F238E27FC236}">
                <a16:creationId xmlns:a16="http://schemas.microsoft.com/office/drawing/2014/main" id="{8141DD07-53C2-42D3-8881-7A478C9ECA3C}"/>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46544" y1="59174" x2="40092" y2="44495"/>
                      </a14:backgroundRemoval>
                    </a14:imgEffect>
                  </a14:imgLayer>
                </a14:imgProps>
              </a:ext>
              <a:ext uri="{28A0092B-C50C-407E-A947-70E740481C1C}">
                <a14:useLocalDpi xmlns:a14="http://schemas.microsoft.com/office/drawing/2010/main"/>
              </a:ext>
            </a:extLst>
          </a:blip>
          <a:stretch>
            <a:fillRect/>
          </a:stretch>
        </p:blipFill>
        <p:spPr>
          <a:xfrm>
            <a:off x="1563258" y="5129297"/>
            <a:ext cx="1157933" cy="1136075"/>
          </a:xfrm>
          <a:prstGeom prst="rect">
            <a:avLst/>
          </a:prstGeom>
        </p:spPr>
      </p:pic>
    </p:spTree>
    <p:extLst>
      <p:ext uri="{BB962C8B-B14F-4D97-AF65-F5344CB8AC3E}">
        <p14:creationId xmlns:p14="http://schemas.microsoft.com/office/powerpoint/2010/main" val="306814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repeatCount="2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repeatCount="200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repeatCount="200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7B18E3-7663-42A0-8FA1-965B2690795A}"/>
              </a:ext>
            </a:extLst>
          </p:cNvPr>
          <p:cNvSpPr/>
          <p:nvPr/>
        </p:nvSpPr>
        <p:spPr>
          <a:xfrm>
            <a:off x="1052424" y="224288"/>
            <a:ext cx="4796285" cy="4960188"/>
          </a:xfrm>
          <a:prstGeom prst="rect">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rapezoid 2">
            <a:extLst>
              <a:ext uri="{FF2B5EF4-FFF2-40B4-BE49-F238E27FC236}">
                <a16:creationId xmlns:a16="http://schemas.microsoft.com/office/drawing/2014/main" id="{37D8F0E1-8A8F-49C3-8F6D-E11B30E33AD1}"/>
              </a:ext>
            </a:extLst>
          </p:cNvPr>
          <p:cNvSpPr/>
          <p:nvPr/>
        </p:nvSpPr>
        <p:spPr>
          <a:xfrm>
            <a:off x="1052424" y="4304581"/>
            <a:ext cx="4796285" cy="905774"/>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apezoid 4">
            <a:extLst>
              <a:ext uri="{FF2B5EF4-FFF2-40B4-BE49-F238E27FC236}">
                <a16:creationId xmlns:a16="http://schemas.microsoft.com/office/drawing/2014/main" id="{219A717F-2C92-4F7B-996C-96CB86FFC977}"/>
              </a:ext>
            </a:extLst>
          </p:cNvPr>
          <p:cNvSpPr/>
          <p:nvPr/>
        </p:nvSpPr>
        <p:spPr>
          <a:xfrm flipH="1" flipV="1">
            <a:off x="1268082" y="4278702"/>
            <a:ext cx="4339088" cy="1164566"/>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a:extLst>
              <a:ext uri="{FF2B5EF4-FFF2-40B4-BE49-F238E27FC236}">
                <a16:creationId xmlns:a16="http://schemas.microsoft.com/office/drawing/2014/main" id="{AA6F26FF-32A9-43EE-B670-47CF7A9B1709}"/>
              </a:ext>
            </a:extLst>
          </p:cNvPr>
          <p:cNvSpPr/>
          <p:nvPr/>
        </p:nvSpPr>
        <p:spPr>
          <a:xfrm flipH="1">
            <a:off x="1557068" y="4813540"/>
            <a:ext cx="3761117" cy="629728"/>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A072BDB1-02D7-46D7-A931-433922F344EA}"/>
              </a:ext>
            </a:extLst>
          </p:cNvPr>
          <p:cNvSpPr/>
          <p:nvPr/>
        </p:nvSpPr>
        <p:spPr>
          <a:xfrm flipV="1">
            <a:off x="1699405" y="4813540"/>
            <a:ext cx="3467818" cy="15527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F41D612-E5EE-4021-939C-BCEEEC5287A3}"/>
              </a:ext>
            </a:extLst>
          </p:cNvPr>
          <p:cNvGrpSpPr/>
          <p:nvPr/>
        </p:nvGrpSpPr>
        <p:grpSpPr>
          <a:xfrm>
            <a:off x="1096991" y="313288"/>
            <a:ext cx="4612260" cy="3876419"/>
            <a:chOff x="6987396" y="957532"/>
            <a:chExt cx="4612260" cy="4632385"/>
          </a:xfrm>
        </p:grpSpPr>
        <p:sp>
          <p:nvSpPr>
            <p:cNvPr id="10" name="Rectangle 9">
              <a:extLst>
                <a:ext uri="{FF2B5EF4-FFF2-40B4-BE49-F238E27FC236}">
                  <a16:creationId xmlns:a16="http://schemas.microsoft.com/office/drawing/2014/main" id="{F60E9469-2C8F-4C77-974B-9E92AF5DDC65}"/>
                </a:ext>
              </a:extLst>
            </p:cNvPr>
            <p:cNvSpPr/>
            <p:nvPr/>
          </p:nvSpPr>
          <p:spPr>
            <a:xfrm>
              <a:off x="7062161" y="957532"/>
              <a:ext cx="4537495" cy="463238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BBBD918-D5D7-43A6-BB02-3DF7689ABD8A}"/>
                </a:ext>
              </a:extLst>
            </p:cNvPr>
            <p:cNvPicPr>
              <a:picLocks noChangeAspect="1"/>
            </p:cNvPicPr>
            <p:nvPr/>
          </p:nvPicPr>
          <p:blipFill rotWithShape="1">
            <a:blip r:embed="rId2">
              <a:extLst>
                <a:ext uri="{28A0092B-C50C-407E-A947-70E740481C1C}">
                  <a14:useLocalDpi xmlns:a14="http://schemas.microsoft.com/office/drawing/2010/main" val="0"/>
                </a:ext>
              </a:extLst>
            </a:blip>
            <a:srcRect l="15008" t="7205" r="13700" b="24239"/>
            <a:stretch/>
          </p:blipFill>
          <p:spPr>
            <a:xfrm>
              <a:off x="8592606" y="996727"/>
              <a:ext cx="1260938" cy="1798716"/>
            </a:xfrm>
            <a:prstGeom prst="rect">
              <a:avLst/>
            </a:prstGeom>
            <a:scene3d>
              <a:camera prst="orthographicFront"/>
              <a:lightRig rig="threePt" dir="t"/>
            </a:scene3d>
            <a:sp3d>
              <a:bevelT/>
            </a:sp3d>
          </p:spPr>
        </p:pic>
        <p:sp>
          <p:nvSpPr>
            <p:cNvPr id="12" name="TextBox 11">
              <a:extLst>
                <a:ext uri="{FF2B5EF4-FFF2-40B4-BE49-F238E27FC236}">
                  <a16:creationId xmlns:a16="http://schemas.microsoft.com/office/drawing/2014/main" id="{EC8AA74F-4B20-411B-A0C0-536C7E88E931}"/>
                </a:ext>
              </a:extLst>
            </p:cNvPr>
            <p:cNvSpPr txBox="1"/>
            <p:nvPr/>
          </p:nvSpPr>
          <p:spPr>
            <a:xfrm>
              <a:off x="6987396" y="3065509"/>
              <a:ext cx="4471359" cy="2317128"/>
            </a:xfrm>
            <a:prstGeom prst="rect">
              <a:avLst/>
            </a:prstGeom>
            <a:noFill/>
          </p:spPr>
          <p:txBody>
            <a:bodyPr wrap="square" rtlCol="0">
              <a:spAutoFit/>
            </a:bodyPr>
            <a:lstStyle/>
            <a:p>
              <a:pPr algn="ctr"/>
              <a:r>
                <a:rPr lang="bn-BD" sz="2000" b="1" dirty="0"/>
                <a:t>শাহনাজ আক্তার(এম.এ,এম.এড)</a:t>
              </a:r>
            </a:p>
            <a:p>
              <a:pPr algn="ctr"/>
              <a:r>
                <a:rPr lang="bn-BD" sz="2000" b="1" dirty="0"/>
                <a:t>সিনিয়র শিক্ষক(বাংলা)</a:t>
              </a:r>
            </a:p>
            <a:p>
              <a:pPr algn="ctr"/>
              <a:r>
                <a:rPr lang="bn-BD" sz="2000" b="1" dirty="0"/>
                <a:t>কোনাবাড়ী এম.এ কুদ্দুছ উচ্চ বিদ্যালয়</a:t>
              </a:r>
            </a:p>
            <a:p>
              <a:pPr algn="ctr"/>
              <a:r>
                <a:rPr lang="bn-BD" sz="2000" b="1" dirty="0"/>
                <a:t>গাজীপুর সদর,গাজীপুর ৷</a:t>
              </a:r>
            </a:p>
            <a:p>
              <a:pPr algn="ctr"/>
              <a:r>
                <a:rPr lang="bn-BD" sz="2000" b="1" dirty="0"/>
                <a:t>ইমেইলঃ</a:t>
              </a:r>
              <a:r>
                <a:rPr lang="en-US" sz="2000" b="1" dirty="0"/>
                <a:t>shahnazakternomi@gmail.com</a:t>
              </a:r>
              <a:endParaRPr lang="bn-BD" sz="2000" b="1" dirty="0"/>
            </a:p>
            <a:p>
              <a:pPr algn="ctr"/>
              <a:r>
                <a:rPr lang="bn-BD" sz="2000" b="1" dirty="0"/>
                <a:t>মোবাইলঃ01717871696</a:t>
              </a:r>
              <a:endParaRPr lang="en-US" sz="1600" b="1" dirty="0"/>
            </a:p>
          </p:txBody>
        </p:sp>
      </p:grpSp>
      <p:grpSp>
        <p:nvGrpSpPr>
          <p:cNvPr id="7" name="Group 6">
            <a:extLst>
              <a:ext uri="{FF2B5EF4-FFF2-40B4-BE49-F238E27FC236}">
                <a16:creationId xmlns:a16="http://schemas.microsoft.com/office/drawing/2014/main" id="{CF812A19-E44D-4149-A38D-7F89F7F9D351}"/>
              </a:ext>
            </a:extLst>
          </p:cNvPr>
          <p:cNvGrpSpPr/>
          <p:nvPr/>
        </p:nvGrpSpPr>
        <p:grpSpPr>
          <a:xfrm>
            <a:off x="6846447" y="224288"/>
            <a:ext cx="4796285" cy="4809739"/>
            <a:chOff x="6846451" y="73839"/>
            <a:chExt cx="4796285" cy="4960188"/>
          </a:xfrm>
        </p:grpSpPr>
        <p:sp>
          <p:nvSpPr>
            <p:cNvPr id="14" name="Rectangle 13">
              <a:extLst>
                <a:ext uri="{FF2B5EF4-FFF2-40B4-BE49-F238E27FC236}">
                  <a16:creationId xmlns:a16="http://schemas.microsoft.com/office/drawing/2014/main" id="{81E1E82B-F193-4097-BEA1-9B446AE740EE}"/>
                </a:ext>
              </a:extLst>
            </p:cNvPr>
            <p:cNvSpPr/>
            <p:nvPr/>
          </p:nvSpPr>
          <p:spPr>
            <a:xfrm>
              <a:off x="6846451" y="73839"/>
              <a:ext cx="4796285" cy="4960188"/>
            </a:xfrm>
            <a:prstGeom prst="rect">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AC49A679-910C-4D1F-AA83-4E1EA0CD9A0D}"/>
                </a:ext>
              </a:extLst>
            </p:cNvPr>
            <p:cNvGrpSpPr/>
            <p:nvPr/>
          </p:nvGrpSpPr>
          <p:grpSpPr>
            <a:xfrm>
              <a:off x="7013226" y="162840"/>
              <a:ext cx="4537495" cy="3876419"/>
              <a:chOff x="7013224" y="162837"/>
              <a:chExt cx="4537495" cy="3876419"/>
            </a:xfrm>
          </p:grpSpPr>
          <p:sp>
            <p:nvSpPr>
              <p:cNvPr id="20" name="Rectangle 19">
                <a:extLst>
                  <a:ext uri="{FF2B5EF4-FFF2-40B4-BE49-F238E27FC236}">
                    <a16:creationId xmlns:a16="http://schemas.microsoft.com/office/drawing/2014/main" id="{4B91E88C-AE59-4AAE-BDE8-545E4E51FDA5}"/>
                  </a:ext>
                </a:extLst>
              </p:cNvPr>
              <p:cNvSpPr/>
              <p:nvPr/>
            </p:nvSpPr>
            <p:spPr>
              <a:xfrm>
                <a:off x="7013224" y="162837"/>
                <a:ext cx="4537495" cy="3876419"/>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EE8FFC3-FAAA-47E1-899B-9853D212F5A1}"/>
                  </a:ext>
                </a:extLst>
              </p:cNvPr>
              <p:cNvSpPr txBox="1"/>
              <p:nvPr/>
            </p:nvSpPr>
            <p:spPr>
              <a:xfrm>
                <a:off x="7239694" y="1984771"/>
                <a:ext cx="3899881" cy="1618759"/>
              </a:xfrm>
              <a:prstGeom prst="rect">
                <a:avLst/>
              </a:prstGeom>
              <a:noFill/>
            </p:spPr>
            <p:txBody>
              <a:bodyPr wrap="square" rtlCol="0">
                <a:spAutoFit/>
              </a:bodyPr>
              <a:lstStyle/>
              <a:p>
                <a:pPr algn="ctr"/>
                <a:r>
                  <a:rPr lang="bn-BD" sz="2400" dirty="0"/>
                  <a:t>নবম/দশম-শ্রেণি </a:t>
                </a:r>
              </a:p>
              <a:p>
                <a:pPr algn="ctr"/>
                <a:r>
                  <a:rPr lang="bn-BD" sz="2400" dirty="0"/>
                  <a:t>শিক্ষার্থী-৫০জন</a:t>
                </a:r>
              </a:p>
              <a:p>
                <a:pPr algn="ctr"/>
                <a:r>
                  <a:rPr lang="bn-BD" sz="2400" dirty="0"/>
                  <a:t>সময়-৪৫মিনিট</a:t>
                </a:r>
              </a:p>
              <a:p>
                <a:pPr algn="ctr"/>
                <a:r>
                  <a:rPr lang="bn-BD" sz="2400" dirty="0"/>
                  <a:t>তারিখ-২১/০২/২০২১ইং</a:t>
                </a:r>
                <a:endParaRPr lang="en-US" sz="2400" dirty="0"/>
              </a:p>
            </p:txBody>
          </p:sp>
        </p:grpSp>
      </p:grpSp>
      <p:sp>
        <p:nvSpPr>
          <p:cNvPr id="15" name="Trapezoid 14">
            <a:extLst>
              <a:ext uri="{FF2B5EF4-FFF2-40B4-BE49-F238E27FC236}">
                <a16:creationId xmlns:a16="http://schemas.microsoft.com/office/drawing/2014/main" id="{7C4B860D-6748-422D-AF6F-5FDEAF3C5091}"/>
              </a:ext>
            </a:extLst>
          </p:cNvPr>
          <p:cNvSpPr/>
          <p:nvPr/>
        </p:nvSpPr>
        <p:spPr>
          <a:xfrm>
            <a:off x="6846450" y="4128253"/>
            <a:ext cx="4796285" cy="905774"/>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A37C0D29-5F4D-451E-B3B6-79B1ED2723DE}"/>
              </a:ext>
            </a:extLst>
          </p:cNvPr>
          <p:cNvSpPr/>
          <p:nvPr/>
        </p:nvSpPr>
        <p:spPr>
          <a:xfrm flipH="1" flipV="1">
            <a:off x="7075046" y="4128253"/>
            <a:ext cx="4339088" cy="1164566"/>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5B2A612F-4D87-4150-BDB6-754C4B95A294}"/>
              </a:ext>
            </a:extLst>
          </p:cNvPr>
          <p:cNvSpPr/>
          <p:nvPr/>
        </p:nvSpPr>
        <p:spPr>
          <a:xfrm flipH="1">
            <a:off x="7364033" y="4663091"/>
            <a:ext cx="3761117" cy="629728"/>
          </a:xfrm>
          <a:prstGeom prst="trapezoi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2E900D8B-26D0-4395-AB45-78ACADE7C35D}"/>
              </a:ext>
            </a:extLst>
          </p:cNvPr>
          <p:cNvSpPr/>
          <p:nvPr/>
        </p:nvSpPr>
        <p:spPr>
          <a:xfrm flipV="1">
            <a:off x="7516485" y="4663091"/>
            <a:ext cx="3467818" cy="15527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EE19ECD-ADA6-4AE4-B273-7925EEA0C531}"/>
              </a:ext>
            </a:extLst>
          </p:cNvPr>
          <p:cNvSpPr txBox="1"/>
          <p:nvPr/>
        </p:nvSpPr>
        <p:spPr>
          <a:xfrm>
            <a:off x="7516485" y="672860"/>
            <a:ext cx="3689228" cy="830997"/>
          </a:xfrm>
          <a:prstGeom prst="rect">
            <a:avLst/>
          </a:prstGeom>
          <a:noFill/>
        </p:spPr>
        <p:txBody>
          <a:bodyPr wrap="square" rtlCol="0">
            <a:spAutoFit/>
          </a:bodyPr>
          <a:lstStyle/>
          <a:p>
            <a:r>
              <a:rPr lang="bn-BD" sz="4800" dirty="0"/>
              <a:t>বাংলা সাহিত্য</a:t>
            </a:r>
            <a:endParaRPr lang="en-US" sz="4800" dirty="0"/>
          </a:p>
        </p:txBody>
      </p:sp>
    </p:spTree>
    <p:extLst>
      <p:ext uri="{BB962C8B-B14F-4D97-AF65-F5344CB8AC3E}">
        <p14:creationId xmlns:p14="http://schemas.microsoft.com/office/powerpoint/2010/main" val="105127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250"/>
                                        <p:tgtEl>
                                          <p:spTgt spid="3"/>
                                        </p:tgtEl>
                                      </p:cBhvr>
                                    </p:animEffect>
                                  </p:childTnLst>
                                </p:cTn>
                              </p:par>
                            </p:childTnLst>
                          </p:cTn>
                        </p:par>
                        <p:par>
                          <p:cTn id="12" fill="hold">
                            <p:stCondLst>
                              <p:cond delay="75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250"/>
                                        <p:tgtEl>
                                          <p:spTgt spid="5"/>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250"/>
                                        <p:tgtEl>
                                          <p:spTgt spid="6"/>
                                        </p:tgtEl>
                                      </p:cBhvr>
                                    </p:animEffect>
                                  </p:childTnLst>
                                </p:cTn>
                              </p:par>
                            </p:childTnLst>
                          </p:cTn>
                        </p:par>
                        <p:par>
                          <p:cTn id="20" fill="hold">
                            <p:stCondLst>
                              <p:cond delay="125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250"/>
                                        <p:tgtEl>
                                          <p:spTgt spid="4"/>
                                        </p:tgtEl>
                                      </p:cBhvr>
                                    </p:animEffect>
                                  </p:childTnLst>
                                </p:cTn>
                              </p:par>
                              <p:par>
                                <p:cTn id="24" presetID="2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1750"/>
                            </p:stCondLst>
                            <p:childTnLst>
                              <p:par>
                                <p:cTn id="28" presetID="22" presetClass="entr" presetSubtype="4"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250"/>
                                        <p:tgtEl>
                                          <p:spTgt spid="15"/>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250"/>
                                        <p:tgtEl>
                                          <p:spTgt spid="16"/>
                                        </p:tgtEl>
                                      </p:cBhvr>
                                    </p:animEffect>
                                  </p:childTnLst>
                                </p:cTn>
                              </p:par>
                            </p:childTnLst>
                          </p:cTn>
                        </p:par>
                        <p:par>
                          <p:cTn id="35" fill="hold">
                            <p:stCondLst>
                              <p:cond delay="2250"/>
                            </p:stCondLst>
                            <p:childTnLst>
                              <p:par>
                                <p:cTn id="36" presetID="22" presetClass="entr" presetSubtype="4"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250"/>
                                        <p:tgtEl>
                                          <p:spTgt spid="17"/>
                                        </p:tgtEl>
                                      </p:cBhvr>
                                    </p:animEffect>
                                  </p:childTnLst>
                                </p:cTn>
                              </p:par>
                            </p:childTnLst>
                          </p:cTn>
                        </p:par>
                        <p:par>
                          <p:cTn id="39" fill="hold">
                            <p:stCondLst>
                              <p:cond delay="2500"/>
                            </p:stCondLst>
                            <p:childTnLst>
                              <p:par>
                                <p:cTn id="40" presetID="22" presetClass="entr" presetSubtype="1"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up)">
                                      <p:cBhvr>
                                        <p:cTn id="42" dur="250"/>
                                        <p:tgtEl>
                                          <p:spTgt spid="18"/>
                                        </p:tgtEl>
                                      </p:cBhvr>
                                    </p:animEffect>
                                  </p:childTnLst>
                                </p:cTn>
                              </p:par>
                              <p:par>
                                <p:cTn id="43" presetID="22" presetClass="entr" presetSubtype="4"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4" grpId="0" animBg="1"/>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75000"/>
              </a:schemeClr>
            </a:gs>
            <a:gs pos="100000">
              <a:schemeClr val="bg1">
                <a:lumMod val="75000"/>
                <a:alpha val="63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EB62DD-31F3-4F6B-8537-2FF2E146E714}"/>
              </a:ext>
            </a:extLst>
          </p:cNvPr>
          <p:cNvSpPr txBox="1"/>
          <p:nvPr/>
        </p:nvSpPr>
        <p:spPr>
          <a:xfrm>
            <a:off x="4698520" y="77638"/>
            <a:ext cx="2794959" cy="707886"/>
          </a:xfrm>
          <a:prstGeom prst="rect">
            <a:avLst/>
          </a:prstGeom>
          <a:noFill/>
        </p:spPr>
        <p:txBody>
          <a:bodyPr wrap="square" rtlCol="0">
            <a:spAutoFit/>
          </a:bodyPr>
          <a:lstStyle/>
          <a:p>
            <a:r>
              <a:rPr lang="bn-BD" sz="4000" dirty="0">
                <a:solidFill>
                  <a:srgbClr val="0000FF"/>
                </a:solidFill>
              </a:rPr>
              <a:t>বাড়ির কাজ </a:t>
            </a:r>
            <a:endParaRPr lang="en-US" sz="4000" dirty="0">
              <a:solidFill>
                <a:srgbClr val="0000FF"/>
              </a:solidFill>
            </a:endParaRPr>
          </a:p>
        </p:txBody>
      </p:sp>
      <p:pic>
        <p:nvPicPr>
          <p:cNvPr id="4" name="Picture 3">
            <a:extLst>
              <a:ext uri="{FF2B5EF4-FFF2-40B4-BE49-F238E27FC236}">
                <a16:creationId xmlns:a16="http://schemas.microsoft.com/office/drawing/2014/main" id="{29061A12-23AA-4265-88DB-CB5469B80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777" y="935965"/>
            <a:ext cx="7286445" cy="4455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BA3E8467-43C9-45E3-83BE-DFEB58872EE2}"/>
              </a:ext>
            </a:extLst>
          </p:cNvPr>
          <p:cNvSpPr txBox="1"/>
          <p:nvPr/>
        </p:nvSpPr>
        <p:spPr>
          <a:xfrm>
            <a:off x="2738885" y="5755316"/>
            <a:ext cx="6714227" cy="584775"/>
          </a:xfrm>
          <a:prstGeom prst="rect">
            <a:avLst/>
          </a:prstGeom>
          <a:noFill/>
        </p:spPr>
        <p:txBody>
          <a:bodyPr wrap="square" rtlCol="0">
            <a:spAutoFit/>
          </a:bodyPr>
          <a:lstStyle/>
          <a:p>
            <a:r>
              <a:rPr lang="bn-BD" sz="3200" dirty="0">
                <a:solidFill>
                  <a:srgbClr val="0000FF"/>
                </a:solidFill>
              </a:rPr>
              <a:t>ফালুদা বানানোর রেসিপি লিখে আনবে। </a:t>
            </a:r>
            <a:endParaRPr lang="en-US" sz="3200" dirty="0">
              <a:solidFill>
                <a:srgbClr val="0000FF"/>
              </a:solidFill>
            </a:endParaRPr>
          </a:p>
        </p:txBody>
      </p:sp>
    </p:spTree>
    <p:extLst>
      <p:ext uri="{BB962C8B-B14F-4D97-AF65-F5344CB8AC3E}">
        <p14:creationId xmlns:p14="http://schemas.microsoft.com/office/powerpoint/2010/main" val="192772068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75000"/>
              </a:schemeClr>
            </a:gs>
            <a:gs pos="100000">
              <a:schemeClr val="bg1">
                <a:lumMod val="75000"/>
                <a:alpha val="63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60B3B4-5105-4C6E-96F5-6C83BC386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extBox 5">
            <a:extLst>
              <a:ext uri="{FF2B5EF4-FFF2-40B4-BE49-F238E27FC236}">
                <a16:creationId xmlns:a16="http://schemas.microsoft.com/office/drawing/2014/main" id="{7E9FBA91-D799-426D-9DEF-2AA3268FC117}"/>
              </a:ext>
            </a:extLst>
          </p:cNvPr>
          <p:cNvSpPr txBox="1"/>
          <p:nvPr/>
        </p:nvSpPr>
        <p:spPr>
          <a:xfrm>
            <a:off x="1733909" y="1224950"/>
            <a:ext cx="6599208" cy="1323439"/>
          </a:xfrm>
          <a:prstGeom prst="rect">
            <a:avLst/>
          </a:prstGeom>
          <a:noFill/>
        </p:spPr>
        <p:txBody>
          <a:bodyPr wrap="square" rtlCol="0">
            <a:spAutoFit/>
          </a:bodyPr>
          <a:lstStyle/>
          <a:p>
            <a:r>
              <a:rPr lang="bn-BD" sz="4000" dirty="0">
                <a:solidFill>
                  <a:srgbClr val="FFC000"/>
                </a:solidFill>
              </a:rPr>
              <a:t>সবাইকে ধন্যবাদ</a:t>
            </a:r>
          </a:p>
          <a:p>
            <a:r>
              <a:rPr lang="bn-BD" sz="4000" dirty="0"/>
              <a:t>          </a:t>
            </a:r>
            <a:r>
              <a:rPr lang="bn-BD" sz="4000" dirty="0">
                <a:solidFill>
                  <a:srgbClr val="FFC000"/>
                </a:solidFill>
              </a:rPr>
              <a:t>আল্লাহ হাফেজ। </a:t>
            </a:r>
            <a:endParaRPr lang="en-US" sz="4000" dirty="0">
              <a:solidFill>
                <a:srgbClr val="FFC000"/>
              </a:solidFill>
            </a:endParaRPr>
          </a:p>
        </p:txBody>
      </p:sp>
    </p:spTree>
    <p:extLst>
      <p:ext uri="{BB962C8B-B14F-4D97-AF65-F5344CB8AC3E}">
        <p14:creationId xmlns:p14="http://schemas.microsoft.com/office/powerpoint/2010/main" val="166187155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75000"/>
              </a:schemeClr>
            </a:gs>
            <a:gs pos="100000">
              <a:schemeClr val="bg1">
                <a:lumMod val="75000"/>
                <a:alpha val="63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93D475-971A-4691-BF57-166626603E7B}"/>
              </a:ext>
            </a:extLst>
          </p:cNvPr>
          <p:cNvSpPr txBox="1"/>
          <p:nvPr/>
        </p:nvSpPr>
        <p:spPr>
          <a:xfrm>
            <a:off x="3779807" y="0"/>
            <a:ext cx="4632385" cy="584775"/>
          </a:xfrm>
          <a:prstGeom prst="rect">
            <a:avLst/>
          </a:prstGeom>
          <a:noFill/>
        </p:spPr>
        <p:txBody>
          <a:bodyPr wrap="square" rtlCol="0">
            <a:spAutoFit/>
          </a:bodyPr>
          <a:lstStyle/>
          <a:p>
            <a:pPr algn="ctr"/>
            <a:r>
              <a:rPr lang="bn-BD" sz="3200" dirty="0"/>
              <a:t>নিচের চিত্রগুলো লক্ষ্য করো</a:t>
            </a:r>
            <a:endParaRPr lang="en-US" sz="3200" dirty="0"/>
          </a:p>
        </p:txBody>
      </p:sp>
      <p:pic>
        <p:nvPicPr>
          <p:cNvPr id="4" name="Picture 3">
            <a:extLst>
              <a:ext uri="{FF2B5EF4-FFF2-40B4-BE49-F238E27FC236}">
                <a16:creationId xmlns:a16="http://schemas.microsoft.com/office/drawing/2014/main" id="{D89AA22F-BF33-4288-A5D0-5BA8080E6D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781050"/>
            <a:ext cx="7620000" cy="4782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8063A216-01AB-498C-A8FC-8670083932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9" y="777524"/>
            <a:ext cx="7620000" cy="4782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D6EA09F2-363C-43EF-8846-C62DC06A4C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99" y="781050"/>
            <a:ext cx="7620000" cy="4782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1171BC7E-20B7-4DE5-AFF7-6AF47E462620}"/>
              </a:ext>
            </a:extLst>
          </p:cNvPr>
          <p:cNvSpPr txBox="1"/>
          <p:nvPr/>
        </p:nvSpPr>
        <p:spPr>
          <a:xfrm>
            <a:off x="2182760" y="6090423"/>
            <a:ext cx="7620000" cy="523220"/>
          </a:xfrm>
          <a:prstGeom prst="rect">
            <a:avLst/>
          </a:prstGeom>
          <a:noFill/>
        </p:spPr>
        <p:txBody>
          <a:bodyPr wrap="square" rtlCol="0">
            <a:spAutoFit/>
          </a:bodyPr>
          <a:lstStyle/>
          <a:p>
            <a:r>
              <a:rPr lang="bn-BD" sz="2800" dirty="0"/>
              <a:t>বলতো এই চিত্রগুলো কী আমাদের দেশে দেখা যায়? </a:t>
            </a:r>
            <a:endParaRPr lang="en-US" sz="2800" dirty="0"/>
          </a:p>
        </p:txBody>
      </p:sp>
      <p:sp>
        <p:nvSpPr>
          <p:cNvPr id="10" name="TextBox 9">
            <a:extLst>
              <a:ext uri="{FF2B5EF4-FFF2-40B4-BE49-F238E27FC236}">
                <a16:creationId xmlns:a16="http://schemas.microsoft.com/office/drawing/2014/main" id="{3EDE170C-D032-4AAD-A714-106F1CC3B4B1}"/>
              </a:ext>
            </a:extLst>
          </p:cNvPr>
          <p:cNvSpPr txBox="1"/>
          <p:nvPr/>
        </p:nvSpPr>
        <p:spPr>
          <a:xfrm>
            <a:off x="3126657" y="6062617"/>
            <a:ext cx="5732207" cy="523220"/>
          </a:xfrm>
          <a:prstGeom prst="rect">
            <a:avLst/>
          </a:prstGeom>
          <a:noFill/>
        </p:spPr>
        <p:txBody>
          <a:bodyPr wrap="square" rtlCol="0">
            <a:spAutoFit/>
          </a:bodyPr>
          <a:lstStyle/>
          <a:p>
            <a:r>
              <a:rPr lang="bn-BD" sz="2800" dirty="0"/>
              <a:t>তাহলে এগুলো হলো বিদেশের/প্রবাশের ।</a:t>
            </a:r>
            <a:endParaRPr lang="en-US" sz="2800" dirty="0"/>
          </a:p>
        </p:txBody>
      </p:sp>
      <p:sp>
        <p:nvSpPr>
          <p:cNvPr id="11" name="TextBox 10">
            <a:extLst>
              <a:ext uri="{FF2B5EF4-FFF2-40B4-BE49-F238E27FC236}">
                <a16:creationId xmlns:a16="http://schemas.microsoft.com/office/drawing/2014/main" id="{F9E67653-A928-440E-9B84-E6FB280921DA}"/>
              </a:ext>
            </a:extLst>
          </p:cNvPr>
          <p:cNvSpPr txBox="1"/>
          <p:nvPr/>
        </p:nvSpPr>
        <p:spPr>
          <a:xfrm>
            <a:off x="4222954" y="6034811"/>
            <a:ext cx="4906296" cy="523220"/>
          </a:xfrm>
          <a:prstGeom prst="rect">
            <a:avLst/>
          </a:prstGeom>
          <a:noFill/>
        </p:spPr>
        <p:txBody>
          <a:bodyPr wrap="square" rtlCol="0">
            <a:spAutoFit/>
          </a:bodyPr>
          <a:lstStyle/>
          <a:p>
            <a:r>
              <a:rPr lang="bn-BD" sz="2800" dirty="0"/>
              <a:t>বলতে পারো এদের পরিচয় কী?</a:t>
            </a:r>
            <a:endParaRPr lang="en-US" sz="2800" dirty="0"/>
          </a:p>
        </p:txBody>
      </p:sp>
      <p:sp>
        <p:nvSpPr>
          <p:cNvPr id="12" name="TextBox 11">
            <a:extLst>
              <a:ext uri="{FF2B5EF4-FFF2-40B4-BE49-F238E27FC236}">
                <a16:creationId xmlns:a16="http://schemas.microsoft.com/office/drawing/2014/main" id="{2236F22B-1390-4E6E-AF0C-6E880EB0D094}"/>
              </a:ext>
            </a:extLst>
          </p:cNvPr>
          <p:cNvSpPr txBox="1"/>
          <p:nvPr/>
        </p:nvSpPr>
        <p:spPr>
          <a:xfrm>
            <a:off x="3106995" y="6059090"/>
            <a:ext cx="6154993" cy="523220"/>
          </a:xfrm>
          <a:prstGeom prst="rect">
            <a:avLst/>
          </a:prstGeom>
          <a:noFill/>
        </p:spPr>
        <p:txBody>
          <a:bodyPr wrap="square" rtlCol="0">
            <a:spAutoFit/>
          </a:bodyPr>
          <a:lstStyle/>
          <a:p>
            <a:r>
              <a:rPr lang="bn-BD" sz="2800" dirty="0"/>
              <a:t>বিদেশে পড়তে যাওয়া একে অপরের বন্ধু</a:t>
            </a:r>
            <a:r>
              <a:rPr lang="bn-BD" dirty="0"/>
              <a:t>।</a:t>
            </a:r>
            <a:endParaRPr lang="en-US" dirty="0"/>
          </a:p>
        </p:txBody>
      </p:sp>
    </p:spTree>
    <p:extLst>
      <p:ext uri="{BB962C8B-B14F-4D97-AF65-F5344CB8AC3E}">
        <p14:creationId xmlns:p14="http://schemas.microsoft.com/office/powerpoint/2010/main" val="156708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nodeType="clickEffect">
                                  <p:stCondLst>
                                    <p:cond delay="0"/>
                                  </p:stCondLst>
                                  <p:childTnLst>
                                    <p:anim calcmode="lin" valueType="num">
                                      <p:cBhvr>
                                        <p:cTn id="22" dur="500"/>
                                        <p:tgtEl>
                                          <p:spTgt spid="4"/>
                                        </p:tgtEl>
                                        <p:attrNameLst>
                                          <p:attrName>ppt_w</p:attrName>
                                        </p:attrNameLst>
                                      </p:cBhvr>
                                      <p:tavLst>
                                        <p:tav tm="0">
                                          <p:val>
                                            <p:strVal val="ppt_w"/>
                                          </p:val>
                                        </p:tav>
                                        <p:tav tm="100000">
                                          <p:val>
                                            <p:fltVal val="0"/>
                                          </p:val>
                                        </p:tav>
                                      </p:tavLst>
                                    </p:anim>
                                    <p:anim calcmode="lin" valueType="num">
                                      <p:cBhvr>
                                        <p:cTn id="23" dur="500"/>
                                        <p:tgtEl>
                                          <p:spTgt spid="4"/>
                                        </p:tgtEl>
                                        <p:attrNameLst>
                                          <p:attrName>ppt_h</p:attrName>
                                        </p:attrNameLst>
                                      </p:cBhvr>
                                      <p:tavLst>
                                        <p:tav tm="0">
                                          <p:val>
                                            <p:strVal val="ppt_h"/>
                                          </p:val>
                                        </p:tav>
                                        <p:tav tm="100000">
                                          <p:val>
                                            <p:fltVal val="0"/>
                                          </p:val>
                                        </p:tav>
                                      </p:tavLst>
                                    </p:anim>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grpId="1" nodeType="clickEffect">
                                  <p:stCondLst>
                                    <p:cond delay="0"/>
                                  </p:stCondLst>
                                  <p:childTnLst>
                                    <p:anim calcmode="lin" valueType="num">
                                      <p:cBhvr>
                                        <p:cTn id="29" dur="500"/>
                                        <p:tgtEl>
                                          <p:spTgt spid="9"/>
                                        </p:tgtEl>
                                        <p:attrNameLst>
                                          <p:attrName>ppt_w</p:attrName>
                                        </p:attrNameLst>
                                      </p:cBhvr>
                                      <p:tavLst>
                                        <p:tav tm="0">
                                          <p:val>
                                            <p:strVal val="ppt_w"/>
                                          </p:val>
                                        </p:tav>
                                        <p:tav tm="100000">
                                          <p:val>
                                            <p:fltVal val="0"/>
                                          </p:val>
                                        </p:tav>
                                      </p:tavLst>
                                    </p:anim>
                                    <p:anim calcmode="lin" valueType="num">
                                      <p:cBhvr>
                                        <p:cTn id="30" dur="500"/>
                                        <p:tgtEl>
                                          <p:spTgt spid="9"/>
                                        </p:tgtEl>
                                        <p:attrNameLst>
                                          <p:attrName>ppt_h</p:attrName>
                                        </p:attrNameLst>
                                      </p:cBhvr>
                                      <p:tavLst>
                                        <p:tav tm="0">
                                          <p:val>
                                            <p:strVal val="ppt_h"/>
                                          </p:val>
                                        </p:tav>
                                        <p:tav tm="100000">
                                          <p:val>
                                            <p:fltVal val="0"/>
                                          </p:val>
                                        </p:tav>
                                      </p:tavLst>
                                    </p:anim>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23" presetClass="entr" presetSubtype="16"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xit" presetSubtype="32" fill="hold" nodeType="clickEffect">
                                  <p:stCondLst>
                                    <p:cond delay="0"/>
                                  </p:stCondLst>
                                  <p:childTnLst>
                                    <p:anim calcmode="lin" valueType="num">
                                      <p:cBhvr>
                                        <p:cTn id="44" dur="500"/>
                                        <p:tgtEl>
                                          <p:spTgt spid="6"/>
                                        </p:tgtEl>
                                        <p:attrNameLst>
                                          <p:attrName>ppt_w</p:attrName>
                                        </p:attrNameLst>
                                      </p:cBhvr>
                                      <p:tavLst>
                                        <p:tav tm="0">
                                          <p:val>
                                            <p:strVal val="ppt_w"/>
                                          </p:val>
                                        </p:tav>
                                        <p:tav tm="100000">
                                          <p:val>
                                            <p:fltVal val="0"/>
                                          </p:val>
                                        </p:tav>
                                      </p:tavLst>
                                    </p:anim>
                                    <p:anim calcmode="lin" valueType="num">
                                      <p:cBhvr>
                                        <p:cTn id="45" dur="500"/>
                                        <p:tgtEl>
                                          <p:spTgt spid="6"/>
                                        </p:tgtEl>
                                        <p:attrNameLst>
                                          <p:attrName>ppt_h</p:attrName>
                                        </p:attrNameLst>
                                      </p:cBhvr>
                                      <p:tavLst>
                                        <p:tav tm="0">
                                          <p:val>
                                            <p:strVal val="ppt_h"/>
                                          </p:val>
                                        </p:tav>
                                        <p:tav tm="100000">
                                          <p:val>
                                            <p:fltVal val="0"/>
                                          </p:val>
                                        </p:tav>
                                      </p:tavLst>
                                    </p:anim>
                                    <p:animEffect transition="out" filter="fade">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par>
                                <p:cTn id="48" presetID="23" presetClass="entr" presetSubtype="16"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1" nodeType="clickEffect">
                                  <p:stCondLst>
                                    <p:cond delay="0"/>
                                  </p:stCondLst>
                                  <p:childTnLst>
                                    <p:anim calcmode="lin" valueType="num">
                                      <p:cBhvr>
                                        <p:cTn id="55" dur="500"/>
                                        <p:tgtEl>
                                          <p:spTgt spid="10"/>
                                        </p:tgtEl>
                                        <p:attrNameLst>
                                          <p:attrName>ppt_w</p:attrName>
                                        </p:attrNameLst>
                                      </p:cBhvr>
                                      <p:tavLst>
                                        <p:tav tm="0">
                                          <p:val>
                                            <p:strVal val="ppt_w"/>
                                          </p:val>
                                        </p:tav>
                                        <p:tav tm="100000">
                                          <p:val>
                                            <p:fltVal val="0"/>
                                          </p:val>
                                        </p:tav>
                                      </p:tavLst>
                                    </p:anim>
                                    <p:anim calcmode="lin" valueType="num">
                                      <p:cBhvr>
                                        <p:cTn id="56" dur="500"/>
                                        <p:tgtEl>
                                          <p:spTgt spid="10"/>
                                        </p:tgtEl>
                                        <p:attrNameLst>
                                          <p:attrName>ppt_h</p:attrName>
                                        </p:attrNameLst>
                                      </p:cBhvr>
                                      <p:tavLst>
                                        <p:tav tm="0">
                                          <p:val>
                                            <p:strVal val="ppt_h"/>
                                          </p:val>
                                        </p:tav>
                                        <p:tav tm="100000">
                                          <p:val>
                                            <p:fltVal val="0"/>
                                          </p:val>
                                        </p:tav>
                                      </p:tavLst>
                                    </p:anim>
                                    <p:animEffect transition="out" filter="fade">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par>
                                <p:cTn id="59" presetID="23" presetClass="entr" presetSubtype="16"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xit" presetSubtype="32" fill="hold" grpId="1" nodeType="clickEffect">
                                  <p:stCondLst>
                                    <p:cond delay="0"/>
                                  </p:stCondLst>
                                  <p:childTnLst>
                                    <p:anim calcmode="lin" valueType="num">
                                      <p:cBhvr>
                                        <p:cTn id="66" dur="500"/>
                                        <p:tgtEl>
                                          <p:spTgt spid="11"/>
                                        </p:tgtEl>
                                        <p:attrNameLst>
                                          <p:attrName>ppt_w</p:attrName>
                                        </p:attrNameLst>
                                      </p:cBhvr>
                                      <p:tavLst>
                                        <p:tav tm="0">
                                          <p:val>
                                            <p:strVal val="ppt_w"/>
                                          </p:val>
                                        </p:tav>
                                        <p:tav tm="100000">
                                          <p:val>
                                            <p:fltVal val="0"/>
                                          </p:val>
                                        </p:tav>
                                      </p:tavLst>
                                    </p:anim>
                                    <p:anim calcmode="lin" valueType="num">
                                      <p:cBhvr>
                                        <p:cTn id="67" dur="500"/>
                                        <p:tgtEl>
                                          <p:spTgt spid="11"/>
                                        </p:tgtEl>
                                        <p:attrNameLst>
                                          <p:attrName>ppt_h</p:attrName>
                                        </p:attrNameLst>
                                      </p:cBhvr>
                                      <p:tavLst>
                                        <p:tav tm="0">
                                          <p:val>
                                            <p:strVal val="ppt_h"/>
                                          </p:val>
                                        </p:tav>
                                        <p:tav tm="100000">
                                          <p:val>
                                            <p:fltVal val="0"/>
                                          </p:val>
                                        </p:tav>
                                      </p:tavLst>
                                    </p:anim>
                                    <p:animEffect transition="out" filter="fade">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par>
                                <p:cTn id="70" presetID="23" presetClass="entr" presetSubtype="16"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ppt_w</p:attrName>
                                        </p:attrNameLst>
                                      </p:cBhvr>
                                      <p:tavLst>
                                        <p:tav tm="0">
                                          <p:val>
                                            <p:fltVal val="0"/>
                                          </p:val>
                                        </p:tav>
                                        <p:tav tm="100000">
                                          <p:val>
                                            <p:strVal val="#ppt_w"/>
                                          </p:val>
                                        </p:tav>
                                      </p:tavLst>
                                    </p:anim>
                                    <p:anim calcmode="lin" valueType="num">
                                      <p:cBhvr>
                                        <p:cTn id="73"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9" grpId="1"/>
      <p:bldP spid="10" grpId="0"/>
      <p:bldP spid="10" grpId="1"/>
      <p:bldP spid="11" grpId="0"/>
      <p:bldP spid="11" grpId="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75000"/>
              </a:schemeClr>
            </a:gs>
            <a:gs pos="100000">
              <a:schemeClr val="bg1">
                <a:lumMod val="75000"/>
                <a:alpha val="63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F9A711-F06D-447D-B223-A7E69575946A}"/>
              </a:ext>
            </a:extLst>
          </p:cNvPr>
          <p:cNvSpPr txBox="1"/>
          <p:nvPr/>
        </p:nvSpPr>
        <p:spPr>
          <a:xfrm>
            <a:off x="3899140" y="77637"/>
            <a:ext cx="4382219" cy="646331"/>
          </a:xfrm>
          <a:prstGeom prst="rect">
            <a:avLst/>
          </a:prstGeom>
          <a:noFill/>
        </p:spPr>
        <p:txBody>
          <a:bodyPr wrap="square" rtlCol="0">
            <a:spAutoFit/>
          </a:bodyPr>
          <a:lstStyle/>
          <a:p>
            <a:r>
              <a:rPr lang="bn-BD" sz="3600" dirty="0"/>
              <a:t>আমাদের আজকের পাঠ </a:t>
            </a:r>
            <a:endParaRPr lang="en-US" sz="3600" dirty="0"/>
          </a:p>
        </p:txBody>
      </p:sp>
      <p:pic>
        <p:nvPicPr>
          <p:cNvPr id="4" name="Picture 3">
            <a:extLst>
              <a:ext uri="{FF2B5EF4-FFF2-40B4-BE49-F238E27FC236}">
                <a16:creationId xmlns:a16="http://schemas.microsoft.com/office/drawing/2014/main" id="{B1D8756B-9A63-4523-B1F1-34F802E95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058" y="992037"/>
            <a:ext cx="7142670" cy="3847381"/>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2413D03B-25F1-4320-833D-B4FECEAA0AEA}"/>
              </a:ext>
            </a:extLst>
          </p:cNvPr>
          <p:cNvSpPr txBox="1"/>
          <p:nvPr/>
        </p:nvSpPr>
        <p:spPr>
          <a:xfrm>
            <a:off x="2769079" y="5193102"/>
            <a:ext cx="7203057" cy="1477328"/>
          </a:xfrm>
          <a:prstGeom prst="rect">
            <a:avLst/>
          </a:prstGeom>
          <a:noFill/>
        </p:spPr>
        <p:txBody>
          <a:bodyPr wrap="square" rtlCol="0">
            <a:spAutoFit/>
          </a:bodyPr>
          <a:lstStyle/>
          <a:p>
            <a:r>
              <a:rPr lang="bn-BD" sz="3600" dirty="0"/>
              <a:t>সৈয়দ মুজতবা আলীর লেখা</a:t>
            </a:r>
          </a:p>
          <a:p>
            <a:r>
              <a:rPr lang="bn-BD" sz="3600" dirty="0"/>
              <a:t>                  প্রবাস বন্ধু। </a:t>
            </a:r>
          </a:p>
          <a:p>
            <a:r>
              <a:rPr lang="bn-BD" dirty="0"/>
              <a:t>       </a:t>
            </a:r>
            <a:endParaRPr lang="en-US" dirty="0"/>
          </a:p>
        </p:txBody>
      </p:sp>
    </p:spTree>
    <p:extLst>
      <p:ext uri="{BB962C8B-B14F-4D97-AF65-F5344CB8AC3E}">
        <p14:creationId xmlns:p14="http://schemas.microsoft.com/office/powerpoint/2010/main" val="163532125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75000"/>
              </a:schemeClr>
            </a:gs>
            <a:gs pos="100000">
              <a:schemeClr val="bg1">
                <a:lumMod val="75000"/>
                <a:alpha val="63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70AC4B-DB9F-4B0C-8C2C-AB50584B761D}"/>
              </a:ext>
            </a:extLst>
          </p:cNvPr>
          <p:cNvSpPr txBox="1"/>
          <p:nvPr/>
        </p:nvSpPr>
        <p:spPr>
          <a:xfrm>
            <a:off x="4866736" y="155275"/>
            <a:ext cx="2458528"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prst="angle"/>
            </a:sp3d>
          </a:bodyPr>
          <a:lstStyle/>
          <a:p>
            <a:r>
              <a:rPr lang="bn-BD" sz="4000" b="1" dirty="0">
                <a:ln/>
                <a:solidFill>
                  <a:srgbClr val="C00000"/>
                </a:solidFill>
              </a:rPr>
              <a:t>শিখন ফল</a:t>
            </a:r>
            <a:endParaRPr lang="en-US" sz="4000" b="1" dirty="0">
              <a:ln/>
              <a:solidFill>
                <a:srgbClr val="C00000"/>
              </a:solidFill>
            </a:endParaRPr>
          </a:p>
        </p:txBody>
      </p:sp>
      <p:sp>
        <p:nvSpPr>
          <p:cNvPr id="5" name="TextBox 4">
            <a:extLst>
              <a:ext uri="{FF2B5EF4-FFF2-40B4-BE49-F238E27FC236}">
                <a16:creationId xmlns:a16="http://schemas.microsoft.com/office/drawing/2014/main" id="{0601A32B-E3FE-4D94-99A1-13C58F29ABB5}"/>
              </a:ext>
            </a:extLst>
          </p:cNvPr>
          <p:cNvSpPr txBox="1"/>
          <p:nvPr/>
        </p:nvSpPr>
        <p:spPr>
          <a:xfrm>
            <a:off x="3717986" y="1256899"/>
            <a:ext cx="4615132" cy="584775"/>
          </a:xfrm>
          <a:prstGeom prst="rect">
            <a:avLst/>
          </a:prstGeom>
          <a:noFill/>
        </p:spPr>
        <p:txBody>
          <a:bodyPr wrap="square" rtlCol="0">
            <a:spAutoFit/>
          </a:bodyPr>
          <a:lstStyle/>
          <a:p>
            <a:r>
              <a:rPr lang="bn-BD" sz="3200" dirty="0"/>
              <a:t>এই পাঠ শেষে শিক্ষার্থীরা- </a:t>
            </a:r>
            <a:endParaRPr lang="en-US" sz="3200" dirty="0"/>
          </a:p>
        </p:txBody>
      </p:sp>
      <p:sp>
        <p:nvSpPr>
          <p:cNvPr id="6" name="TextBox 5">
            <a:extLst>
              <a:ext uri="{FF2B5EF4-FFF2-40B4-BE49-F238E27FC236}">
                <a16:creationId xmlns:a16="http://schemas.microsoft.com/office/drawing/2014/main" id="{745B8995-AACC-47C1-BB8A-F80EF5681823}"/>
              </a:ext>
            </a:extLst>
          </p:cNvPr>
          <p:cNvSpPr txBox="1"/>
          <p:nvPr/>
        </p:nvSpPr>
        <p:spPr>
          <a:xfrm>
            <a:off x="2941608" y="2463256"/>
            <a:ext cx="7522234" cy="1200329"/>
          </a:xfrm>
          <a:prstGeom prst="rect">
            <a:avLst/>
          </a:prstGeom>
          <a:noFill/>
        </p:spPr>
        <p:txBody>
          <a:bodyPr wrap="square" rtlCol="0">
            <a:spAutoFit/>
          </a:bodyPr>
          <a:lstStyle/>
          <a:p>
            <a:pPr marL="285750" indent="-285750">
              <a:buFont typeface="Wingdings" panose="05000000000000000000" pitchFamily="2" charset="2"/>
              <a:buChar char="q"/>
            </a:pPr>
            <a:r>
              <a:rPr lang="bn-BD" sz="2400" dirty="0"/>
              <a:t>লেখক সম্পর্কে বলতে পারবে।</a:t>
            </a:r>
          </a:p>
          <a:p>
            <a:pPr marL="285750" indent="-285750">
              <a:buFont typeface="Wingdings" panose="05000000000000000000" pitchFamily="2" charset="2"/>
              <a:buChar char="q"/>
            </a:pPr>
            <a:r>
              <a:rPr lang="bn-BD" sz="2400" dirty="0"/>
              <a:t>প্রমিত উচ্চারনে গল্পটি পড়তে পারবে।</a:t>
            </a:r>
          </a:p>
          <a:p>
            <a:pPr marL="285750" indent="-285750">
              <a:buFont typeface="Wingdings" panose="05000000000000000000" pitchFamily="2" charset="2"/>
              <a:buChar char="q"/>
            </a:pPr>
            <a:r>
              <a:rPr lang="bn-BD" sz="2400" dirty="0"/>
              <a:t>আফগানিস্তানের প্রকৃতি ও পরিবেশ সম্পর্কে বলতে পারবে।  </a:t>
            </a:r>
            <a:endParaRPr lang="en-US" sz="2400" dirty="0"/>
          </a:p>
        </p:txBody>
      </p:sp>
    </p:spTree>
    <p:extLst>
      <p:ext uri="{BB962C8B-B14F-4D97-AF65-F5344CB8AC3E}">
        <p14:creationId xmlns:p14="http://schemas.microsoft.com/office/powerpoint/2010/main" val="136937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80">
                                          <p:stCondLst>
                                            <p:cond delay="0"/>
                                          </p:stCondLst>
                                        </p:cTn>
                                        <p:tgtEl>
                                          <p:spTgt spid="6">
                                            <p:txEl>
                                              <p:pRg st="0" end="0"/>
                                            </p:txEl>
                                          </p:spTgt>
                                        </p:tgtEl>
                                      </p:cBhvr>
                                    </p:animEffect>
                                    <p:anim calcmode="lin" valueType="num">
                                      <p:cBhvr>
                                        <p:cTn id="13"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xEl>
                                              <p:pRg st="0" end="0"/>
                                            </p:txEl>
                                          </p:spTgt>
                                        </p:tgtEl>
                                      </p:cBhvr>
                                      <p:to x="100000" y="60000"/>
                                    </p:animScale>
                                    <p:animScale>
                                      <p:cBhvr>
                                        <p:cTn id="19" dur="166" decel="50000">
                                          <p:stCondLst>
                                            <p:cond delay="676"/>
                                          </p:stCondLst>
                                        </p:cTn>
                                        <p:tgtEl>
                                          <p:spTgt spid="6">
                                            <p:txEl>
                                              <p:pRg st="0" end="0"/>
                                            </p:txEl>
                                          </p:spTgt>
                                        </p:tgtEl>
                                      </p:cBhvr>
                                      <p:to x="100000" y="100000"/>
                                    </p:animScale>
                                    <p:animScale>
                                      <p:cBhvr>
                                        <p:cTn id="20" dur="26">
                                          <p:stCondLst>
                                            <p:cond delay="1312"/>
                                          </p:stCondLst>
                                        </p:cTn>
                                        <p:tgtEl>
                                          <p:spTgt spid="6">
                                            <p:txEl>
                                              <p:pRg st="0" end="0"/>
                                            </p:txEl>
                                          </p:spTgt>
                                        </p:tgtEl>
                                      </p:cBhvr>
                                      <p:to x="100000" y="80000"/>
                                    </p:animScale>
                                    <p:animScale>
                                      <p:cBhvr>
                                        <p:cTn id="21" dur="166" decel="50000">
                                          <p:stCondLst>
                                            <p:cond delay="1338"/>
                                          </p:stCondLst>
                                        </p:cTn>
                                        <p:tgtEl>
                                          <p:spTgt spid="6">
                                            <p:txEl>
                                              <p:pRg st="0" end="0"/>
                                            </p:txEl>
                                          </p:spTgt>
                                        </p:tgtEl>
                                      </p:cBhvr>
                                      <p:to x="100000" y="100000"/>
                                    </p:animScale>
                                    <p:animScale>
                                      <p:cBhvr>
                                        <p:cTn id="22" dur="26">
                                          <p:stCondLst>
                                            <p:cond delay="1642"/>
                                          </p:stCondLst>
                                        </p:cTn>
                                        <p:tgtEl>
                                          <p:spTgt spid="6">
                                            <p:txEl>
                                              <p:pRg st="0" end="0"/>
                                            </p:txEl>
                                          </p:spTgt>
                                        </p:tgtEl>
                                      </p:cBhvr>
                                      <p:to x="100000" y="90000"/>
                                    </p:animScale>
                                    <p:animScale>
                                      <p:cBhvr>
                                        <p:cTn id="23" dur="166" decel="50000">
                                          <p:stCondLst>
                                            <p:cond delay="1668"/>
                                          </p:stCondLst>
                                        </p:cTn>
                                        <p:tgtEl>
                                          <p:spTgt spid="6">
                                            <p:txEl>
                                              <p:pRg st="0" end="0"/>
                                            </p:txEl>
                                          </p:spTgt>
                                        </p:tgtEl>
                                      </p:cBhvr>
                                      <p:to x="100000" y="100000"/>
                                    </p:animScale>
                                    <p:animScale>
                                      <p:cBhvr>
                                        <p:cTn id="24" dur="26">
                                          <p:stCondLst>
                                            <p:cond delay="1808"/>
                                          </p:stCondLst>
                                        </p:cTn>
                                        <p:tgtEl>
                                          <p:spTgt spid="6">
                                            <p:txEl>
                                              <p:pRg st="0" end="0"/>
                                            </p:txEl>
                                          </p:spTgt>
                                        </p:tgtEl>
                                      </p:cBhvr>
                                      <p:to x="100000" y="95000"/>
                                    </p:animScale>
                                    <p:animScale>
                                      <p:cBhvr>
                                        <p:cTn id="25" dur="166" decel="50000">
                                          <p:stCondLst>
                                            <p:cond delay="1834"/>
                                          </p:stCondLst>
                                        </p:cTn>
                                        <p:tgtEl>
                                          <p:spTgt spid="6">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down)">
                                      <p:cBhvr>
                                        <p:cTn id="30" dur="580">
                                          <p:stCondLst>
                                            <p:cond delay="0"/>
                                          </p:stCondLst>
                                        </p:cTn>
                                        <p:tgtEl>
                                          <p:spTgt spid="6">
                                            <p:txEl>
                                              <p:pRg st="1" end="1"/>
                                            </p:txEl>
                                          </p:spTgt>
                                        </p:tgtEl>
                                      </p:cBhvr>
                                    </p:animEffect>
                                    <p:anim calcmode="lin" valueType="num">
                                      <p:cBhvr>
                                        <p:cTn id="31"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xEl>
                                              <p:pRg st="1" end="1"/>
                                            </p:txEl>
                                          </p:spTgt>
                                        </p:tgtEl>
                                      </p:cBhvr>
                                      <p:to x="100000" y="60000"/>
                                    </p:animScale>
                                    <p:animScale>
                                      <p:cBhvr>
                                        <p:cTn id="37" dur="166" decel="50000">
                                          <p:stCondLst>
                                            <p:cond delay="676"/>
                                          </p:stCondLst>
                                        </p:cTn>
                                        <p:tgtEl>
                                          <p:spTgt spid="6">
                                            <p:txEl>
                                              <p:pRg st="1" end="1"/>
                                            </p:txEl>
                                          </p:spTgt>
                                        </p:tgtEl>
                                      </p:cBhvr>
                                      <p:to x="100000" y="100000"/>
                                    </p:animScale>
                                    <p:animScale>
                                      <p:cBhvr>
                                        <p:cTn id="38" dur="26">
                                          <p:stCondLst>
                                            <p:cond delay="1312"/>
                                          </p:stCondLst>
                                        </p:cTn>
                                        <p:tgtEl>
                                          <p:spTgt spid="6">
                                            <p:txEl>
                                              <p:pRg st="1" end="1"/>
                                            </p:txEl>
                                          </p:spTgt>
                                        </p:tgtEl>
                                      </p:cBhvr>
                                      <p:to x="100000" y="80000"/>
                                    </p:animScale>
                                    <p:animScale>
                                      <p:cBhvr>
                                        <p:cTn id="39" dur="166" decel="50000">
                                          <p:stCondLst>
                                            <p:cond delay="1338"/>
                                          </p:stCondLst>
                                        </p:cTn>
                                        <p:tgtEl>
                                          <p:spTgt spid="6">
                                            <p:txEl>
                                              <p:pRg st="1" end="1"/>
                                            </p:txEl>
                                          </p:spTgt>
                                        </p:tgtEl>
                                      </p:cBhvr>
                                      <p:to x="100000" y="100000"/>
                                    </p:animScale>
                                    <p:animScale>
                                      <p:cBhvr>
                                        <p:cTn id="40" dur="26">
                                          <p:stCondLst>
                                            <p:cond delay="1642"/>
                                          </p:stCondLst>
                                        </p:cTn>
                                        <p:tgtEl>
                                          <p:spTgt spid="6">
                                            <p:txEl>
                                              <p:pRg st="1" end="1"/>
                                            </p:txEl>
                                          </p:spTgt>
                                        </p:tgtEl>
                                      </p:cBhvr>
                                      <p:to x="100000" y="90000"/>
                                    </p:animScale>
                                    <p:animScale>
                                      <p:cBhvr>
                                        <p:cTn id="41" dur="166" decel="50000">
                                          <p:stCondLst>
                                            <p:cond delay="1668"/>
                                          </p:stCondLst>
                                        </p:cTn>
                                        <p:tgtEl>
                                          <p:spTgt spid="6">
                                            <p:txEl>
                                              <p:pRg st="1" end="1"/>
                                            </p:txEl>
                                          </p:spTgt>
                                        </p:tgtEl>
                                      </p:cBhvr>
                                      <p:to x="100000" y="100000"/>
                                    </p:animScale>
                                    <p:animScale>
                                      <p:cBhvr>
                                        <p:cTn id="42" dur="26">
                                          <p:stCondLst>
                                            <p:cond delay="1808"/>
                                          </p:stCondLst>
                                        </p:cTn>
                                        <p:tgtEl>
                                          <p:spTgt spid="6">
                                            <p:txEl>
                                              <p:pRg st="1" end="1"/>
                                            </p:txEl>
                                          </p:spTgt>
                                        </p:tgtEl>
                                      </p:cBhvr>
                                      <p:to x="100000" y="95000"/>
                                    </p:animScale>
                                    <p:animScale>
                                      <p:cBhvr>
                                        <p:cTn id="43" dur="166" decel="50000">
                                          <p:stCondLst>
                                            <p:cond delay="1834"/>
                                          </p:stCondLst>
                                        </p:cTn>
                                        <p:tgtEl>
                                          <p:spTgt spid="6">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6">
                                            <p:txEl>
                                              <p:pRg st="2" end="2"/>
                                            </p:txEl>
                                          </p:spTgt>
                                        </p:tgtEl>
                                        <p:attrNameLst>
                                          <p:attrName>style.visibility</p:attrName>
                                        </p:attrNameLst>
                                      </p:cBhvr>
                                      <p:to>
                                        <p:strVal val="visible"/>
                                      </p:to>
                                    </p:set>
                                    <p:animEffect transition="in" filter="wheel(1)">
                                      <p:cBhvr>
                                        <p:cTn id="48"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75000"/>
              </a:schemeClr>
            </a:gs>
            <a:gs pos="100000">
              <a:schemeClr val="bg1">
                <a:lumMod val="75000"/>
                <a:alpha val="63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32BB8A-AC1F-4C72-B589-2BBD6E56D9C5}"/>
              </a:ext>
            </a:extLst>
          </p:cNvPr>
          <p:cNvSpPr txBox="1"/>
          <p:nvPr/>
        </p:nvSpPr>
        <p:spPr>
          <a:xfrm>
            <a:off x="1038230" y="115654"/>
            <a:ext cx="3582838" cy="523220"/>
          </a:xfrm>
          <a:prstGeom prst="rect">
            <a:avLst/>
          </a:prstGeom>
          <a:noFill/>
        </p:spPr>
        <p:txBody>
          <a:bodyPr wrap="square" rtlCol="0">
            <a:spAutoFit/>
          </a:bodyPr>
          <a:lstStyle/>
          <a:p>
            <a:r>
              <a:rPr lang="bn-BD" sz="2800" dirty="0"/>
              <a:t>তোমরা কী তাঁকে চিন?  </a:t>
            </a:r>
            <a:endParaRPr lang="en-US" sz="2800" dirty="0"/>
          </a:p>
        </p:txBody>
      </p:sp>
      <p:pic>
        <p:nvPicPr>
          <p:cNvPr id="4" name="Picture 3">
            <a:extLst>
              <a:ext uri="{FF2B5EF4-FFF2-40B4-BE49-F238E27FC236}">
                <a16:creationId xmlns:a16="http://schemas.microsoft.com/office/drawing/2014/main" id="{AD67B427-F515-4B29-BD36-C8F49DFF9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5467" y="1083323"/>
            <a:ext cx="1847850" cy="2476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convex"/>
          </a:sp3d>
        </p:spPr>
      </p:pic>
      <p:sp>
        <p:nvSpPr>
          <p:cNvPr id="5" name="TextBox 4">
            <a:extLst>
              <a:ext uri="{FF2B5EF4-FFF2-40B4-BE49-F238E27FC236}">
                <a16:creationId xmlns:a16="http://schemas.microsoft.com/office/drawing/2014/main" id="{53340C5F-E1AF-458B-ABAB-36A82F5E2564}"/>
              </a:ext>
            </a:extLst>
          </p:cNvPr>
          <p:cNvSpPr txBox="1"/>
          <p:nvPr/>
        </p:nvSpPr>
        <p:spPr>
          <a:xfrm>
            <a:off x="7651447" y="200129"/>
            <a:ext cx="1975449" cy="646331"/>
          </a:xfrm>
          <a:prstGeom prst="rect">
            <a:avLst/>
          </a:prstGeom>
          <a:noFill/>
        </p:spPr>
        <p:txBody>
          <a:bodyPr wrap="square" rtlCol="0">
            <a:spAutoFit/>
          </a:bodyPr>
          <a:lstStyle/>
          <a:p>
            <a:r>
              <a:rPr lang="bn-BD" sz="3600" dirty="0"/>
              <a:t>পরিচিতি </a:t>
            </a:r>
            <a:endParaRPr lang="en-US" sz="3600" dirty="0"/>
          </a:p>
        </p:txBody>
      </p:sp>
      <p:sp>
        <p:nvSpPr>
          <p:cNvPr id="3" name="TextBox 2">
            <a:extLst>
              <a:ext uri="{FF2B5EF4-FFF2-40B4-BE49-F238E27FC236}">
                <a16:creationId xmlns:a16="http://schemas.microsoft.com/office/drawing/2014/main" id="{E6D1590C-A4AA-4820-B09A-9CB41FA49725}"/>
              </a:ext>
            </a:extLst>
          </p:cNvPr>
          <p:cNvSpPr txBox="1"/>
          <p:nvPr/>
        </p:nvSpPr>
        <p:spPr>
          <a:xfrm>
            <a:off x="1038230" y="160911"/>
            <a:ext cx="3502325" cy="523220"/>
          </a:xfrm>
          <a:prstGeom prst="rect">
            <a:avLst/>
          </a:prstGeom>
          <a:noFill/>
        </p:spPr>
        <p:txBody>
          <a:bodyPr wrap="square" rtlCol="0">
            <a:spAutoFit/>
          </a:bodyPr>
          <a:lstStyle/>
          <a:p>
            <a:r>
              <a:rPr lang="bn-BD" sz="2800" dirty="0"/>
              <a:t>তিনি গদ্যশৈলী নির্মাতা </a:t>
            </a:r>
            <a:endParaRPr lang="en-US" sz="2800" dirty="0"/>
          </a:p>
        </p:txBody>
      </p:sp>
      <p:sp>
        <p:nvSpPr>
          <p:cNvPr id="6" name="TextBox 5">
            <a:extLst>
              <a:ext uri="{FF2B5EF4-FFF2-40B4-BE49-F238E27FC236}">
                <a16:creationId xmlns:a16="http://schemas.microsoft.com/office/drawing/2014/main" id="{6AB2A19F-3668-44B2-A5EC-B1C954CD3381}"/>
              </a:ext>
            </a:extLst>
          </p:cNvPr>
          <p:cNvSpPr txBox="1"/>
          <p:nvPr/>
        </p:nvSpPr>
        <p:spPr>
          <a:xfrm>
            <a:off x="1219384" y="3925502"/>
            <a:ext cx="3140015" cy="523220"/>
          </a:xfrm>
          <a:prstGeom prst="rect">
            <a:avLst/>
          </a:prstGeom>
          <a:noFill/>
        </p:spPr>
        <p:txBody>
          <a:bodyPr wrap="square" rtlCol="0">
            <a:spAutoFit/>
          </a:bodyPr>
          <a:lstStyle/>
          <a:p>
            <a:r>
              <a:rPr lang="bn-BD" sz="2800" dirty="0"/>
              <a:t>সৈয়দ মুজতবা আলী</a:t>
            </a:r>
            <a:endParaRPr lang="en-US" sz="2800" dirty="0"/>
          </a:p>
        </p:txBody>
      </p:sp>
      <p:sp>
        <p:nvSpPr>
          <p:cNvPr id="7" name="TextBox 6">
            <a:extLst>
              <a:ext uri="{FF2B5EF4-FFF2-40B4-BE49-F238E27FC236}">
                <a16:creationId xmlns:a16="http://schemas.microsoft.com/office/drawing/2014/main" id="{F277EFF6-84A8-4290-B44B-93BD4B714AA7}"/>
              </a:ext>
            </a:extLst>
          </p:cNvPr>
          <p:cNvSpPr txBox="1"/>
          <p:nvPr/>
        </p:nvSpPr>
        <p:spPr>
          <a:xfrm>
            <a:off x="5591171" y="1868128"/>
            <a:ext cx="6096000" cy="1815882"/>
          </a:xfrm>
          <a:prstGeom prst="rect">
            <a:avLst/>
          </a:prstGeom>
          <a:noFill/>
        </p:spPr>
        <p:txBody>
          <a:bodyPr wrap="square" rtlCol="0">
            <a:spAutoFit/>
          </a:bodyPr>
          <a:lstStyle/>
          <a:p>
            <a:r>
              <a:rPr lang="bn-BD" sz="2800" dirty="0"/>
              <a:t>জন্ম-১৯০৪সালের ১৩ই সেপ্টেম্বর আসামের করিমগঞ্জে।পিতা-সিকান্দর আলী।</a:t>
            </a:r>
          </a:p>
          <a:p>
            <a:r>
              <a:rPr lang="bn-BD" sz="2800" dirty="0"/>
              <a:t>পৈতৃক নিবাস-মৌলভীবাজারে।</a:t>
            </a:r>
          </a:p>
          <a:p>
            <a:r>
              <a:rPr lang="bn-BD" sz="2800" dirty="0"/>
              <a:t>মৃত্যু-১১ই ফেব্রুয়ারী ১৯৭৪সালে ঢাকায়।  </a:t>
            </a:r>
            <a:endParaRPr lang="en-US" sz="2800" dirty="0"/>
          </a:p>
        </p:txBody>
      </p:sp>
      <p:sp>
        <p:nvSpPr>
          <p:cNvPr id="8" name="TextBox 7">
            <a:extLst>
              <a:ext uri="{FF2B5EF4-FFF2-40B4-BE49-F238E27FC236}">
                <a16:creationId xmlns:a16="http://schemas.microsoft.com/office/drawing/2014/main" id="{27C5F8C3-E3A0-419A-A32B-0E92A4016CD2}"/>
              </a:ext>
            </a:extLst>
          </p:cNvPr>
          <p:cNvSpPr txBox="1"/>
          <p:nvPr/>
        </p:nvSpPr>
        <p:spPr>
          <a:xfrm>
            <a:off x="5366775" y="1467415"/>
            <a:ext cx="6223819" cy="2246769"/>
          </a:xfrm>
          <a:prstGeom prst="rect">
            <a:avLst/>
          </a:prstGeom>
          <a:noFill/>
        </p:spPr>
        <p:txBody>
          <a:bodyPr wrap="square" rtlCol="0">
            <a:spAutoFit/>
          </a:bodyPr>
          <a:lstStyle/>
          <a:p>
            <a:r>
              <a:rPr lang="bn-BD" sz="2800" dirty="0"/>
              <a:t>          </a:t>
            </a:r>
            <a:r>
              <a:rPr lang="bn-BD" sz="2800" dirty="0">
                <a:solidFill>
                  <a:srgbClr val="0000FF"/>
                </a:solidFill>
              </a:rPr>
              <a:t>পড়ালেখা</a:t>
            </a:r>
          </a:p>
          <a:p>
            <a:r>
              <a:rPr lang="bn-BD" sz="2800" dirty="0"/>
              <a:t>সিলেট গভর্মেন্ট হাই স্কুল ও শান্তিনিকেতনে।</a:t>
            </a:r>
          </a:p>
          <a:p>
            <a:r>
              <a:rPr lang="bn-BD" sz="2800" dirty="0"/>
              <a:t>স্নাতক ডিগ্রি-১৯২৬সালে বিশ্বভারতী বিশ্ববিদ্যালয় থেকে।</a:t>
            </a:r>
          </a:p>
          <a:p>
            <a:endParaRPr lang="en-US" sz="2800" dirty="0"/>
          </a:p>
        </p:txBody>
      </p:sp>
      <p:sp>
        <p:nvSpPr>
          <p:cNvPr id="9" name="TextBox 8">
            <a:extLst>
              <a:ext uri="{FF2B5EF4-FFF2-40B4-BE49-F238E27FC236}">
                <a16:creationId xmlns:a16="http://schemas.microsoft.com/office/drawing/2014/main" id="{ED5D7343-7976-49AE-8217-8D77B6A569B0}"/>
              </a:ext>
            </a:extLst>
          </p:cNvPr>
          <p:cNvSpPr txBox="1"/>
          <p:nvPr/>
        </p:nvSpPr>
        <p:spPr>
          <a:xfrm>
            <a:off x="4390597" y="1437241"/>
            <a:ext cx="7934631" cy="2677656"/>
          </a:xfrm>
          <a:prstGeom prst="rect">
            <a:avLst/>
          </a:prstGeom>
          <a:noFill/>
        </p:spPr>
        <p:txBody>
          <a:bodyPr wrap="square" rtlCol="0">
            <a:spAutoFit/>
          </a:bodyPr>
          <a:lstStyle/>
          <a:p>
            <a:r>
              <a:rPr lang="bn-BD" sz="2800" dirty="0"/>
              <a:t>             </a:t>
            </a:r>
            <a:r>
              <a:rPr lang="bn-BD" sz="2800" dirty="0">
                <a:solidFill>
                  <a:srgbClr val="0000FF"/>
                </a:solidFill>
              </a:rPr>
              <a:t>কর্মজীবন</a:t>
            </a:r>
          </a:p>
          <a:p>
            <a:r>
              <a:rPr lang="bn-BD" sz="2800" dirty="0"/>
              <a:t>প্রথমে-আফগানিস্তানের কাবুলে কৃষি বিঙান কলেজে,</a:t>
            </a:r>
          </a:p>
          <a:p>
            <a:r>
              <a:rPr lang="bn-BD" sz="2800" dirty="0"/>
              <a:t>এরপর বার্লিন ও বন বিশ্ববিদ্যালয়ে,তারপর মিশরের  আল আজাহার বিশ্ববিদ্যালয় ও মহীশূরের বরোদা কলেজে অধ্যাপনা করেন এবং ১৯৪৯ সালে বগুড়ার আজিজুল হক কলেজে অধ্যক্ষ হিসাবে যোগদান  করেন।</a:t>
            </a:r>
            <a:endParaRPr lang="en-US" sz="2800" dirty="0"/>
          </a:p>
        </p:txBody>
      </p:sp>
      <p:sp>
        <p:nvSpPr>
          <p:cNvPr id="10" name="TextBox 9">
            <a:extLst>
              <a:ext uri="{FF2B5EF4-FFF2-40B4-BE49-F238E27FC236}">
                <a16:creationId xmlns:a16="http://schemas.microsoft.com/office/drawing/2014/main" id="{66A43EB7-E181-4197-832F-13F09E9C09A8}"/>
              </a:ext>
            </a:extLst>
          </p:cNvPr>
          <p:cNvSpPr txBox="1"/>
          <p:nvPr/>
        </p:nvSpPr>
        <p:spPr>
          <a:xfrm>
            <a:off x="5464278" y="1917290"/>
            <a:ext cx="6349785" cy="2246769"/>
          </a:xfrm>
          <a:prstGeom prst="rect">
            <a:avLst/>
          </a:prstGeom>
          <a:noFill/>
        </p:spPr>
        <p:txBody>
          <a:bodyPr wrap="square" rtlCol="0">
            <a:spAutoFit/>
          </a:bodyPr>
          <a:lstStyle/>
          <a:p>
            <a:r>
              <a:rPr lang="bn-BD" sz="2800" dirty="0"/>
              <a:t>১৯৩২সালে বন বিশ্ববিদ্যালয় থেকে ডক্টরেট</a:t>
            </a:r>
          </a:p>
          <a:p>
            <a:r>
              <a:rPr lang="bn-BD" sz="2800" dirty="0"/>
              <a:t>ডিগ্রি লাভ করেন.১৯৬১সালে বিশ্বভারতীর রিডার নিযুক্ত হন।উল্লেখযোগ্য গ্রন্থ দেশে-বিদেশে,পঞ্চতন্ত্র,চাচা কাহিনী,ময়ূরকণ্ঠী,শবনম</a:t>
            </a:r>
          </a:p>
          <a:p>
            <a:r>
              <a:rPr lang="bn-BD" sz="2800" dirty="0"/>
              <a:t>ইত্যাদি।</a:t>
            </a:r>
            <a:endParaRPr lang="en-US" sz="2800" dirty="0"/>
          </a:p>
        </p:txBody>
      </p:sp>
    </p:spTree>
    <p:extLst>
      <p:ext uri="{BB962C8B-B14F-4D97-AF65-F5344CB8AC3E}">
        <p14:creationId xmlns:p14="http://schemas.microsoft.com/office/powerpoint/2010/main" val="66799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grpId="1" nodeType="clickEffect">
                                  <p:stCondLst>
                                    <p:cond delay="0"/>
                                  </p:stCondLst>
                                  <p:childTnLst>
                                    <p:anim calcmode="lin" valueType="num">
                                      <p:cBhvr>
                                        <p:cTn id="22" dur="500"/>
                                        <p:tgtEl>
                                          <p:spTgt spid="2"/>
                                        </p:tgtEl>
                                        <p:attrNameLst>
                                          <p:attrName>ppt_w</p:attrName>
                                        </p:attrNameLst>
                                      </p:cBhvr>
                                      <p:tavLst>
                                        <p:tav tm="0">
                                          <p:val>
                                            <p:strVal val="ppt_w"/>
                                          </p:val>
                                        </p:tav>
                                        <p:tav tm="100000">
                                          <p:val>
                                            <p:fltVal val="0"/>
                                          </p:val>
                                        </p:tav>
                                      </p:tavLst>
                                    </p:anim>
                                    <p:anim calcmode="lin" valueType="num">
                                      <p:cBhvr>
                                        <p:cTn id="23" dur="500"/>
                                        <p:tgtEl>
                                          <p:spTgt spid="2"/>
                                        </p:tgtEl>
                                        <p:attrNameLst>
                                          <p:attrName>ppt_h</p:attrName>
                                        </p:attrNameLst>
                                      </p:cBhvr>
                                      <p:tavLst>
                                        <p:tav tm="0">
                                          <p:val>
                                            <p:strVal val="ppt_h"/>
                                          </p:val>
                                        </p:tav>
                                        <p:tav tm="100000">
                                          <p:val>
                                            <p:fltVal val="0"/>
                                          </p:val>
                                        </p:tav>
                                      </p:tavLst>
                                    </p:anim>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23"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xit" presetSubtype="32" fill="hold" grpId="1" nodeType="clickEffect">
                                  <p:stCondLst>
                                    <p:cond delay="0"/>
                                  </p:stCondLst>
                                  <p:childTnLst>
                                    <p:anim calcmode="lin" valueType="num">
                                      <p:cBhvr>
                                        <p:cTn id="45" dur="500"/>
                                        <p:tgtEl>
                                          <p:spTgt spid="7"/>
                                        </p:tgtEl>
                                        <p:attrNameLst>
                                          <p:attrName>ppt_w</p:attrName>
                                        </p:attrNameLst>
                                      </p:cBhvr>
                                      <p:tavLst>
                                        <p:tav tm="0">
                                          <p:val>
                                            <p:strVal val="ppt_w"/>
                                          </p:val>
                                        </p:tav>
                                        <p:tav tm="100000">
                                          <p:val>
                                            <p:fltVal val="0"/>
                                          </p:val>
                                        </p:tav>
                                      </p:tavLst>
                                    </p:anim>
                                    <p:anim calcmode="lin" valueType="num">
                                      <p:cBhvr>
                                        <p:cTn id="46" dur="500"/>
                                        <p:tgtEl>
                                          <p:spTgt spid="7"/>
                                        </p:tgtEl>
                                        <p:attrNameLst>
                                          <p:attrName>ppt_h</p:attrName>
                                        </p:attrNameLst>
                                      </p:cBhvr>
                                      <p:tavLst>
                                        <p:tav tm="0">
                                          <p:val>
                                            <p:strVal val="ppt_h"/>
                                          </p:val>
                                        </p:tav>
                                        <p:tav tm="100000">
                                          <p:val>
                                            <p:fltVal val="0"/>
                                          </p:val>
                                        </p:tav>
                                      </p:tavLst>
                                    </p:anim>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par>
                                <p:cTn id="49" presetID="23" presetClass="entr" presetSubtype="16"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xit" presetSubtype="32" fill="hold" grpId="1" nodeType="clickEffect">
                                  <p:stCondLst>
                                    <p:cond delay="0"/>
                                  </p:stCondLst>
                                  <p:childTnLst>
                                    <p:anim calcmode="lin" valueType="num">
                                      <p:cBhvr>
                                        <p:cTn id="56" dur="500"/>
                                        <p:tgtEl>
                                          <p:spTgt spid="8"/>
                                        </p:tgtEl>
                                        <p:attrNameLst>
                                          <p:attrName>ppt_w</p:attrName>
                                        </p:attrNameLst>
                                      </p:cBhvr>
                                      <p:tavLst>
                                        <p:tav tm="0">
                                          <p:val>
                                            <p:strVal val="ppt_w"/>
                                          </p:val>
                                        </p:tav>
                                        <p:tav tm="100000">
                                          <p:val>
                                            <p:fltVal val="0"/>
                                          </p:val>
                                        </p:tav>
                                      </p:tavLst>
                                    </p:anim>
                                    <p:anim calcmode="lin" valueType="num">
                                      <p:cBhvr>
                                        <p:cTn id="57" dur="500"/>
                                        <p:tgtEl>
                                          <p:spTgt spid="8"/>
                                        </p:tgtEl>
                                        <p:attrNameLst>
                                          <p:attrName>ppt_h</p:attrName>
                                        </p:attrNameLst>
                                      </p:cBhvr>
                                      <p:tavLst>
                                        <p:tav tm="0">
                                          <p:val>
                                            <p:strVal val="ppt_h"/>
                                          </p:val>
                                        </p:tav>
                                        <p:tav tm="100000">
                                          <p:val>
                                            <p:fltVal val="0"/>
                                          </p:val>
                                        </p:tav>
                                      </p:tavLst>
                                    </p:anim>
                                    <p:animEffect transition="out" filter="fade">
                                      <p:cBhvr>
                                        <p:cTn id="58" dur="500"/>
                                        <p:tgtEl>
                                          <p:spTgt spid="8"/>
                                        </p:tgtEl>
                                      </p:cBhvr>
                                    </p:animEffect>
                                    <p:set>
                                      <p:cBhvr>
                                        <p:cTn id="59" dur="1" fill="hold">
                                          <p:stCondLst>
                                            <p:cond delay="499"/>
                                          </p:stCondLst>
                                        </p:cTn>
                                        <p:tgtEl>
                                          <p:spTgt spid="8"/>
                                        </p:tgtEl>
                                        <p:attrNameLst>
                                          <p:attrName>style.visibility</p:attrName>
                                        </p:attrNameLst>
                                      </p:cBhvr>
                                      <p:to>
                                        <p:strVal val="hidden"/>
                                      </p:to>
                                    </p:set>
                                  </p:childTnLst>
                                </p:cTn>
                              </p:par>
                              <p:par>
                                <p:cTn id="60" presetID="23" presetClass="entr" presetSubtype="16"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xit" presetSubtype="32" fill="hold" grpId="1" nodeType="clickEffect">
                                  <p:stCondLst>
                                    <p:cond delay="0"/>
                                  </p:stCondLst>
                                  <p:childTnLst>
                                    <p:anim calcmode="lin" valueType="num">
                                      <p:cBhvr>
                                        <p:cTn id="67" dur="500"/>
                                        <p:tgtEl>
                                          <p:spTgt spid="9"/>
                                        </p:tgtEl>
                                        <p:attrNameLst>
                                          <p:attrName>ppt_w</p:attrName>
                                        </p:attrNameLst>
                                      </p:cBhvr>
                                      <p:tavLst>
                                        <p:tav tm="0">
                                          <p:val>
                                            <p:strVal val="ppt_w"/>
                                          </p:val>
                                        </p:tav>
                                        <p:tav tm="100000">
                                          <p:val>
                                            <p:fltVal val="0"/>
                                          </p:val>
                                        </p:tav>
                                      </p:tavLst>
                                    </p:anim>
                                    <p:anim calcmode="lin" valueType="num">
                                      <p:cBhvr>
                                        <p:cTn id="68" dur="500"/>
                                        <p:tgtEl>
                                          <p:spTgt spid="9"/>
                                        </p:tgtEl>
                                        <p:attrNameLst>
                                          <p:attrName>ppt_h</p:attrName>
                                        </p:attrNameLst>
                                      </p:cBhvr>
                                      <p:tavLst>
                                        <p:tav tm="0">
                                          <p:val>
                                            <p:strVal val="ppt_h"/>
                                          </p:val>
                                        </p:tav>
                                        <p:tav tm="100000">
                                          <p:val>
                                            <p:fltVal val="0"/>
                                          </p:val>
                                        </p:tav>
                                      </p:tavLst>
                                    </p:anim>
                                    <p:animEffect transition="out" filter="fade">
                                      <p:cBhvr>
                                        <p:cTn id="69" dur="500"/>
                                        <p:tgtEl>
                                          <p:spTgt spid="9"/>
                                        </p:tgtEl>
                                      </p:cBhvr>
                                    </p:animEffect>
                                    <p:set>
                                      <p:cBhvr>
                                        <p:cTn id="70" dur="1" fill="hold">
                                          <p:stCondLst>
                                            <p:cond delay="499"/>
                                          </p:stCondLst>
                                        </p:cTn>
                                        <p:tgtEl>
                                          <p:spTgt spid="9"/>
                                        </p:tgtEl>
                                        <p:attrNameLst>
                                          <p:attrName>style.visibility</p:attrName>
                                        </p:attrNameLst>
                                      </p:cBhvr>
                                      <p:to>
                                        <p:strVal val="hidden"/>
                                      </p:to>
                                    </p:set>
                                  </p:childTnLst>
                                </p:cTn>
                              </p:par>
                              <p:par>
                                <p:cTn id="71" presetID="23" presetClass="entr" presetSubtype="16"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ppt_w</p:attrName>
                                        </p:attrNameLst>
                                      </p:cBhvr>
                                      <p:tavLst>
                                        <p:tav tm="0">
                                          <p:val>
                                            <p:fltVal val="0"/>
                                          </p:val>
                                        </p:tav>
                                        <p:tav tm="100000">
                                          <p:val>
                                            <p:strVal val="#ppt_w"/>
                                          </p:val>
                                        </p:tav>
                                      </p:tavLst>
                                    </p:anim>
                                    <p:anim calcmode="lin" valueType="num">
                                      <p:cBhvr>
                                        <p:cTn id="74"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3" grpId="0"/>
      <p:bldP spid="6" grpId="0"/>
      <p:bldP spid="7" grpId="0"/>
      <p:bldP spid="7" grpId="1"/>
      <p:bldP spid="8" grpId="0"/>
      <p:bldP spid="8" grpId="1"/>
      <p:bldP spid="9" grpId="0"/>
      <p:bldP spid="9" grpId="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75000"/>
              </a:schemeClr>
            </a:gs>
            <a:gs pos="100000">
              <a:schemeClr val="bg1">
                <a:lumMod val="75000"/>
                <a:alpha val="63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80A6CB-8A95-4C89-9978-543EA864DC7C}"/>
              </a:ext>
            </a:extLst>
          </p:cNvPr>
          <p:cNvSpPr txBox="1"/>
          <p:nvPr/>
        </p:nvSpPr>
        <p:spPr>
          <a:xfrm>
            <a:off x="5003321" y="103517"/>
            <a:ext cx="2605177" cy="707886"/>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BD" sz="4000" dirty="0"/>
              <a:t>একক কাজ</a:t>
            </a:r>
            <a:endParaRPr lang="en-US" sz="4000" dirty="0"/>
          </a:p>
        </p:txBody>
      </p:sp>
      <p:pic>
        <p:nvPicPr>
          <p:cNvPr id="4" name="Picture 3">
            <a:extLst>
              <a:ext uri="{FF2B5EF4-FFF2-40B4-BE49-F238E27FC236}">
                <a16:creationId xmlns:a16="http://schemas.microsoft.com/office/drawing/2014/main" id="{52AE1FCF-D756-4603-8BE4-353EB9BBE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344911"/>
            <a:ext cx="6858000" cy="385762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TextBox 4">
            <a:extLst>
              <a:ext uri="{FF2B5EF4-FFF2-40B4-BE49-F238E27FC236}">
                <a16:creationId xmlns:a16="http://schemas.microsoft.com/office/drawing/2014/main" id="{89EB5DFA-58D8-4B77-ABE9-3CA566316C4A}"/>
              </a:ext>
            </a:extLst>
          </p:cNvPr>
          <p:cNvSpPr txBox="1"/>
          <p:nvPr/>
        </p:nvSpPr>
        <p:spPr>
          <a:xfrm>
            <a:off x="3127074" y="5667555"/>
            <a:ext cx="6784677" cy="954107"/>
          </a:xfrm>
          <a:prstGeom prst="rect">
            <a:avLst/>
          </a:prstGeom>
          <a:noFill/>
        </p:spPr>
        <p:txBody>
          <a:bodyPr wrap="square" rtlCol="0">
            <a:spAutoFit/>
          </a:bodyPr>
          <a:lstStyle/>
          <a:p>
            <a:pPr marL="285750" indent="-285750">
              <a:buFont typeface="Wingdings" panose="05000000000000000000" pitchFamily="2" charset="2"/>
              <a:buChar char="v"/>
            </a:pPr>
            <a:r>
              <a:rPr lang="bn-BD" sz="2800" dirty="0"/>
              <a:t>সৈয়দ মুজতবা আলী কত সালে মারা যান? </a:t>
            </a:r>
          </a:p>
          <a:p>
            <a:pPr marL="285750" indent="-285750">
              <a:buFont typeface="Wingdings" panose="05000000000000000000" pitchFamily="2" charset="2"/>
              <a:buChar char="v"/>
            </a:pPr>
            <a:r>
              <a:rPr lang="bn-BD" sz="2800" dirty="0"/>
              <a:t>তাঁর উল্লেখযোগ্য গ্রন্থগুলোর নাম কী?  </a:t>
            </a:r>
            <a:endParaRPr lang="en-US" sz="2800" dirty="0"/>
          </a:p>
        </p:txBody>
      </p:sp>
    </p:spTree>
    <p:extLst>
      <p:ext uri="{BB962C8B-B14F-4D97-AF65-F5344CB8AC3E}">
        <p14:creationId xmlns:p14="http://schemas.microsoft.com/office/powerpoint/2010/main" val="393638580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75000"/>
              </a:schemeClr>
            </a:gs>
            <a:gs pos="100000">
              <a:schemeClr val="bg1">
                <a:lumMod val="75000"/>
                <a:alpha val="63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5D719D-9CC4-4B42-A925-608E049F049D}"/>
              </a:ext>
            </a:extLst>
          </p:cNvPr>
          <p:cNvSpPr txBox="1"/>
          <p:nvPr/>
        </p:nvSpPr>
        <p:spPr>
          <a:xfrm>
            <a:off x="1973407" y="276043"/>
            <a:ext cx="2113472" cy="584775"/>
          </a:xfrm>
          <a:prstGeom prst="rect">
            <a:avLst/>
          </a:prstGeom>
          <a:solidFill>
            <a:srgbClr val="FFC000"/>
          </a:solidFill>
          <a:scene3d>
            <a:camera prst="orthographicFront"/>
            <a:lightRig rig="threePt" dir="t"/>
          </a:scene3d>
          <a:sp3d>
            <a:bevelT prst="angle"/>
          </a:sp3d>
        </p:spPr>
        <p:txBody>
          <a:bodyPr wrap="square" rtlCol="0">
            <a:spAutoFit/>
          </a:bodyPr>
          <a:lstStyle/>
          <a:p>
            <a:pPr algn="ctr"/>
            <a:r>
              <a:rPr lang="bn-BD" sz="3200" dirty="0"/>
              <a:t>আদর্শ পাঠ </a:t>
            </a:r>
            <a:endParaRPr lang="en-US" sz="3200" dirty="0"/>
          </a:p>
        </p:txBody>
      </p:sp>
      <p:sp>
        <p:nvSpPr>
          <p:cNvPr id="3" name="TextBox 2">
            <a:extLst>
              <a:ext uri="{FF2B5EF4-FFF2-40B4-BE49-F238E27FC236}">
                <a16:creationId xmlns:a16="http://schemas.microsoft.com/office/drawing/2014/main" id="{8A7E1364-5960-4DC0-8324-BE184DAAC7B5}"/>
              </a:ext>
            </a:extLst>
          </p:cNvPr>
          <p:cNvSpPr txBox="1"/>
          <p:nvPr/>
        </p:nvSpPr>
        <p:spPr>
          <a:xfrm>
            <a:off x="8279921" y="276044"/>
            <a:ext cx="2113472" cy="584775"/>
          </a:xfrm>
          <a:prstGeom prst="rect">
            <a:avLst/>
          </a:prstGeom>
          <a:solidFill>
            <a:srgbClr val="FFC000"/>
          </a:solidFill>
          <a:scene3d>
            <a:camera prst="orthographicFront"/>
            <a:lightRig rig="threePt" dir="t"/>
          </a:scene3d>
          <a:sp3d>
            <a:bevelT prst="angle"/>
          </a:sp3d>
        </p:spPr>
        <p:txBody>
          <a:bodyPr wrap="square" rtlCol="0">
            <a:spAutoFit/>
          </a:bodyPr>
          <a:lstStyle/>
          <a:p>
            <a:pPr algn="ctr"/>
            <a:r>
              <a:rPr lang="bn-BD" sz="3200" dirty="0"/>
              <a:t>সরব পাঠ </a:t>
            </a:r>
            <a:endParaRPr lang="en-US" sz="3200" dirty="0"/>
          </a:p>
        </p:txBody>
      </p:sp>
      <p:pic>
        <p:nvPicPr>
          <p:cNvPr id="5" name="Picture 4">
            <a:extLst>
              <a:ext uri="{FF2B5EF4-FFF2-40B4-BE49-F238E27FC236}">
                <a16:creationId xmlns:a16="http://schemas.microsoft.com/office/drawing/2014/main" id="{41B6D145-4489-4C12-8DD5-A9BFC6675C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403" y="1293905"/>
            <a:ext cx="4705480" cy="5132832"/>
          </a:xfrm>
          <a:prstGeom prst="rect">
            <a:avLst/>
          </a:prstGeom>
        </p:spPr>
      </p:pic>
      <p:pic>
        <p:nvPicPr>
          <p:cNvPr id="7" name="Picture 6">
            <a:extLst>
              <a:ext uri="{FF2B5EF4-FFF2-40B4-BE49-F238E27FC236}">
                <a16:creationId xmlns:a16="http://schemas.microsoft.com/office/drawing/2014/main" id="{AA413972-9DBE-49B3-91F0-9631DACF6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842" y="1293905"/>
            <a:ext cx="4705480" cy="4901184"/>
          </a:xfrm>
          <a:prstGeom prst="rect">
            <a:avLst/>
          </a:prstGeom>
          <a:scene3d>
            <a:camera prst="orthographicFront"/>
            <a:lightRig rig="threePt" dir="t"/>
          </a:scene3d>
          <a:sp3d>
            <a:bevelT/>
          </a:sp3d>
        </p:spPr>
      </p:pic>
    </p:spTree>
    <p:extLst>
      <p:ext uri="{BB962C8B-B14F-4D97-AF65-F5344CB8AC3E}">
        <p14:creationId xmlns:p14="http://schemas.microsoft.com/office/powerpoint/2010/main" val="224451584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75000"/>
              </a:schemeClr>
            </a:gs>
            <a:gs pos="100000">
              <a:schemeClr val="bg1">
                <a:lumMod val="75000"/>
                <a:alpha val="63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C28704-DC4C-420D-95EA-D72CA9358CF5}"/>
              </a:ext>
            </a:extLst>
          </p:cNvPr>
          <p:cNvSpPr txBox="1"/>
          <p:nvPr/>
        </p:nvSpPr>
        <p:spPr>
          <a:xfrm>
            <a:off x="3779807" y="86264"/>
            <a:ext cx="4632385" cy="584775"/>
          </a:xfrm>
          <a:prstGeom prst="rect">
            <a:avLst/>
          </a:prstGeom>
          <a:noFill/>
        </p:spPr>
        <p:txBody>
          <a:bodyPr wrap="square" rtlCol="0">
            <a:spAutoFit/>
          </a:bodyPr>
          <a:lstStyle/>
          <a:p>
            <a:pPr algn="ctr"/>
            <a:r>
              <a:rPr lang="bn-BD" sz="3200" dirty="0"/>
              <a:t>নিচের চিত্রগুলো লক্ষ্য করো</a:t>
            </a:r>
            <a:endParaRPr lang="en-US" sz="3200" dirty="0"/>
          </a:p>
        </p:txBody>
      </p:sp>
      <p:sp>
        <p:nvSpPr>
          <p:cNvPr id="5" name="TextBox 4">
            <a:extLst>
              <a:ext uri="{FF2B5EF4-FFF2-40B4-BE49-F238E27FC236}">
                <a16:creationId xmlns:a16="http://schemas.microsoft.com/office/drawing/2014/main" id="{DEE8E174-7B65-4E99-A61D-5AADEB31A505}"/>
              </a:ext>
            </a:extLst>
          </p:cNvPr>
          <p:cNvSpPr txBox="1"/>
          <p:nvPr/>
        </p:nvSpPr>
        <p:spPr>
          <a:xfrm>
            <a:off x="2605177" y="5391509"/>
            <a:ext cx="7763774" cy="830997"/>
          </a:xfrm>
          <a:prstGeom prst="rect">
            <a:avLst/>
          </a:prstGeom>
          <a:noFill/>
        </p:spPr>
        <p:txBody>
          <a:bodyPr wrap="square" rtlCol="0">
            <a:spAutoFit/>
          </a:bodyPr>
          <a:lstStyle/>
          <a:p>
            <a:r>
              <a:rPr lang="bn-BD" sz="2400" dirty="0"/>
              <a:t>লেখক বাসা পেল কাবুল থেকে আড়াই মাইল দূরে খাজামোল্লা গ্রামে।বাসার সাথে সাথে চাকরও।চাকরের নাম আবদুর রহমান।  </a:t>
            </a:r>
            <a:endParaRPr lang="en-US" sz="2400" dirty="0"/>
          </a:p>
        </p:txBody>
      </p:sp>
      <p:grpSp>
        <p:nvGrpSpPr>
          <p:cNvPr id="8" name="Group 7">
            <a:extLst>
              <a:ext uri="{FF2B5EF4-FFF2-40B4-BE49-F238E27FC236}">
                <a16:creationId xmlns:a16="http://schemas.microsoft.com/office/drawing/2014/main" id="{FDF27341-F888-4DEB-8550-6216F463AADA}"/>
              </a:ext>
            </a:extLst>
          </p:cNvPr>
          <p:cNvGrpSpPr/>
          <p:nvPr/>
        </p:nvGrpSpPr>
        <p:grpSpPr>
          <a:xfrm>
            <a:off x="3102633" y="1086928"/>
            <a:ext cx="6627963" cy="3735237"/>
            <a:chOff x="3102633" y="1086928"/>
            <a:chExt cx="6627963" cy="3735237"/>
          </a:xfrm>
        </p:grpSpPr>
        <p:pic>
          <p:nvPicPr>
            <p:cNvPr id="4" name="Picture 3">
              <a:extLst>
                <a:ext uri="{FF2B5EF4-FFF2-40B4-BE49-F238E27FC236}">
                  <a16:creationId xmlns:a16="http://schemas.microsoft.com/office/drawing/2014/main" id="{BCAC0911-37FF-4622-8DEF-AB7A3E710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2633" y="1125060"/>
              <a:ext cx="6627963" cy="369710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55A91FEA-9406-4901-B985-5AAB5D31010B}"/>
                </a:ext>
              </a:extLst>
            </p:cNvPr>
            <p:cNvPicPr>
              <a:picLocks noChangeAspect="1"/>
            </p:cNvPicPr>
            <p:nvPr/>
          </p:nvPicPr>
          <p:blipFill rotWithShape="1">
            <a:blip r:embed="rId3">
              <a:extLst>
                <a:ext uri="{28A0092B-C50C-407E-A947-70E740481C1C}">
                  <a14:useLocalDpi xmlns:a14="http://schemas.microsoft.com/office/drawing/2010/main" val="0"/>
                </a:ext>
              </a:extLst>
            </a:blip>
            <a:srcRect r="64710"/>
            <a:stretch/>
          </p:blipFill>
          <p:spPr>
            <a:xfrm>
              <a:off x="7789652" y="1086928"/>
              <a:ext cx="1940944" cy="3735237"/>
            </a:xfrm>
            <a:prstGeom prst="rect">
              <a:avLst/>
            </a:prstGeom>
          </p:spPr>
        </p:pic>
      </p:grpSp>
    </p:spTree>
    <p:extLst>
      <p:ext uri="{BB962C8B-B14F-4D97-AF65-F5344CB8AC3E}">
        <p14:creationId xmlns:p14="http://schemas.microsoft.com/office/powerpoint/2010/main" val="119589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607</TotalTime>
  <Words>730</Words>
  <Application>Microsoft Office PowerPoint</Application>
  <PresentationFormat>Widescreen</PresentationFormat>
  <Paragraphs>94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Century Gothic</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Shadman Sifat Noman</dc:creator>
  <cp:lastModifiedBy>Shadman Sifat Noman</cp:lastModifiedBy>
  <cp:revision>56</cp:revision>
  <dcterms:created xsi:type="dcterms:W3CDTF">2021-02-14T13:23:24Z</dcterms:created>
  <dcterms:modified xsi:type="dcterms:W3CDTF">2021-02-21T16:04:59Z</dcterms:modified>
</cp:coreProperties>
</file>