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87" r:id="rId2"/>
    <p:sldId id="286" r:id="rId3"/>
    <p:sldId id="257" r:id="rId4"/>
    <p:sldId id="259" r:id="rId5"/>
    <p:sldId id="260" r:id="rId6"/>
    <p:sldId id="261" r:id="rId7"/>
    <p:sldId id="263" r:id="rId8"/>
    <p:sldId id="264" r:id="rId9"/>
    <p:sldId id="274" r:id="rId10"/>
    <p:sldId id="267" r:id="rId11"/>
    <p:sldId id="266" r:id="rId12"/>
    <p:sldId id="265" r:id="rId13"/>
    <p:sldId id="268" r:id="rId14"/>
    <p:sldId id="270" r:id="rId15"/>
    <p:sldId id="271" r:id="rId16"/>
    <p:sldId id="272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61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655B-D6DD-4AB4-AD92-9CCE76D19B3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6A71-0BA5-4C0B-A326-563390668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28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A6A71-0BA5-4C0B-A326-5633906686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90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bbidm5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siria-rose-0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6705600" cy="66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828800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স্বাগতম</a:t>
            </a:r>
            <a:r>
              <a:rPr lang="en-US" sz="1600" dirty="0" smtClean="0">
                <a:latin typeface="NikoshBan"/>
              </a:rPr>
              <a:t> </a:t>
            </a:r>
            <a:endParaRPr lang="en-US" sz="1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758825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600" b="1" u="sng" dirty="0">
                <a:solidFill>
                  <a:srgbClr val="FFFF00"/>
                </a:solidFill>
              </a:rPr>
              <a:t> </a:t>
            </a:r>
            <a:r>
              <a:rPr lang="bn-BD" sz="6600" b="1" u="sng" dirty="0">
                <a:solidFill>
                  <a:schemeClr val="accent6">
                    <a:lumMod val="50000"/>
                  </a:schemeClr>
                </a:solidFill>
              </a:rPr>
              <a:t>পক্ষীকূল</a:t>
            </a:r>
            <a:r>
              <a:rPr lang="bn-BD" sz="6600" b="1" u="sng" dirty="0">
                <a:solidFill>
                  <a:srgbClr val="FFFF00"/>
                </a:solidFill>
              </a:rPr>
              <a:t> </a:t>
            </a:r>
            <a:endParaRPr lang="en-US" sz="66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066800"/>
            <a:ext cx="9144000" cy="4572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bn-BD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n-BD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5400" b="1" u="sng" dirty="0">
                <a:solidFill>
                  <a:srgbClr val="7030A0"/>
                </a:solidFill>
              </a:rPr>
              <a:t>বৈশিষ্ট্যঃ  </a:t>
            </a:r>
            <a:endParaRPr lang="bn-BD" sz="5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১।দেহ পালকে ঢাকা।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২। শক্ত ঠোঁট আছে ।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৩। দাঁত নেই ।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৪। ফুসফুসের সাহায্যে শ্বাসকার্য চালায়।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66800"/>
            <a:ext cx="457200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5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600" b="1" u="sng" dirty="0">
                <a:solidFill>
                  <a:srgbClr val="7030A0"/>
                </a:solidFill>
              </a:rPr>
              <a:t>সরীসৃপ</a:t>
            </a:r>
            <a:r>
              <a:rPr lang="bn-BD" dirty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09494" cy="5638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bn-BD" sz="3600" b="1" u="sng" dirty="0"/>
          </a:p>
          <a:p>
            <a:endParaRPr lang="bn-BD" sz="3600" b="1" u="sng" dirty="0"/>
          </a:p>
          <a:p>
            <a:endParaRPr lang="bn-BD" sz="3600" b="1" u="sng" dirty="0"/>
          </a:p>
          <a:p>
            <a:endParaRPr lang="bn-BD" sz="3600" b="1" u="sng" dirty="0"/>
          </a:p>
          <a:p>
            <a:endParaRPr lang="bn-BD" sz="3600" b="1" u="sng" dirty="0"/>
          </a:p>
          <a:p>
            <a:r>
              <a:rPr lang="bn-BD" sz="3900" b="1" u="sng" dirty="0">
                <a:solidFill>
                  <a:schemeClr val="tx1"/>
                </a:solidFill>
              </a:rPr>
              <a:t>বৈশিষ্ট্যঃ</a:t>
            </a:r>
            <a:endParaRPr lang="bn-BD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7030A0"/>
                </a:solidFill>
              </a:rPr>
              <a:t>১। </a:t>
            </a:r>
            <a:r>
              <a:rPr lang="bn-BD" sz="4100" b="1" dirty="0">
                <a:solidFill>
                  <a:srgbClr val="7030A0"/>
                </a:solidFill>
              </a:rPr>
              <a:t>বুকে ভর দিয়ে চলে</a:t>
            </a:r>
            <a:r>
              <a:rPr lang="en-US" sz="4100" b="1" dirty="0">
                <a:solidFill>
                  <a:srgbClr val="7030A0"/>
                </a:solidFill>
              </a:rPr>
              <a:t>।</a:t>
            </a:r>
            <a:endParaRPr lang="bn-BD" sz="41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n-BD" sz="4100" b="1" dirty="0">
                <a:solidFill>
                  <a:srgbClr val="7030A0"/>
                </a:solidFill>
              </a:rPr>
              <a:t>২।এদের ফুসফুস আছে</a:t>
            </a:r>
            <a:r>
              <a:rPr lang="en-US" sz="4100" b="1" dirty="0">
                <a:solidFill>
                  <a:srgbClr val="7030A0"/>
                </a:solidFill>
              </a:rPr>
              <a:t>।</a:t>
            </a:r>
            <a:endParaRPr lang="bn-BD" sz="41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n-BD" sz="4100" b="1" dirty="0">
                <a:solidFill>
                  <a:srgbClr val="7030A0"/>
                </a:solidFill>
              </a:rPr>
              <a:t>৩। চামড়া শুকনো বা শক্ত আবরনে ঢাকা।</a:t>
            </a:r>
          </a:p>
          <a:p>
            <a:pPr marL="0" indent="0">
              <a:buNone/>
            </a:pPr>
            <a:r>
              <a:rPr lang="bn-BD" sz="4100" b="1" dirty="0">
                <a:solidFill>
                  <a:srgbClr val="7030A0"/>
                </a:solidFill>
              </a:rPr>
              <a:t>৪। আঙ্গুল নখরযুক্ত</a:t>
            </a:r>
            <a:r>
              <a:rPr lang="en-US" sz="4100" b="1" dirty="0">
                <a:solidFill>
                  <a:srgbClr val="7030A0"/>
                </a:solidFill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99" y="1219200"/>
            <a:ext cx="4369281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7" y="1219200"/>
            <a:ext cx="4725836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5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1066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উভচর</a:t>
            </a:r>
            <a:endParaRPr lang="en-US" sz="66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1" y="1219200"/>
            <a:ext cx="8839199" cy="5486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bn-BD" b="1" u="sng" dirty="0">
              <a:solidFill>
                <a:schemeClr val="tx1"/>
              </a:solidFill>
            </a:endParaRPr>
          </a:p>
          <a:p>
            <a:endParaRPr lang="bn-BD" b="1" u="sng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bn-BD" b="1" u="sng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bn-BD" sz="3900" b="1" u="sng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900" b="1" u="sng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900" b="1" u="sng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900" b="1" u="sng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bn-BD" sz="5100" b="1" u="sng" dirty="0">
                <a:solidFill>
                  <a:schemeClr val="tx1"/>
                </a:solidFill>
              </a:rPr>
              <a:t>বৈশিষ্ট্যঃ</a:t>
            </a:r>
            <a:r>
              <a:rPr lang="bn-BD" sz="4000" b="1" u="sng" dirty="0">
                <a:solidFill>
                  <a:schemeClr val="tx1"/>
                </a:solidFill>
              </a:rPr>
              <a:t> </a:t>
            </a:r>
          </a:p>
          <a:p>
            <a:pPr marL="0" lvl="1" indent="0">
              <a:buNone/>
            </a:pPr>
            <a:r>
              <a:rPr lang="bn-BD" sz="5100" b="1" dirty="0">
                <a:solidFill>
                  <a:schemeClr val="tx1"/>
                </a:solidFill>
              </a:rPr>
              <a:t>১।কিছুকাল পানিতে কাটায় ।</a:t>
            </a:r>
          </a:p>
          <a:p>
            <a:pPr marL="0" indent="0">
              <a:buNone/>
            </a:pPr>
            <a:r>
              <a:rPr lang="bn-BD" sz="5100" b="1" dirty="0">
                <a:solidFill>
                  <a:schemeClr val="tx1"/>
                </a:solidFill>
              </a:rPr>
              <a:t>২।চামড়ায় লোম, পালক, আঁইশ থাকেনা । </a:t>
            </a:r>
          </a:p>
          <a:p>
            <a:pPr marL="0" indent="0">
              <a:buNone/>
            </a:pPr>
            <a:r>
              <a:rPr lang="bn-BD" sz="5100" b="1" dirty="0">
                <a:solidFill>
                  <a:schemeClr val="tx1"/>
                </a:solidFill>
              </a:rPr>
              <a:t>৩।দুই জোড়া পা আছে ।</a:t>
            </a:r>
          </a:p>
          <a:p>
            <a:pPr marL="0" indent="0">
              <a:buNone/>
            </a:pPr>
            <a:r>
              <a:rPr lang="bn-BD" sz="5100" b="1" dirty="0">
                <a:solidFill>
                  <a:schemeClr val="tx1"/>
                </a:solidFill>
              </a:rPr>
              <a:t>৪।পানিতে ডিম পাড়ে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11580"/>
            <a:ext cx="4572000" cy="2750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219200"/>
            <a:ext cx="4343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6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3"/>
            <a:ext cx="9144000" cy="114300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u="sng" dirty="0">
                <a:solidFill>
                  <a:srgbClr val="FFFF00"/>
                </a:solidFill>
              </a:rPr>
              <a:t>স্তন্যপায়ী </a:t>
            </a:r>
            <a:endParaRPr lang="en-US" sz="72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74750"/>
            <a:ext cx="9067800" cy="5683250"/>
          </a:xfrm>
          <a:solidFill>
            <a:srgbClr val="0070C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en-US" sz="4000" b="1" u="sng" dirty="0">
              <a:solidFill>
                <a:srgbClr val="FF0000"/>
              </a:solidFill>
            </a:endParaRPr>
          </a:p>
          <a:p>
            <a:endParaRPr lang="en-US" sz="4000" b="1" u="sng" dirty="0">
              <a:solidFill>
                <a:srgbClr val="FF0000"/>
              </a:solidFill>
            </a:endParaRPr>
          </a:p>
          <a:p>
            <a:endParaRPr lang="en-US" sz="4000" b="1" u="sng" dirty="0">
              <a:solidFill>
                <a:srgbClr val="FF0000"/>
              </a:solidFill>
            </a:endParaRPr>
          </a:p>
          <a:p>
            <a:endParaRPr lang="en-US" sz="4000" b="1" u="sng" dirty="0">
              <a:solidFill>
                <a:srgbClr val="FF0000"/>
              </a:solidFill>
            </a:endParaRPr>
          </a:p>
          <a:p>
            <a:endParaRPr lang="en-US" sz="4000" b="1" u="sng" dirty="0">
              <a:solidFill>
                <a:srgbClr val="FF0000"/>
              </a:solidFill>
            </a:endParaRPr>
          </a:p>
          <a:p>
            <a:endParaRPr lang="bn-BD" sz="4000" b="1" u="sng" dirty="0">
              <a:solidFill>
                <a:srgbClr val="FF0000"/>
              </a:solidFill>
            </a:endParaRPr>
          </a:p>
          <a:p>
            <a:endParaRPr lang="bn-BD" sz="4000" b="1" u="sng" dirty="0">
              <a:solidFill>
                <a:srgbClr val="FF0000"/>
              </a:solidFill>
            </a:endParaRPr>
          </a:p>
          <a:p>
            <a:r>
              <a:rPr lang="bn-BD" sz="4600" b="1" u="sng" dirty="0">
                <a:solidFill>
                  <a:schemeClr val="tx1"/>
                </a:solidFill>
              </a:rPr>
              <a:t>বৈশিষ্ট্যঃ  </a:t>
            </a:r>
          </a:p>
          <a:p>
            <a:pPr marL="0" indent="0">
              <a:buNone/>
            </a:pPr>
            <a:r>
              <a:rPr lang="bn-BD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১</a:t>
            </a:r>
            <a:r>
              <a:rPr lang="bn-BD" sz="5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।দেহ লোমে আবৃত ।</a:t>
            </a:r>
          </a:p>
          <a:p>
            <a:pPr marL="0" indent="0">
              <a:buNone/>
            </a:pPr>
            <a:r>
              <a:rPr lang="bn-BD" sz="5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২।বাচ্চা প্রসব করে । </a:t>
            </a:r>
          </a:p>
          <a:p>
            <a:pPr marL="0" indent="0">
              <a:buNone/>
            </a:pPr>
            <a:r>
              <a:rPr lang="bn-BD" sz="5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৩। বাচ্চা মাতৃস্তন্য পান করে ।</a:t>
            </a:r>
          </a:p>
          <a:p>
            <a:pPr marL="0" indent="0">
              <a:buNone/>
            </a:pPr>
            <a:r>
              <a:rPr lang="bn-BD" sz="5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৪।ফুসফুস দিয়ে শ্বাসকার্য চালায় </a:t>
            </a:r>
            <a:r>
              <a:rPr lang="bn-BD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।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239" y="1219200"/>
            <a:ext cx="4104561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4822"/>
            <a:ext cx="4963239" cy="28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7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b="1" u="sng" dirty="0">
                <a:solidFill>
                  <a:srgbClr val="7030A0"/>
                </a:solidFill>
              </a:rPr>
              <a:t>সারসংক্ষেপ</a:t>
            </a:r>
            <a:endParaRPr lang="en-US" sz="8800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17638"/>
            <a:ext cx="9144000" cy="544036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১। </a:t>
            </a:r>
            <a:r>
              <a:rPr lang="bn-BD" sz="4400" b="1" dirty="0">
                <a:solidFill>
                  <a:schemeClr val="tx1"/>
                </a:solidFill>
              </a:rPr>
              <a:t>মেরুদন্ডী প্রাণী </a:t>
            </a:r>
            <a:r>
              <a:rPr lang="bn-BD" sz="4400" b="1" dirty="0" smtClean="0">
                <a:solidFill>
                  <a:schemeClr val="tx1"/>
                </a:solidFill>
              </a:rPr>
              <a:t>কী </a:t>
            </a:r>
            <a:r>
              <a:rPr lang="en-US" sz="4400" b="1" dirty="0" smtClean="0">
                <a:solidFill>
                  <a:schemeClr val="tx1"/>
                </a:solidFill>
              </a:rPr>
              <a:t>? </a:t>
            </a: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২। </a:t>
            </a:r>
            <a:r>
              <a:rPr lang="bn-BD" sz="4400" b="1" dirty="0">
                <a:solidFill>
                  <a:schemeClr val="tx1"/>
                </a:solidFill>
              </a:rPr>
              <a:t>মেরুদন্ডী প্রাণীর </a:t>
            </a:r>
            <a:r>
              <a:rPr lang="bn-BD" sz="4400" b="1" dirty="0" smtClean="0">
                <a:solidFill>
                  <a:schemeClr val="tx1"/>
                </a:solidFill>
              </a:rPr>
              <a:t>প্রকারভেদ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কয়টি</a:t>
            </a:r>
            <a:r>
              <a:rPr lang="en-US" sz="4400" b="1" dirty="0" smtClean="0">
                <a:solidFill>
                  <a:schemeClr val="tx1"/>
                </a:solidFill>
              </a:rPr>
              <a:t>? </a:t>
            </a:r>
            <a:endParaRPr lang="bn-BD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৩।  </a:t>
            </a:r>
            <a:r>
              <a:rPr lang="bn-BD" sz="4400" b="1" dirty="0">
                <a:solidFill>
                  <a:schemeClr val="tx1"/>
                </a:solidFill>
              </a:rPr>
              <a:t>উদাহরন সহ আলোচনা </a:t>
            </a:r>
            <a:r>
              <a:rPr lang="en-US" sz="4400" b="1" dirty="0" err="1" smtClean="0">
                <a:solidFill>
                  <a:schemeClr val="tx1"/>
                </a:solidFill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</a:rPr>
              <a:t>। </a:t>
            </a:r>
            <a:endParaRPr lang="bn-BD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৪।</a:t>
            </a:r>
            <a:r>
              <a:rPr lang="bn-BD" sz="4400" b="1" dirty="0">
                <a:solidFill>
                  <a:schemeClr val="tx1"/>
                </a:solidFill>
              </a:rPr>
              <a:t> </a:t>
            </a:r>
            <a:r>
              <a:rPr lang="bn-BD" sz="4400" b="1" u="sng" dirty="0" smtClean="0">
                <a:solidFill>
                  <a:schemeClr val="tx1"/>
                </a:solidFill>
              </a:rPr>
              <a:t>বৈশিষ্ট্যঃ</a:t>
            </a:r>
            <a:r>
              <a:rPr lang="bn-BD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>
                <a:solidFill>
                  <a:schemeClr val="tx1"/>
                </a:solidFill>
              </a:rPr>
              <a:t>আলোচনা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</a:rPr>
              <a:t>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67800" cy="1417638"/>
          </a:xfr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>
                <a:solidFill>
                  <a:srgbClr val="FFFF00"/>
                </a:solidFill>
              </a:rPr>
              <a:t>মূল্যায়ন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17638"/>
            <a:ext cx="9067800" cy="5440362"/>
          </a:xfr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bn-BD" b="1" dirty="0">
                <a:solidFill>
                  <a:schemeClr val="tx1"/>
                </a:solidFill>
              </a:rPr>
              <a:t>১</a:t>
            </a:r>
            <a:r>
              <a:rPr lang="bn-BD" sz="4000" b="1" dirty="0">
                <a:solidFill>
                  <a:schemeClr val="tx1"/>
                </a:solidFill>
              </a:rPr>
              <a:t>।মেরুদন্ডী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প্রাণীর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শ্রেণিগুলোর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নাম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বল?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২। উভচর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প্রাণী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কাকে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বলে?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৩।দুইটি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জলজ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প্রানীর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নাম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বল?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৪।সবচেয়ে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উন্নত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শ্রেণি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কোনটি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এবং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কেন?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25" y="34925"/>
            <a:ext cx="9121775" cy="1417638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u="sng" dirty="0" err="1">
                <a:solidFill>
                  <a:srgbClr val="7030A0"/>
                </a:solidFill>
              </a:rPr>
              <a:t>বাড়ির</a:t>
            </a:r>
            <a:r>
              <a:rPr lang="en-US" sz="6600" b="1" u="sng" dirty="0">
                <a:solidFill>
                  <a:srgbClr val="7030A0"/>
                </a:solidFill>
              </a:rPr>
              <a:t> </a:t>
            </a:r>
            <a:r>
              <a:rPr lang="en-US" sz="6600" b="1" u="sng" dirty="0" err="1">
                <a:solidFill>
                  <a:srgbClr val="7030A0"/>
                </a:solidFill>
              </a:rPr>
              <a:t>কাজ</a:t>
            </a:r>
            <a:r>
              <a:rPr lang="en-US" sz="6600" b="1" u="sng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225" y="1417638"/>
            <a:ext cx="9121775" cy="5440362"/>
          </a:xfrm>
          <a:solidFill>
            <a:srgbClr val="92D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 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১</a:t>
            </a:r>
            <a:r>
              <a:rPr lang="bn-BD" sz="4400" b="1" dirty="0">
                <a:solidFill>
                  <a:schemeClr val="bg2">
                    <a:lumMod val="10000"/>
                  </a:schemeClr>
                </a:solidFill>
              </a:rPr>
              <a:t>।মেরুদন্ডী প্রাণীর প্রত্যেকটি শ্রেণি থেকেপাঁচটি করে প্রাণীর নাম লিখে আনবে ।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bn-BD" sz="4400" b="1" dirty="0">
                <a:solidFill>
                  <a:schemeClr val="bg2">
                    <a:lumMod val="10000"/>
                  </a:schemeClr>
                </a:solidFill>
              </a:rPr>
              <a:t>২। প্রত্যেকটি শ্রেণির তিনটি করে বৈশিষ্ট্য লিখবে</a:t>
            </a:r>
            <a:r>
              <a:rPr lang="bn-BD" b="1" dirty="0">
                <a:solidFill>
                  <a:schemeClr val="bg2">
                    <a:lumMod val="10000"/>
                  </a:schemeClr>
                </a:solidFill>
              </a:rPr>
              <a:t>।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8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6B03405-7833-48CE-AF39-7F68979E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309783" cy="5962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C4D754-B606-4195-8289-92AD5D8802AA}"/>
              </a:ext>
            </a:extLst>
          </p:cNvPr>
          <p:cNvSpPr txBox="1"/>
          <p:nvPr/>
        </p:nvSpPr>
        <p:spPr>
          <a:xfrm>
            <a:off x="4648200" y="3276600"/>
            <a:ext cx="449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</a:rPr>
              <a:t>সকলকে</a:t>
            </a:r>
            <a:r>
              <a:rPr lang="en-US" sz="8800" b="1" dirty="0">
                <a:solidFill>
                  <a:srgbClr val="00B050"/>
                </a:solidFill>
              </a:rPr>
              <a:t> </a:t>
            </a:r>
            <a:r>
              <a:rPr lang="en-US" sz="8800" b="1" dirty="0" err="1">
                <a:solidFill>
                  <a:srgbClr val="00B050"/>
                </a:solidFill>
              </a:rPr>
              <a:t>ধন্যবাদ</a:t>
            </a:r>
            <a:r>
              <a:rPr lang="en-US" sz="88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08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58D171A1-74E7-4185-9169-FCA863995FA2}"/>
              </a:ext>
            </a:extLst>
          </p:cNvPr>
          <p:cNvSpPr txBox="1">
            <a:spLocks/>
          </p:cNvSpPr>
          <p:nvPr/>
        </p:nvSpPr>
        <p:spPr>
          <a:xfrm>
            <a:off x="4876800" y="1905000"/>
            <a:ext cx="4100732" cy="4419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</a:rPr>
              <a:t>শ্রেণিঃ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</a:rPr>
              <a:t>অষ্টম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বিষয়ঃ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বিজ্ঞান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অধ্যায়ঃ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প্রথম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</a:rPr>
              <a:t>সময়ঃ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</a:rPr>
              <a:t> ৫০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</a:rPr>
              <a:t>মিনিট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B7C40E-41ED-49A8-AEAE-1CDD82FF1096}"/>
              </a:ext>
            </a:extLst>
          </p:cNvPr>
          <p:cNvSpPr txBox="1">
            <a:spLocks/>
          </p:cNvSpPr>
          <p:nvPr/>
        </p:nvSpPr>
        <p:spPr>
          <a:xfrm>
            <a:off x="152400" y="990600"/>
            <a:ext cx="4648200" cy="869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শিক্ষক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পরিচিতি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A97CDD-1D9A-4A95-A12C-E7BAAE04A659}"/>
              </a:ext>
            </a:extLst>
          </p:cNvPr>
          <p:cNvSpPr txBox="1">
            <a:spLocks/>
          </p:cNvSpPr>
          <p:nvPr/>
        </p:nvSpPr>
        <p:spPr>
          <a:xfrm>
            <a:off x="4876800" y="990600"/>
            <a:ext cx="4128868" cy="869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পরিচিতি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3B8649D-97CA-471D-9B4F-68D1148D70FC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39200" cy="7589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j-ea"/>
                <a:cs typeface="+mj-cs"/>
              </a:rPr>
              <a:t>পরিচিতি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j-ea"/>
                <a:cs typeface="+mj-cs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5000"/>
            <a:ext cx="4648200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/>
              </a:rPr>
              <a:t>মুহাম্মদ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আব্দুল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মান্নান</a:t>
            </a:r>
            <a:r>
              <a:rPr lang="en-US" sz="3200" b="1" dirty="0" smtClean="0">
                <a:latin typeface="Nikoshban"/>
              </a:rPr>
              <a:t> </a:t>
            </a:r>
          </a:p>
          <a:p>
            <a:r>
              <a:rPr lang="en-US" sz="3200" b="1" dirty="0" err="1" smtClean="0">
                <a:latin typeface="Nikoshban"/>
              </a:rPr>
              <a:t>সহকারী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শিক্ষক</a:t>
            </a:r>
            <a:endParaRPr lang="en-US" sz="3200" b="1" dirty="0" smtClean="0">
              <a:latin typeface="Nikoshban"/>
            </a:endParaRPr>
          </a:p>
          <a:p>
            <a:r>
              <a:rPr lang="en-US" sz="3200" b="1" dirty="0" err="1" smtClean="0">
                <a:latin typeface="Nikoshban"/>
              </a:rPr>
              <a:t>বাঁশ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বাড়ীয়া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ইসলামীয়া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দাখিল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মাদ্রাসা</a:t>
            </a:r>
            <a:r>
              <a:rPr lang="en-US" sz="3200" b="1" dirty="0" smtClean="0">
                <a:latin typeface="Nikoshban"/>
              </a:rPr>
              <a:t> </a:t>
            </a:r>
          </a:p>
          <a:p>
            <a:r>
              <a:rPr lang="en-US" sz="3200" b="1" dirty="0" err="1" smtClean="0">
                <a:latin typeface="Nikoshban"/>
              </a:rPr>
              <a:t>সীতাকুন্ড,চট্টগ্রাম</a:t>
            </a:r>
            <a:endParaRPr lang="en-US" sz="3200" b="1" dirty="0" smtClean="0">
              <a:latin typeface="Nikoshban"/>
            </a:endParaRPr>
          </a:p>
          <a:p>
            <a:r>
              <a:rPr lang="en-US" sz="3200" b="1" dirty="0" err="1" smtClean="0">
                <a:latin typeface="Nikoshban"/>
              </a:rPr>
              <a:t>আলাপন</a:t>
            </a:r>
            <a:r>
              <a:rPr lang="en-US" sz="3200" b="1" dirty="0" smtClean="0">
                <a:latin typeface="Nikoshban"/>
              </a:rPr>
              <a:t> – </a:t>
            </a:r>
            <a:r>
              <a:rPr lang="en-US" sz="3200" b="1" dirty="0" smtClean="0">
                <a:latin typeface="Nikoshban"/>
                <a:cs typeface="Times New Roman" pitchFamily="18" charset="0"/>
              </a:rPr>
              <a:t>01815 607595  </a:t>
            </a:r>
          </a:p>
          <a:p>
            <a:r>
              <a:rPr lang="en-US" sz="3200" b="1" dirty="0" smtClean="0">
                <a:latin typeface="Nikoshban"/>
              </a:rPr>
              <a:t>ই- </a:t>
            </a:r>
            <a:r>
              <a:rPr lang="en-US" sz="3200" b="1" dirty="0" err="1" smtClean="0">
                <a:latin typeface="Nikoshban"/>
              </a:rPr>
              <a:t>মেইল</a:t>
            </a:r>
            <a:r>
              <a:rPr lang="en-US" sz="3200" b="1" dirty="0" smtClean="0">
                <a:latin typeface="Nikoshban"/>
              </a:rPr>
              <a:t> – </a:t>
            </a:r>
            <a:r>
              <a:rPr lang="en-US" sz="3200" b="1" dirty="0" smtClean="0">
                <a:latin typeface="Nikoshban"/>
                <a:cs typeface="Times New Roman" pitchFamily="18" charset="0"/>
                <a:hlinkClick r:id="rId2"/>
              </a:rPr>
              <a:t>abbidm5@gmail.com</a:t>
            </a:r>
            <a:endParaRPr lang="en-US" sz="3200" b="1" dirty="0" smtClean="0">
              <a:latin typeface="Nikoshban"/>
              <a:cs typeface="Times New Roman" pitchFamily="18" charset="0"/>
            </a:endParaRPr>
          </a:p>
          <a:p>
            <a:endParaRPr lang="en-US" sz="3200" b="1" dirty="0">
              <a:latin typeface="Nikoshb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1400"/>
            <a:ext cx="4357688" cy="3124200"/>
          </a:xfr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534400" cy="75882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NikoshBan"/>
              </a:rPr>
              <a:t>পূর্ব</a:t>
            </a:r>
            <a:r>
              <a:rPr lang="en-US" sz="6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/>
              </a:rPr>
              <a:t>জ্ঞান</a:t>
            </a:r>
            <a:r>
              <a:rPr lang="en-US" sz="6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/>
              </a:rPr>
              <a:t>যাচাই</a:t>
            </a:r>
            <a:r>
              <a:rPr lang="en-US" sz="6000" b="1" dirty="0">
                <a:solidFill>
                  <a:srgbClr val="7030A0"/>
                </a:solidFill>
                <a:latin typeface="NikoshBan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914400"/>
            <a:ext cx="4572000" cy="2616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581400"/>
            <a:ext cx="4586068" cy="3124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4343400" cy="26161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03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905000"/>
            <a:ext cx="8794750" cy="4800600"/>
          </a:xfr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u="sng" dirty="0" err="1">
                <a:solidFill>
                  <a:schemeClr val="tx1"/>
                </a:solidFill>
                <a:latin typeface="NikoshBan"/>
              </a:rPr>
              <a:t>মেরুদন্ডী</a:t>
            </a:r>
            <a:r>
              <a:rPr lang="en-US" sz="6600" b="1" u="sng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600" b="1" u="sng" dirty="0" err="1" smtClean="0">
                <a:solidFill>
                  <a:schemeClr val="tx1"/>
                </a:solidFill>
                <a:latin typeface="NikoshBan"/>
              </a:rPr>
              <a:t>প্রাণীর</a:t>
            </a:r>
            <a:r>
              <a:rPr lang="en-US" sz="6600" b="1" u="sng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600" b="1" u="sng" dirty="0" err="1">
                <a:solidFill>
                  <a:schemeClr val="tx1"/>
                </a:solidFill>
                <a:latin typeface="NikoshBan"/>
              </a:rPr>
              <a:t>শ্রেণি</a:t>
            </a:r>
            <a:r>
              <a:rPr lang="en-US" sz="6600" b="1" u="sng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600" b="1" u="sng" dirty="0" err="1">
                <a:solidFill>
                  <a:schemeClr val="tx1"/>
                </a:solidFill>
                <a:latin typeface="NikoshBan"/>
              </a:rPr>
              <a:t>বিভাগ</a:t>
            </a:r>
            <a:r>
              <a:rPr lang="en-US" sz="6600" b="1" u="sng" dirty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8794750" cy="1752600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FFFF00"/>
                </a:solidFill>
                <a:latin typeface="NikoshBan"/>
              </a:rPr>
              <a:t>আজকের</a:t>
            </a:r>
            <a:r>
              <a:rPr lang="en-US" sz="80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/>
              </a:rPr>
              <a:t>পাঠ</a:t>
            </a:r>
            <a:r>
              <a:rPr lang="en-US" sz="8000" b="1" dirty="0">
                <a:solidFill>
                  <a:srgbClr val="FFFF00"/>
                </a:solidFill>
                <a:latin typeface="NikoshBan"/>
              </a:rPr>
              <a:t> </a:t>
            </a:r>
            <a:endParaRPr lang="en-US" sz="6600" b="1" i="1" u="sng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6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1417637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u="sng" dirty="0" err="1">
                <a:solidFill>
                  <a:schemeClr val="accent1">
                    <a:lumMod val="75000"/>
                  </a:schemeClr>
                </a:solidFill>
                <a:latin typeface="NikoshBan"/>
              </a:rPr>
              <a:t>শিখন</a:t>
            </a:r>
            <a:r>
              <a:rPr lang="en-US" sz="6600" b="1" u="sng" dirty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6600" b="1" u="sng" dirty="0" err="1">
                <a:solidFill>
                  <a:schemeClr val="accent1">
                    <a:lumMod val="75000"/>
                  </a:schemeClr>
                </a:solidFill>
                <a:latin typeface="NikoshBan"/>
              </a:rPr>
              <a:t>ফল</a:t>
            </a:r>
            <a:r>
              <a:rPr lang="en-US" sz="6600" b="1" u="sng" dirty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FA837D-DC21-4450-A0B6-86CA1068A9CE}"/>
              </a:ext>
            </a:extLst>
          </p:cNvPr>
          <p:cNvSpPr/>
          <p:nvPr/>
        </p:nvSpPr>
        <p:spPr>
          <a:xfrm>
            <a:off x="152400" y="1600200"/>
            <a:ext cx="8839200" cy="45259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latin typeface="NikoshBan"/>
              </a:rPr>
              <a:t>এ </a:t>
            </a:r>
            <a:r>
              <a:rPr lang="en-US" sz="4400" b="1" dirty="0" err="1">
                <a:latin typeface="NikoshBan"/>
              </a:rPr>
              <a:t>পাঠ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শেষে</a:t>
            </a:r>
            <a:r>
              <a:rPr lang="en-US" sz="4800" b="1" dirty="0">
                <a:latin typeface="NikoshBan"/>
              </a:rPr>
              <a:t> </a:t>
            </a:r>
            <a:r>
              <a:rPr lang="en-US" sz="4800" b="1" dirty="0" err="1">
                <a:latin typeface="NikoshBan"/>
              </a:rPr>
              <a:t>শিক্ষার্থীরা</a:t>
            </a:r>
            <a:r>
              <a:rPr lang="en-US" sz="4800" b="1" dirty="0">
                <a:latin typeface="NikoshBan"/>
              </a:rPr>
              <a:t> . .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মেরুদন্ডী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প্রাণী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দেখে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সনাক্ত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/>
              </a:rPr>
              <a:t>করতে</a:t>
            </a:r>
            <a:r>
              <a:rPr lang="en-US" sz="36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/>
              </a:rPr>
              <a:t>মেরুদন্ডী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প্রাণীর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শ্রেণীবিভাগ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করতে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পারবে</a:t>
            </a:r>
            <a:r>
              <a:rPr lang="en-US" sz="3600" b="1" dirty="0">
                <a:latin typeface="NikoshBan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শ্রেণিবিভাগের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প্রতিটি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ভাগের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বৈশিষ্ট্য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উদাহরণসহ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ব্যাখ্যা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করতে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/>
              </a:rPr>
              <a:t>পারবে</a:t>
            </a:r>
            <a:r>
              <a:rPr lang="en-US" sz="4000" b="1" dirty="0">
                <a:solidFill>
                  <a:srgbClr val="7030A0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7263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u="sng" dirty="0" err="1">
                <a:solidFill>
                  <a:schemeClr val="accent1">
                    <a:lumMod val="50000"/>
                  </a:schemeClr>
                </a:solidFill>
                <a:latin typeface="NikoshBan"/>
              </a:rPr>
              <a:t>উপস্থাপন</a:t>
            </a:r>
            <a:r>
              <a:rPr lang="en-US" sz="6600" b="1" u="sng" dirty="0">
                <a:solidFill>
                  <a:schemeClr val="accent1">
                    <a:lumMod val="50000"/>
                  </a:schemeClr>
                </a:solidFill>
                <a:latin typeface="NikoshBan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83920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/>
              </a:rPr>
              <a:t>আমাদের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পরিবেশে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আমরা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নানা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রকম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প্রাণী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দেখতে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পাই</a:t>
            </a:r>
            <a:r>
              <a:rPr lang="en-US" sz="4000" b="1" dirty="0" smtClean="0">
                <a:latin typeface="NikoshBan"/>
              </a:rPr>
              <a:t>। </a:t>
            </a:r>
            <a:r>
              <a:rPr lang="en-US" sz="4000" b="1" dirty="0" err="1" smtClean="0">
                <a:latin typeface="NikoshBan"/>
              </a:rPr>
              <a:t>এসব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প্রাণীর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মধ্যে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মানুষ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গরু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ছাগল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মুরগি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মাছ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সাপ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কুমির</a:t>
            </a:r>
            <a:r>
              <a:rPr lang="en-US" sz="4000" b="1" dirty="0" smtClean="0">
                <a:latin typeface="NikoshBan"/>
              </a:rPr>
              <a:t>, </a:t>
            </a:r>
            <a:r>
              <a:rPr lang="en-US" sz="4000" b="1" dirty="0" err="1" smtClean="0">
                <a:latin typeface="NikoshBan"/>
              </a:rPr>
              <a:t>ব্যাঙ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ইত্যাদি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সবারই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মেরুদন্ড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শিরদাঁড়া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আছে</a:t>
            </a:r>
            <a:r>
              <a:rPr lang="en-US" sz="4000" b="1" dirty="0" smtClean="0">
                <a:latin typeface="NikoshBan"/>
              </a:rPr>
              <a:t>। 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এ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সকল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প্রাণীদেরকে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মেরুদন্ডী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প্রাণী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বলে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0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/>
                </a:solidFill>
                <a:latin typeface="NikoshBan"/>
              </a:rPr>
              <a:t>মেরুদন্ডী</a:t>
            </a:r>
            <a:r>
              <a:rPr lang="en-US" sz="4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/>
              </a:rPr>
              <a:t>প্রাণীর</a:t>
            </a:r>
            <a:r>
              <a:rPr lang="en-US" sz="4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/>
              </a:rPr>
              <a:t>শ্রেণীবিভাগ</a:t>
            </a:r>
            <a:r>
              <a:rPr lang="en-US" sz="4400" b="1" dirty="0" smtClean="0">
                <a:solidFill>
                  <a:schemeClr val="accent1"/>
                </a:solidFill>
                <a:latin typeface="NikoshBan"/>
              </a:rPr>
              <a:t> </a:t>
            </a:r>
            <a:endParaRPr lang="en-US" sz="4400" b="1" dirty="0">
              <a:solidFill>
                <a:schemeClr val="accent1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839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মেরুদন্ডী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প্রাণীদের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পাঁচটি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শ্রেণীতে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ভাগ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হয়েছে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।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839200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/>
              </a:rPr>
              <a:t>যথা</a:t>
            </a:r>
            <a:r>
              <a:rPr lang="en-US" sz="4000" b="1" dirty="0" smtClean="0">
                <a:latin typeface="NikoshBan"/>
              </a:rPr>
              <a:t>-</a:t>
            </a:r>
          </a:p>
          <a:p>
            <a:r>
              <a:rPr lang="en-US" sz="4000" b="1" dirty="0" smtClean="0">
                <a:latin typeface="NikoshBan"/>
              </a:rPr>
              <a:t>১।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/>
              </a:rPr>
              <a:t>মৎস্যকুল</a:t>
            </a:r>
            <a:r>
              <a:rPr lang="en-US" sz="4000" b="1" dirty="0" smtClean="0">
                <a:solidFill>
                  <a:schemeClr val="accent1"/>
                </a:solidFill>
                <a:latin typeface="NikoshBan"/>
              </a:rPr>
              <a:t> </a:t>
            </a:r>
          </a:p>
          <a:p>
            <a:r>
              <a:rPr lang="en-US" sz="4000" b="1" dirty="0" smtClean="0">
                <a:latin typeface="NikoshBan"/>
              </a:rPr>
              <a:t>২।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পক্ষীকুল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</a:t>
            </a:r>
          </a:p>
          <a:p>
            <a:r>
              <a:rPr lang="en-US" sz="4000" b="1" dirty="0" smtClean="0">
                <a:latin typeface="NikoshBan"/>
              </a:rPr>
              <a:t>৩।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সরীসৃপ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</a:p>
          <a:p>
            <a:r>
              <a:rPr lang="en-US" sz="4000" b="1" dirty="0" smtClean="0">
                <a:latin typeface="NikoshBan"/>
              </a:rPr>
              <a:t>৪।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উভয়চর</a:t>
            </a:r>
            <a:r>
              <a:rPr lang="en-US" sz="4000" b="1" dirty="0" smtClean="0">
                <a:latin typeface="NikoshBan"/>
              </a:rPr>
              <a:t> </a:t>
            </a:r>
          </a:p>
          <a:p>
            <a:r>
              <a:rPr lang="en-US" sz="4000" b="1" dirty="0" smtClean="0">
                <a:latin typeface="NikoshBan"/>
              </a:rPr>
              <a:t>৫।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স্তন্যপায়ী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763000" cy="1252538"/>
          </a:xfr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8000" b="1" u="sng" dirty="0">
                <a:solidFill>
                  <a:srgbClr val="FFC000"/>
                </a:solidFill>
              </a:rPr>
              <a:t>মৎস্যকূল</a:t>
            </a:r>
            <a:r>
              <a:rPr lang="bn-BD" dirty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8229600" cy="4678363"/>
          </a:xfrm>
        </p:spPr>
        <p:txBody>
          <a:bodyPr>
            <a:normAutofit/>
          </a:bodyPr>
          <a:lstStyle/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86840"/>
            <a:ext cx="8740140" cy="5334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1722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325562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600" b="1" dirty="0">
                <a:solidFill>
                  <a:schemeClr val="bg2">
                    <a:lumMod val="25000"/>
                  </a:schemeClr>
                </a:solidFill>
                <a:latin typeface="NikoshBan"/>
              </a:rPr>
              <a:t>বৈশিষ্ট্যঃ</a:t>
            </a:r>
            <a:r>
              <a:rPr lang="bn-BD" sz="6600" b="1" dirty="0">
                <a:solidFill>
                  <a:srgbClr val="C00000"/>
                </a:solidFill>
                <a:latin typeface="NikoshBan"/>
              </a:rPr>
              <a:t> </a:t>
            </a:r>
            <a:endParaRPr lang="en-US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600200"/>
            <a:ext cx="8686800" cy="4648200"/>
          </a:xfr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bn-BD" sz="4000" b="1" dirty="0">
                <a:solidFill>
                  <a:srgbClr val="7030A0"/>
                </a:solidFill>
              </a:rPr>
              <a:t>১</a:t>
            </a:r>
            <a:r>
              <a:rPr lang="bn-BD" sz="4400" b="1" dirty="0">
                <a:solidFill>
                  <a:srgbClr val="7030A0"/>
                </a:solidFill>
              </a:rPr>
              <a:t>।সারা জীবন পানিতে বসবাস করে।</a:t>
            </a:r>
          </a:p>
          <a:p>
            <a:pPr marL="0" indent="0">
              <a:buNone/>
            </a:pPr>
            <a:r>
              <a:rPr lang="bn-BD" sz="4400" b="1" dirty="0">
                <a:solidFill>
                  <a:srgbClr val="7030A0"/>
                </a:solidFill>
              </a:rPr>
              <a:t>২।দেহে জোড় বিজোড় পাখনা আছে।</a:t>
            </a:r>
          </a:p>
          <a:p>
            <a:pPr marL="0" indent="0">
              <a:buNone/>
            </a:pPr>
            <a:r>
              <a:rPr lang="bn-BD" sz="4400" b="1" dirty="0">
                <a:solidFill>
                  <a:srgbClr val="7030A0"/>
                </a:solidFill>
              </a:rPr>
              <a:t>৩।ফুলকার সাহায্যে শ্বাসকার্য চালায়।</a:t>
            </a:r>
          </a:p>
          <a:p>
            <a:pPr marL="0" indent="0">
              <a:buNone/>
            </a:pPr>
            <a:r>
              <a:rPr lang="bn-BD" sz="4400" b="1" dirty="0">
                <a:solidFill>
                  <a:srgbClr val="7030A0"/>
                </a:solidFill>
              </a:rPr>
              <a:t>৪।দেহে আঁইশ আছে।</a:t>
            </a:r>
          </a:p>
          <a:p>
            <a:pPr marL="0" indent="0">
              <a:buNone/>
            </a:pPr>
            <a:r>
              <a:rPr lang="bn-BD" sz="4400" b="1" dirty="0">
                <a:solidFill>
                  <a:srgbClr val="7030A0"/>
                </a:solidFill>
              </a:rPr>
              <a:t>৫।ডিম পাড়ে।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5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1260</TotalTime>
  <Words>389</Words>
  <Application>Microsoft Office PowerPoint</Application>
  <PresentationFormat>On-screen Show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Slide 1</vt:lpstr>
      <vt:lpstr>Slide 2</vt:lpstr>
      <vt:lpstr>পূর্ব জ্ঞান যাচাই </vt:lpstr>
      <vt:lpstr>মেরুদন্ডী প্রাণীর শ্রেণি বিভাগ </vt:lpstr>
      <vt:lpstr>শিখন ফল </vt:lpstr>
      <vt:lpstr>উপস্থাপন </vt:lpstr>
      <vt:lpstr>Slide 7</vt:lpstr>
      <vt:lpstr>মৎস্যকূল </vt:lpstr>
      <vt:lpstr>বৈশিষ্ট্যঃ </vt:lpstr>
      <vt:lpstr> পক্ষীকূল </vt:lpstr>
      <vt:lpstr>সরীসৃপ </vt:lpstr>
      <vt:lpstr>উভচর</vt:lpstr>
      <vt:lpstr>স্তন্যপায়ী </vt:lpstr>
      <vt:lpstr>সারসংক্ষেপ</vt:lpstr>
      <vt:lpstr>মূল্যায়ন</vt:lpstr>
      <vt:lpstr>বাড়ির কাজ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222</cp:revision>
  <dcterms:created xsi:type="dcterms:W3CDTF">2006-08-16T00:00:00Z</dcterms:created>
  <dcterms:modified xsi:type="dcterms:W3CDTF">2021-02-21T13:18:43Z</dcterms:modified>
</cp:coreProperties>
</file>