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60" r:id="rId6"/>
    <p:sldId id="274" r:id="rId7"/>
    <p:sldId id="275" r:id="rId8"/>
    <p:sldId id="276" r:id="rId9"/>
    <p:sldId id="277" r:id="rId10"/>
    <p:sldId id="278" r:id="rId11"/>
    <p:sldId id="280" r:id="rId12"/>
    <p:sldId id="281" r:id="rId13"/>
    <p:sldId id="282" r:id="rId14"/>
    <p:sldId id="283" r:id="rId15"/>
    <p:sldId id="284" r:id="rId16"/>
    <p:sldId id="286" r:id="rId17"/>
    <p:sldId id="266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A50021"/>
    <a:srgbClr val="00CC66"/>
    <a:srgbClr val="FC2222"/>
    <a:srgbClr val="00FF99"/>
    <a:srgbClr val="FFFFFF"/>
    <a:srgbClr val="99FF33"/>
    <a:srgbClr val="AA4A4A"/>
    <a:srgbClr val="595507"/>
    <a:srgbClr val="0F5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58A9-6726-4CB4-BB3E-D80F547D1AF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6C3F-C3B0-4441-96BC-9EDCEBD07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9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50">
        <p:fade/>
      </p:transition>
    </mc:Choice>
    <mc:Fallback xmlns="">
      <p:transition spd="slow" advClick="0" advTm="5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58A9-6726-4CB4-BB3E-D80F547D1AF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6C3F-C3B0-4441-96BC-9EDCEBD07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4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50">
        <p:fade/>
      </p:transition>
    </mc:Choice>
    <mc:Fallback xmlns="">
      <p:transition spd="slow" advClick="0" advTm="5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58A9-6726-4CB4-BB3E-D80F547D1AF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6C3F-C3B0-4441-96BC-9EDCEBD07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7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50">
        <p:fade/>
      </p:transition>
    </mc:Choice>
    <mc:Fallback xmlns="">
      <p:transition spd="slow" advClick="0" advTm="5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58A9-6726-4CB4-BB3E-D80F547D1AF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6C3F-C3B0-4441-96BC-9EDCEBD07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4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50">
        <p:fade/>
      </p:transition>
    </mc:Choice>
    <mc:Fallback xmlns="">
      <p:transition spd="slow" advClick="0" advTm="5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58A9-6726-4CB4-BB3E-D80F547D1AF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6C3F-C3B0-4441-96BC-9EDCEBD07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50">
        <p:fade/>
      </p:transition>
    </mc:Choice>
    <mc:Fallback xmlns="">
      <p:transition spd="slow" advClick="0" advTm="5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58A9-6726-4CB4-BB3E-D80F547D1AF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6C3F-C3B0-4441-96BC-9EDCEBD07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1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50">
        <p:fade/>
      </p:transition>
    </mc:Choice>
    <mc:Fallback xmlns="">
      <p:transition spd="slow" advClick="0" advTm="5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58A9-6726-4CB4-BB3E-D80F547D1AF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6C3F-C3B0-4441-96BC-9EDCEBD07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8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50">
        <p:fade/>
      </p:transition>
    </mc:Choice>
    <mc:Fallback xmlns="">
      <p:transition spd="slow" advClick="0" advTm="5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58A9-6726-4CB4-BB3E-D80F547D1AF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6C3F-C3B0-4441-96BC-9EDCEBD07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7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50">
        <p:fade/>
      </p:transition>
    </mc:Choice>
    <mc:Fallback xmlns="">
      <p:transition spd="slow" advClick="0" advTm="5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58A9-6726-4CB4-BB3E-D80F547D1AF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6C3F-C3B0-4441-96BC-9EDCEBD07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0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50">
        <p:fade/>
      </p:transition>
    </mc:Choice>
    <mc:Fallback xmlns="">
      <p:transition spd="slow" advClick="0" advTm="5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58A9-6726-4CB4-BB3E-D80F547D1AF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6C3F-C3B0-4441-96BC-9EDCEBD07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6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50">
        <p:fade/>
      </p:transition>
    </mc:Choice>
    <mc:Fallback xmlns="">
      <p:transition spd="slow" advClick="0" advTm="5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58A9-6726-4CB4-BB3E-D80F547D1AF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6C3F-C3B0-4441-96BC-9EDCEBD07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2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50">
        <p:fade/>
      </p:transition>
    </mc:Choice>
    <mc:Fallback xmlns="">
      <p:transition spd="slow" advClick="0" advTm="5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858A9-6726-4CB4-BB3E-D80F547D1AF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66C3F-C3B0-4441-96BC-9EDCEBD07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8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0" advClick="0" advTm="50">
        <p:fade/>
      </p:transition>
    </mc:Choice>
    <mc:Fallback xmlns="">
      <p:transition spd="slow" advClick="0" advTm="5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05021" y="2444780"/>
            <a:ext cx="3856892" cy="1617785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A50021"/>
                </a:solidFill>
              </a:rPr>
              <a:t>Good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b="1" dirty="0">
                <a:solidFill>
                  <a:srgbClr val="A50021"/>
                </a:solidFill>
              </a:rPr>
              <a:t>Morning</a:t>
            </a:r>
            <a:endParaRPr lang="en-US" sz="4000" dirty="0">
              <a:solidFill>
                <a:srgbClr val="A5002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19311" y="4422411"/>
            <a:ext cx="8087750" cy="20768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913" y="3251200"/>
            <a:ext cx="7430087" cy="3606800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5280964" y="145133"/>
            <a:ext cx="5650523" cy="2520461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>
                <a:solidFill>
                  <a:schemeClr val="tx1"/>
                </a:solidFill>
              </a:rPr>
              <a:t>Welcome everybody to my class</a:t>
            </a:r>
          </a:p>
        </p:txBody>
      </p:sp>
    </p:spTree>
    <p:extLst>
      <p:ext uri="{BB962C8B-B14F-4D97-AF65-F5344CB8AC3E}">
        <p14:creationId xmlns:p14="http://schemas.microsoft.com/office/powerpoint/2010/main" val="626529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22" y="0"/>
            <a:ext cx="12112978" cy="6858000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New Word:</a:t>
            </a:r>
            <a:br>
              <a:rPr lang="en-US" sz="2400" dirty="0">
                <a:solidFill>
                  <a:schemeClr val="accent2"/>
                </a:solidFill>
              </a:rPr>
            </a:b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Native (Adj.)      belonging to a particular place by birth.</a:t>
            </a:r>
            <a:br>
              <a:rPr lang="en-US" sz="2400" b="1" dirty="0">
                <a:solidFill>
                  <a:srgbClr val="002060"/>
                </a:solidFill>
              </a:rPr>
            </a:b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We are the native speakers of Bangla.</a:t>
            </a:r>
            <a:br>
              <a:rPr lang="en-US" sz="2400" b="1" dirty="0">
                <a:solidFill>
                  <a:srgbClr val="FFFF00"/>
                </a:solidFill>
              </a:rPr>
            </a:br>
            <a:r>
              <a:rPr lang="en-US" sz="3200" b="1" dirty="0">
                <a:solidFill>
                  <a:srgbClr val="FFFF00"/>
                </a:solidFill>
              </a:rPr>
              <a:t>                  </a:t>
            </a:r>
            <a:br>
              <a:rPr lang="en-US" sz="4000" b="1" dirty="0">
                <a:solidFill>
                  <a:srgbClr val="FFFF00"/>
                </a:solidFill>
              </a:rPr>
            </a:br>
            <a:br>
              <a:rPr lang="en-US" sz="4000" b="1" dirty="0">
                <a:solidFill>
                  <a:srgbClr val="FFFF00"/>
                </a:solidFill>
              </a:rPr>
            </a:br>
            <a:endParaRPr lang="en-US" sz="3200" b="1" dirty="0">
              <a:solidFill>
                <a:srgbClr val="F4772A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299" y="3312942"/>
            <a:ext cx="3969320" cy="266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169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">
        <p14:prism isInverted="1"/>
      </p:transition>
    </mc:Choice>
    <mc:Fallback>
      <p:transition spd="slow" advClick="0" advTm="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462" y="480646"/>
            <a:ext cx="10157101" cy="6025662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New Word:</a:t>
            </a: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rgbClr val="A50021"/>
                </a:solidFill>
              </a:rPr>
              <a:t>Lotus (Noun)     One kind of watery flower</a:t>
            </a:r>
            <a:br>
              <a:rPr lang="en-US" sz="2400" b="1" dirty="0">
                <a:solidFill>
                  <a:srgbClr val="A50021"/>
                </a:solidFill>
              </a:rPr>
            </a:br>
            <a:br>
              <a:rPr lang="en-US" sz="2400" b="1" dirty="0">
                <a:solidFill>
                  <a:srgbClr val="A5002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Lotus is our national flower.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                  </a:t>
            </a:r>
            <a:br>
              <a:rPr lang="en-US" sz="4000" b="1" dirty="0">
                <a:solidFill>
                  <a:srgbClr val="FFFF00"/>
                </a:solidFill>
              </a:rPr>
            </a:br>
            <a:br>
              <a:rPr lang="en-US" sz="4000" b="1" dirty="0">
                <a:solidFill>
                  <a:srgbClr val="FFFF00"/>
                </a:solidFill>
              </a:rPr>
            </a:br>
            <a:endParaRPr lang="en-US" sz="3200" b="1" dirty="0">
              <a:solidFill>
                <a:srgbClr val="F4772A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336" y="2907322"/>
            <a:ext cx="2609850" cy="216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6802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Click="0" advTm="50">
        <p15:prstTrans prst="curtains"/>
      </p:transition>
    </mc:Choice>
    <mc:Fallback>
      <p:transition spd="slow" advClick="0" advTm="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New Word:</a:t>
            </a: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Delicious (Adj.)     pleasing, especially to the taste</a:t>
            </a:r>
            <a:br>
              <a:rPr lang="en-US" sz="2400" b="1" dirty="0">
                <a:solidFill>
                  <a:srgbClr val="F4772A"/>
                </a:solidFill>
              </a:rPr>
            </a:br>
            <a:br>
              <a:rPr lang="en-US" sz="2400" b="1" dirty="0">
                <a:solidFill>
                  <a:srgbClr val="F4772A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Mango is a delicious fruit.</a:t>
            </a:r>
            <a:r>
              <a:rPr lang="en-US" sz="3200" b="1" dirty="0">
                <a:solidFill>
                  <a:srgbClr val="002060"/>
                </a:solidFill>
              </a:rPr>
              <a:t>                  </a:t>
            </a:r>
            <a:br>
              <a:rPr lang="en-US" sz="4000" b="1" dirty="0">
                <a:solidFill>
                  <a:srgbClr val="FFFF00"/>
                </a:solidFill>
              </a:rPr>
            </a:br>
            <a:br>
              <a:rPr lang="en-US" sz="4000" b="1" dirty="0">
                <a:solidFill>
                  <a:srgbClr val="FFFF00"/>
                </a:solidFill>
              </a:rPr>
            </a:br>
            <a:endParaRPr lang="en-US" sz="3200" b="1" dirty="0">
              <a:solidFill>
                <a:srgbClr val="F4772A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743" y="3066758"/>
            <a:ext cx="3143177" cy="219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64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">
        <p14:switch dir="r"/>
      </p:transition>
    </mc:Choice>
    <mc:Fallback>
      <p:transition spd="slow" advClick="0" advTm="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12192000" cy="6858001"/>
          </a:xfr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n-US" sz="4000" b="1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4000" b="1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4000" b="1" dirty="0">
              <a:solidFill>
                <a:schemeClr val="tx1"/>
              </a:solidFill>
            </a:endParaRPr>
          </a:p>
          <a:p>
            <a:endParaRPr lang="en-US" sz="4000" b="1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chemeClr val="tx1"/>
                </a:solidFill>
              </a:rPr>
              <a:t>What kind of market was it?</a:t>
            </a: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chemeClr val="tx1"/>
                </a:solidFill>
              </a:rPr>
              <a:t>Why did the boatman row slowly?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000" b="1" dirty="0">
                <a:solidFill>
                  <a:schemeClr val="tx1"/>
                </a:solidFill>
              </a:rPr>
              <a:t>Who were selling goods? How were they selling their goods?</a:t>
            </a:r>
          </a:p>
          <a:p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182794" y="305972"/>
            <a:ext cx="3826412" cy="164592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Group Work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605" y="2257864"/>
            <a:ext cx="4303248" cy="267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79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50">
        <p14:prism/>
      </p:transition>
    </mc:Choice>
    <mc:Fallback>
      <p:transition spd="slow" advClick="0" advTm="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"/>
            <a:ext cx="12192000" cy="6858000"/>
          </a:xfr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n-US" sz="3600" dirty="0">
              <a:solidFill>
                <a:srgbClr val="FC2222"/>
              </a:solidFill>
            </a:endParaRPr>
          </a:p>
          <a:p>
            <a:pPr marL="457200" indent="-457200">
              <a:buAutoNum type="arabicPeriod"/>
            </a:pPr>
            <a:endParaRPr lang="en-US" sz="3600" dirty="0">
              <a:solidFill>
                <a:srgbClr val="FC2222"/>
              </a:solidFill>
            </a:endParaRPr>
          </a:p>
          <a:p>
            <a:pPr marL="457200" indent="-457200">
              <a:buAutoNum type="arabicPeriod"/>
            </a:pPr>
            <a:endParaRPr lang="en-US" sz="3600" dirty="0">
              <a:solidFill>
                <a:srgbClr val="FC2222"/>
              </a:solidFill>
            </a:endParaRPr>
          </a:p>
          <a:p>
            <a:pPr marL="457200" indent="-457200">
              <a:buAutoNum type="arabicPeriod"/>
            </a:pPr>
            <a:endParaRPr lang="en-US" sz="3600" dirty="0">
              <a:solidFill>
                <a:srgbClr val="FC2222"/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It was a floating market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The boatman rowed slowly so that they could enjoy the buying and selling activities in the market.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The elderly Thai women were mainly selling goods. They displayed their goods on the boats and the buyers chose their pick. They were also having a little chit-chat as buying and selling was going on.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196861" y="407964"/>
            <a:ext cx="3798277" cy="120982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Answers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891" y="4614203"/>
            <a:ext cx="2954215" cy="189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35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">
        <p14:conveyor dir="l"/>
      </p:transition>
    </mc:Choice>
    <mc:Fallback>
      <p:transition spd="slow" advClick="0" advTm="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12192000" cy="6858001"/>
          </a:xfr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indent="-457200">
              <a:buAutoNum type="arabicPeriod"/>
            </a:pPr>
            <a:endParaRPr lang="en-US" sz="4000" b="1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4000" b="1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4000" b="1" dirty="0">
              <a:solidFill>
                <a:srgbClr val="595507"/>
              </a:solidFill>
            </a:endParaRPr>
          </a:p>
          <a:p>
            <a:endParaRPr lang="en-US" sz="4000" b="1" dirty="0">
              <a:solidFill>
                <a:srgbClr val="595507"/>
              </a:solidFill>
            </a:endParaRPr>
          </a:p>
          <a:p>
            <a:pPr marL="457200" indent="-457200"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What was the atmosphere at the market?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What were they selling?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Answers: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They were selling lotus flowers, farm-fresh coconuts, fruits, vegetables, local food, and delicious sweets.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The atmosphere at the market was very nice and enjoyable.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4000" b="1" dirty="0">
              <a:solidFill>
                <a:schemeClr val="tx1"/>
              </a:solidFill>
            </a:endParaRPr>
          </a:p>
          <a:p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770143" y="98474"/>
            <a:ext cx="2743200" cy="171625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Pair Work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773" y="98474"/>
            <a:ext cx="249555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66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">
        <p14:prism isContent="1" isInverted="1"/>
      </p:transition>
    </mc:Choice>
    <mc:Fallback>
      <p:transition spd="slow" advClick="0" advTm="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12192000" cy="6858001"/>
          </a:xfr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n-US" sz="4000" dirty="0">
              <a:solidFill>
                <a:srgbClr val="A50021"/>
              </a:solidFill>
            </a:endParaRPr>
          </a:p>
          <a:p>
            <a:endParaRPr lang="en-US" sz="4000" dirty="0">
              <a:solidFill>
                <a:srgbClr val="A50021"/>
              </a:solidFill>
            </a:endParaRPr>
          </a:p>
          <a:p>
            <a:endParaRPr lang="en-US" sz="4000" dirty="0">
              <a:solidFill>
                <a:srgbClr val="A50021"/>
              </a:solidFill>
            </a:endParaRPr>
          </a:p>
          <a:p>
            <a:endParaRPr lang="en-US" sz="4000" dirty="0">
              <a:solidFill>
                <a:srgbClr val="A5002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Write a synonym of the following words.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Elderly,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Market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Hire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delicious</a:t>
            </a:r>
          </a:p>
          <a:p>
            <a:endParaRPr lang="en-US" sz="4000" dirty="0">
              <a:solidFill>
                <a:srgbClr val="A50021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887372" y="647114"/>
            <a:ext cx="4417255" cy="1378634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CC00"/>
                </a:solidFill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9716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">
        <p14:prism isInverted="1"/>
      </p:transition>
    </mc:Choice>
    <mc:Fallback>
      <p:transition spd="slow" advClick="0" advTm="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sz="3600" b="1" i="1" dirty="0">
              <a:solidFill>
                <a:srgbClr val="0000FF"/>
              </a:solidFill>
            </a:endParaRPr>
          </a:p>
          <a:p>
            <a:endParaRPr lang="en-US" sz="3600" b="1" i="1" dirty="0">
              <a:solidFill>
                <a:srgbClr val="0000FF"/>
              </a:solidFill>
            </a:endParaRPr>
          </a:p>
          <a:p>
            <a:endParaRPr lang="en-US" sz="3600" b="1" i="1" dirty="0">
              <a:solidFill>
                <a:srgbClr val="0000FF"/>
              </a:solidFill>
            </a:endParaRPr>
          </a:p>
          <a:p>
            <a:endParaRPr lang="en-US" sz="3600" b="1" i="1" dirty="0">
              <a:solidFill>
                <a:srgbClr val="0000FF"/>
              </a:solidFill>
            </a:endParaRPr>
          </a:p>
          <a:p>
            <a:endParaRPr lang="en-US" sz="3600" b="1" i="1" dirty="0">
              <a:solidFill>
                <a:srgbClr val="0000FF"/>
              </a:solidFill>
            </a:endParaRPr>
          </a:p>
          <a:p>
            <a:endParaRPr lang="en-US" sz="3600" b="1" i="1" dirty="0">
              <a:solidFill>
                <a:srgbClr val="0000FF"/>
              </a:solidFill>
            </a:endParaRPr>
          </a:p>
          <a:p>
            <a:r>
              <a:rPr lang="en-US" sz="2800" b="1" i="1" dirty="0">
                <a:solidFill>
                  <a:schemeClr val="tx1"/>
                </a:solidFill>
              </a:rPr>
              <a:t>Write a paragraph on ‘The Tha Kha Floating Market’</a:t>
            </a:r>
          </a:p>
        </p:txBody>
      </p:sp>
      <p:sp>
        <p:nvSpPr>
          <p:cNvPr id="5" name="Oval 4"/>
          <p:cNvSpPr/>
          <p:nvPr/>
        </p:nvSpPr>
        <p:spPr>
          <a:xfrm>
            <a:off x="4393809" y="618979"/>
            <a:ext cx="3404381" cy="15755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Homework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084" y="522849"/>
            <a:ext cx="2609850" cy="1752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557" y="2965644"/>
            <a:ext cx="3256085" cy="268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857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50">
        <p14:prism/>
      </p:transition>
    </mc:Choice>
    <mc:Fallback>
      <p:transition spd="slow" advClick="0" advTm="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  <a:solidFill>
            <a:schemeClr val="accent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                 </a:t>
            </a:r>
            <a:r>
              <a:rPr lang="en-US" sz="9600" b="1" i="1" dirty="0">
                <a:solidFill>
                  <a:srgbClr val="002060"/>
                </a:solidFill>
              </a:rPr>
              <a:t>Thank You all.</a:t>
            </a:r>
          </a:p>
        </p:txBody>
      </p:sp>
    </p:spTree>
    <p:extLst>
      <p:ext uri="{BB962C8B-B14F-4D97-AF65-F5344CB8AC3E}">
        <p14:creationId xmlns:p14="http://schemas.microsoft.com/office/powerpoint/2010/main" val="3068434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Click="0" advTm="50">
        <p15:prstTrans prst="curtains"/>
      </p:transition>
    </mc:Choice>
    <mc:Fallback>
      <p:transition spd="slow" advClick="0" advTm="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57473" y="633047"/>
            <a:ext cx="4503704" cy="13149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</a:rPr>
              <a:t>Introduction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3867" y="2599970"/>
            <a:ext cx="5565422" cy="24618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Md. Jahangir Alam</a:t>
            </a:r>
          </a:p>
          <a:p>
            <a:pPr algn="ctr"/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Assistant Head Teacher</a:t>
            </a:r>
          </a:p>
          <a:p>
            <a:pPr algn="ctr"/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Durgapur High School</a:t>
            </a:r>
          </a:p>
          <a:p>
            <a:pPr algn="ctr"/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Aditmari, Lalmonirhat.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8112F6-9E44-44D6-AC9E-6A85B92426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711" y="3013797"/>
            <a:ext cx="1270000" cy="163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69137" y="2029669"/>
            <a:ext cx="5683624" cy="3245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English First Paper</a:t>
            </a:r>
          </a:p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Class: 8</a:t>
            </a:r>
          </a:p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Time:50 minutes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974" y="2414276"/>
            <a:ext cx="18478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6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1069561" y="1723291"/>
            <a:ext cx="3056962" cy="154041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000" b="1" dirty="0"/>
              <a:t>Let’s see the pictures…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130" y="746759"/>
            <a:ext cx="3940361" cy="3493476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669725" y="4600135"/>
            <a:ext cx="2321169" cy="128953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Picture 1</a:t>
            </a:r>
          </a:p>
        </p:txBody>
      </p:sp>
    </p:spTree>
    <p:extLst>
      <p:ext uri="{BB962C8B-B14F-4D97-AF65-F5344CB8AC3E}">
        <p14:creationId xmlns:p14="http://schemas.microsoft.com/office/powerpoint/2010/main" val="304247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9788" y="445911"/>
            <a:ext cx="3932237" cy="16002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What is this picture about?</a:t>
            </a:r>
          </a:p>
        </p:txBody>
      </p:sp>
      <p:sp>
        <p:nvSpPr>
          <p:cNvPr id="8" name="Oval 7"/>
          <p:cNvSpPr/>
          <p:nvPr/>
        </p:nvSpPr>
        <p:spPr>
          <a:xfrm>
            <a:off x="6583680" y="5247249"/>
            <a:ext cx="2743200" cy="105507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Picture 2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4" r="8014"/>
          <a:stretch>
            <a:fillRect/>
          </a:stretch>
        </p:blipFill>
        <p:spPr>
          <a:xfrm>
            <a:off x="5897501" y="2057400"/>
            <a:ext cx="4115557" cy="2370407"/>
          </a:xfrm>
        </p:spPr>
      </p:pic>
    </p:spTree>
    <p:extLst>
      <p:ext uri="{BB962C8B-B14F-4D97-AF65-F5344CB8AC3E}">
        <p14:creationId xmlns:p14="http://schemas.microsoft.com/office/powerpoint/2010/main" val="717600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">
        <p14:flip dir="r"/>
      </p:transition>
    </mc:Choice>
    <mc:Fallback>
      <p:transition spd="slow" advClick="0" advTm="5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197" y="556169"/>
            <a:ext cx="10212946" cy="5911403"/>
          </a:xfrm>
          <a:solidFill>
            <a:schemeClr val="accent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br>
              <a:rPr lang="en-US" sz="4800" b="1" dirty="0">
                <a:solidFill>
                  <a:srgbClr val="002060"/>
                </a:solidFill>
              </a:rPr>
            </a:b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5459" y="2120190"/>
            <a:ext cx="5059070" cy="24809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Our today’s lesson is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The The Kha Floating Market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Unit: 6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Lesson : 9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Period: 1</a:t>
            </a:r>
            <a:r>
              <a:rPr lang="en-US" sz="2800" b="1" baseline="30000" dirty="0">
                <a:solidFill>
                  <a:schemeClr val="tx1"/>
                </a:solidFill>
              </a:rPr>
              <a:t>st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br>
              <a:rPr lang="en-US" sz="2800" dirty="0">
                <a:solidFill>
                  <a:srgbClr val="0F512D"/>
                </a:solidFill>
              </a:rPr>
            </a:b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23" y="2120190"/>
            <a:ext cx="2876550" cy="248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99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5039" y="3294186"/>
            <a:ext cx="7397262" cy="240323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Students will be able to --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1.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and comprehend the text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2. talk about the floating market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3. </a:t>
            </a:r>
            <a:r>
              <a:rPr lang="en-US" sz="2000" b="1">
                <a:solidFill>
                  <a:schemeClr val="tx1"/>
                </a:solidFill>
              </a:rPr>
              <a:t>Summarize </a:t>
            </a:r>
            <a:r>
              <a:rPr lang="en-US" sz="2000" b="1" dirty="0">
                <a:solidFill>
                  <a:schemeClr val="tx1"/>
                </a:solidFill>
              </a:rPr>
              <a:t>the information in </a:t>
            </a:r>
            <a:r>
              <a:rPr lang="en-US" sz="2000" b="1">
                <a:solidFill>
                  <a:schemeClr val="tx1"/>
                </a:solidFill>
              </a:rPr>
              <a:t>the text</a:t>
            </a:r>
            <a:br>
              <a:rPr lang="en-US" sz="2000" b="1">
                <a:solidFill>
                  <a:schemeClr val="tx1"/>
                </a:solidFill>
              </a:rPr>
            </a:br>
            <a:r>
              <a:rPr lang="en-US" sz="2000" b="1">
                <a:solidFill>
                  <a:schemeClr val="tx1"/>
                </a:solidFill>
              </a:rPr>
              <a:t>4. ask </a:t>
            </a:r>
            <a:r>
              <a:rPr lang="en-US" sz="2000" b="1" dirty="0">
                <a:solidFill>
                  <a:schemeClr val="tx1"/>
                </a:solidFill>
              </a:rPr>
              <a:t>and answer questions on floating market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1385667" y="349349"/>
            <a:ext cx="3505200" cy="2438400"/>
          </a:xfrm>
          <a:prstGeom prst="ellipse">
            <a:avLst/>
          </a:prstGeom>
          <a:solidFill>
            <a:schemeClr val="accent1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Outcomes of the lesson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1028" name="Picture 4" descr="Image result for enlightened mind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744" y="689780"/>
            <a:ext cx="2390676" cy="2143125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189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New Word: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Laden (Adj.)       heavily loaded</a:t>
            </a:r>
            <a:br>
              <a:rPr lang="en-US" sz="2400" b="1" dirty="0">
                <a:solidFill>
                  <a:schemeClr val="tx1"/>
                </a:solidFill>
              </a:rPr>
            </a:b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 boats were laden with fruits and vegetables.</a:t>
            </a:r>
            <a:br>
              <a:rPr lang="en-US" sz="2000" b="1" dirty="0">
                <a:solidFill>
                  <a:schemeClr val="tx1"/>
                </a:solidFill>
              </a:rPr>
            </a:b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FFFF00"/>
                </a:solidFill>
              </a:rPr>
              <a:t>                  </a:t>
            </a:r>
            <a:br>
              <a:rPr lang="en-US" sz="2000" b="1" dirty="0">
                <a:solidFill>
                  <a:srgbClr val="FFFF00"/>
                </a:solidFill>
              </a:rPr>
            </a:br>
            <a:br>
              <a:rPr lang="en-US" sz="4000" b="1" dirty="0">
                <a:solidFill>
                  <a:srgbClr val="FFFF00"/>
                </a:solidFill>
              </a:rPr>
            </a:br>
            <a:endParaRPr lang="en-US" sz="3200" b="1" dirty="0">
              <a:solidFill>
                <a:srgbClr val="F4772A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915" y="2227385"/>
            <a:ext cx="3334042" cy="274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142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">
        <p14:prism isContent="1"/>
      </p:transition>
    </mc:Choice>
    <mc:Fallback>
      <p:transition spd="slow" advClick="0" advTm="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New Word:</a:t>
            </a: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Chit-chat (Noun)     </a:t>
            </a:r>
            <a:r>
              <a:rPr lang="en-US" sz="2400" b="1" dirty="0">
                <a:solidFill>
                  <a:schemeClr val="tx1"/>
                </a:solidFill>
              </a:rPr>
              <a:t>Talk about trivial matters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They were having a chit chat.</a:t>
            </a:r>
            <a:r>
              <a:rPr lang="en-US" sz="3200" b="1" dirty="0">
                <a:solidFill>
                  <a:srgbClr val="002060"/>
                </a:solidFill>
              </a:rPr>
              <a:t>                  </a:t>
            </a:r>
            <a:br>
              <a:rPr lang="en-US" sz="4000" b="1" dirty="0">
                <a:solidFill>
                  <a:srgbClr val="002060"/>
                </a:solidFill>
              </a:rPr>
            </a:br>
            <a:br>
              <a:rPr lang="en-US" sz="4000" b="1" dirty="0">
                <a:solidFill>
                  <a:srgbClr val="002060"/>
                </a:solidFill>
              </a:rPr>
            </a:b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915" y="2053883"/>
            <a:ext cx="3404380" cy="272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53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">
        <p14:conveyor dir="l"/>
      </p:transition>
    </mc:Choice>
    <mc:Fallback>
      <p:transition spd="slow" advClick="0" advTm="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475</TotalTime>
  <Words>272</Words>
  <Application>Microsoft Office PowerPoint</Application>
  <PresentationFormat>Widescreen</PresentationFormat>
  <Paragraphs>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Let’s see the pictures…</vt:lpstr>
      <vt:lpstr>What is this picture about?</vt:lpstr>
      <vt:lpstr> </vt:lpstr>
      <vt:lpstr>PowerPoint Presentation</vt:lpstr>
      <vt:lpstr>New Word:  Laden (Adj.)       heavily loaded  The boats were laden with fruits and vegetables.                      </vt:lpstr>
      <vt:lpstr>New Word:  Chit-chat (Noun)     Talk about trivial matters They were having a chit chat.                    </vt:lpstr>
      <vt:lpstr>New Word:  Native (Adj.)      belonging to a particular place by birth.  We are the native speakers of Bangla.                     </vt:lpstr>
      <vt:lpstr>New Word:  Lotus (Noun)     One kind of watery flower  Lotus is our national flower.                     </vt:lpstr>
      <vt:lpstr>New Word:  Delicious (Adj.)     pleasing, especially to the taste  Mango is a delicious fruit.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Thank You all.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ASUS</dc:creator>
  <cp:lastModifiedBy>DOEL</cp:lastModifiedBy>
  <cp:revision>243</cp:revision>
  <dcterms:created xsi:type="dcterms:W3CDTF">2015-08-29T18:07:53Z</dcterms:created>
  <dcterms:modified xsi:type="dcterms:W3CDTF">2021-02-21T14:01:44Z</dcterms:modified>
</cp:coreProperties>
</file>