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49" r:id="rId2"/>
    <p:sldId id="350" r:id="rId3"/>
    <p:sldId id="351" r:id="rId4"/>
    <p:sldId id="352" r:id="rId5"/>
    <p:sldId id="353" r:id="rId6"/>
    <p:sldId id="354" r:id="rId7"/>
    <p:sldId id="355" r:id="rId8"/>
    <p:sldId id="356" r:id="rId9"/>
    <p:sldId id="357" r:id="rId10"/>
    <p:sldId id="358" r:id="rId11"/>
    <p:sldId id="359" r:id="rId12"/>
    <p:sldId id="360" r:id="rId13"/>
    <p:sldId id="361" r:id="rId14"/>
    <p:sldId id="362" r:id="rId15"/>
    <p:sldId id="363" r:id="rId16"/>
    <p:sldId id="364" r:id="rId17"/>
    <p:sldId id="365" r:id="rId18"/>
    <p:sldId id="366" r:id="rId19"/>
    <p:sldId id="367" r:id="rId20"/>
    <p:sldId id="368" r:id="rId21"/>
    <p:sldId id="369" r:id="rId22"/>
    <p:sldId id="37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cDarpReuBf943Wk+yXMDxw==" hashData="rp0WTVahd32tc0PvNR1B+/zYd+8sytnRRdIt056eRZej2UUHA7LX7GjFH+XepP1r4QqyyBl4+HCQbHh6E/6l9Q=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3AE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834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9F8BD-E00E-45A1-BD6F-EA7E3AB144DC}" type="datetimeFigureOut">
              <a:rPr lang="en-US" smtClean="0"/>
              <a:t>21-Feb-21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2AFB7-F892-4069-8B1E-47E2AF2B2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703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21-Feb-21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21-Feb-21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21-Feb-21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65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21-Feb-21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21-Feb-21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21-Feb-21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21-Feb-21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21-Feb-21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21-Feb-21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21-Feb-21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21-Feb-21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6200"/>
            <a:ext cx="12192000" cy="685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579A798-F3E5-4C68-B36D-89F4CCEAA57C}"/>
              </a:ext>
            </a:extLst>
          </p:cNvPr>
          <p:cNvGrpSpPr/>
          <p:nvPr userDrawn="1"/>
        </p:nvGrpSpPr>
        <p:grpSpPr>
          <a:xfrm>
            <a:off x="76200" y="57150"/>
            <a:ext cx="1013698" cy="957452"/>
            <a:chOff x="872252" y="518999"/>
            <a:chExt cx="1013698" cy="957452"/>
          </a:xfrm>
        </p:grpSpPr>
        <p:grpSp>
          <p:nvGrpSpPr>
            <p:cNvPr id="5" name="组合 19">
              <a:extLst>
                <a:ext uri="{FF2B5EF4-FFF2-40B4-BE49-F238E27FC236}">
                  <a16:creationId xmlns:a16="http://schemas.microsoft.com/office/drawing/2014/main" id="{F1A20402-4581-45C3-A677-B3D1F1CCCBC7}"/>
                </a:ext>
              </a:extLst>
            </p:cNvPr>
            <p:cNvGrpSpPr/>
            <p:nvPr userDrawn="1"/>
          </p:nvGrpSpPr>
          <p:grpSpPr>
            <a:xfrm>
              <a:off x="872252" y="518999"/>
              <a:ext cx="1013698" cy="957452"/>
              <a:chOff x="304800" y="673100"/>
              <a:chExt cx="4000500" cy="4000500"/>
            </a:xfrm>
            <a:effectLst/>
          </p:grpSpPr>
          <p:sp>
            <p:nvSpPr>
              <p:cNvPr id="8" name="同心圆 20">
                <a:extLst>
                  <a:ext uri="{FF2B5EF4-FFF2-40B4-BE49-F238E27FC236}">
                    <a16:creationId xmlns:a16="http://schemas.microsoft.com/office/drawing/2014/main" id="{1442EEC3-8307-4C2C-8DD3-ABE786107A76}"/>
                  </a:ext>
                </a:extLst>
              </p:cNvPr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3765"/>
                <a:endParaRPr lang="zh-CN" altLang="en-US" sz="3200" kern="0" dirty="0">
                  <a:solidFill>
                    <a:sysClr val="windowText" lastClr="000000"/>
                  </a:solidFill>
                  <a:latin typeface="Calibri" panose="020F0502020204030204"/>
                  <a:ea typeface="微软雅黑" panose="020B0503020204020204" charset="-122"/>
                </a:endParaRPr>
              </a:p>
            </p:txBody>
          </p:sp>
          <p:sp>
            <p:nvSpPr>
              <p:cNvPr id="9" name="椭圆 21">
                <a:extLst>
                  <a:ext uri="{FF2B5EF4-FFF2-40B4-BE49-F238E27FC236}">
                    <a16:creationId xmlns:a16="http://schemas.microsoft.com/office/drawing/2014/main" id="{2F1F9FE0-45B6-4831-A792-4362DC0CFCD1}"/>
                  </a:ext>
                </a:extLst>
              </p:cNvPr>
              <p:cNvSpPr/>
              <p:nvPr/>
            </p:nvSpPr>
            <p:spPr>
              <a:xfrm>
                <a:off x="392112" y="760412"/>
                <a:ext cx="3825873" cy="3825873"/>
              </a:xfrm>
              <a:prstGeom prst="ellipse">
                <a:avLst/>
              </a:prstGeom>
              <a:solidFill>
                <a:schemeClr val="accent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3765"/>
                <a:endParaRPr lang="zh-CN" altLang="en-US" sz="3200" kern="0">
                  <a:solidFill>
                    <a:sysClr val="window" lastClr="FFFFFF"/>
                  </a:solidFill>
                  <a:latin typeface="Calibri" panose="020F0502020204030204"/>
                  <a:ea typeface="微软雅黑" panose="020B0503020204020204" charset="-122"/>
                </a:endParaRPr>
              </a:p>
            </p:txBody>
          </p:sp>
        </p:grpSp>
        <p:sp>
          <p:nvSpPr>
            <p:cNvPr id="6" name="椭圆 21">
              <a:extLst>
                <a:ext uri="{FF2B5EF4-FFF2-40B4-BE49-F238E27FC236}">
                  <a16:creationId xmlns:a16="http://schemas.microsoft.com/office/drawing/2014/main" id="{C3398C1C-2A38-4E31-94CC-F6ED2A42CB0A}"/>
                </a:ext>
              </a:extLst>
            </p:cNvPr>
            <p:cNvSpPr/>
            <p:nvPr userDrawn="1"/>
          </p:nvSpPr>
          <p:spPr>
            <a:xfrm>
              <a:off x="990656" y="623581"/>
              <a:ext cx="760556" cy="744556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3765"/>
              <a:endParaRPr lang="zh-CN" altLang="en-US" sz="3200" kern="0" dirty="0">
                <a:solidFill>
                  <a:sysClr val="window" lastClr="FFFFFF"/>
                </a:solidFill>
                <a:latin typeface="Calibri" panose="020F0502020204030204"/>
                <a:ea typeface="微软雅黑" panose="020B0503020204020204" charset="-122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3F0EB59-5636-47E3-A141-AC401A0A9EAC}"/>
              </a:ext>
            </a:extLst>
          </p:cNvPr>
          <p:cNvGrpSpPr/>
          <p:nvPr userDrawn="1"/>
        </p:nvGrpSpPr>
        <p:grpSpPr>
          <a:xfrm>
            <a:off x="8458200" y="76200"/>
            <a:ext cx="3518263" cy="467237"/>
            <a:chOff x="3043127" y="85203"/>
            <a:chExt cx="3567634" cy="616106"/>
          </a:xfr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1" name="Freeform: Shape 17">
              <a:extLst>
                <a:ext uri="{FF2B5EF4-FFF2-40B4-BE49-F238E27FC236}">
                  <a16:creationId xmlns:a16="http://schemas.microsoft.com/office/drawing/2014/main" id="{B3A523BB-82CB-4A3F-A382-9C5F04A4E008}"/>
                </a:ext>
              </a:extLst>
            </p:cNvPr>
            <p:cNvSpPr/>
            <p:nvPr userDrawn="1"/>
          </p:nvSpPr>
          <p:spPr>
            <a:xfrm rot="10587819">
              <a:off x="3043127" y="85203"/>
              <a:ext cx="596039" cy="616106"/>
            </a:xfrm>
            <a:custGeom>
              <a:avLst/>
              <a:gdLst>
                <a:gd name="connsiteX0" fmla="*/ 553612 w 553612"/>
                <a:gd name="connsiteY0" fmla="*/ 579272 h 579272"/>
                <a:gd name="connsiteX1" fmla="*/ 0 w 553612"/>
                <a:gd name="connsiteY1" fmla="*/ 545059 h 579272"/>
                <a:gd name="connsiteX2" fmla="*/ 0 w 553612"/>
                <a:gd name="connsiteY2" fmla="*/ 0 h 579272"/>
                <a:gd name="connsiteX3" fmla="*/ 543847 w 553612"/>
                <a:gd name="connsiteY3" fmla="*/ 475383 h 57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612" h="579272">
                  <a:moveTo>
                    <a:pt x="553612" y="579272"/>
                  </a:moveTo>
                  <a:lnTo>
                    <a:pt x="0" y="545059"/>
                  </a:lnTo>
                  <a:lnTo>
                    <a:pt x="0" y="0"/>
                  </a:lnTo>
                  <a:cubicBezTo>
                    <a:pt x="268264" y="0"/>
                    <a:pt x="492084" y="204083"/>
                    <a:pt x="543847" y="47538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8">
              <a:extLst>
                <a:ext uri="{FF2B5EF4-FFF2-40B4-BE49-F238E27FC236}">
                  <a16:creationId xmlns:a16="http://schemas.microsoft.com/office/drawing/2014/main" id="{D1CAC7B2-0E2B-4EFC-828A-DF74997AB8FF}"/>
                </a:ext>
              </a:extLst>
            </p:cNvPr>
            <p:cNvSpPr/>
            <p:nvPr userDrawn="1"/>
          </p:nvSpPr>
          <p:spPr>
            <a:xfrm>
              <a:off x="3557257" y="103494"/>
              <a:ext cx="3053504" cy="578849"/>
            </a:xfrm>
            <a:custGeom>
              <a:avLst/>
              <a:gdLst>
                <a:gd name="connsiteX0" fmla="*/ 0 w 3053504"/>
                <a:gd name="connsiteY0" fmla="*/ 0 h 578849"/>
                <a:gd name="connsiteX1" fmla="*/ 3053504 w 3053504"/>
                <a:gd name="connsiteY1" fmla="*/ 0 h 578849"/>
                <a:gd name="connsiteX2" fmla="*/ 3053504 w 3053504"/>
                <a:gd name="connsiteY2" fmla="*/ 300188 h 578849"/>
                <a:gd name="connsiteX3" fmla="*/ 3034887 w 3053504"/>
                <a:gd name="connsiteY3" fmla="*/ 295401 h 578849"/>
                <a:gd name="connsiteX4" fmla="*/ 2802783 w 3053504"/>
                <a:gd name="connsiteY4" fmla="*/ 272003 h 578849"/>
                <a:gd name="connsiteX5" fmla="*/ 2070207 w 3053504"/>
                <a:gd name="connsiteY5" fmla="*/ 534991 h 578849"/>
                <a:gd name="connsiteX6" fmla="*/ 2021951 w 3053504"/>
                <a:gd name="connsiteY6" fmla="*/ 578849 h 578849"/>
                <a:gd name="connsiteX7" fmla="*/ 0 w 3053504"/>
                <a:gd name="connsiteY7" fmla="*/ 578849 h 578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3504" h="578849">
                  <a:moveTo>
                    <a:pt x="0" y="0"/>
                  </a:moveTo>
                  <a:lnTo>
                    <a:pt x="3053504" y="0"/>
                  </a:lnTo>
                  <a:lnTo>
                    <a:pt x="3053504" y="300188"/>
                  </a:lnTo>
                  <a:lnTo>
                    <a:pt x="3034887" y="295401"/>
                  </a:lnTo>
                  <a:cubicBezTo>
                    <a:pt x="2959916" y="280060"/>
                    <a:pt x="2882290" y="272003"/>
                    <a:pt x="2802783" y="272003"/>
                  </a:cubicBezTo>
                  <a:cubicBezTo>
                    <a:pt x="2524509" y="272003"/>
                    <a:pt x="2269285" y="370697"/>
                    <a:pt x="2070207" y="534991"/>
                  </a:cubicBezTo>
                  <a:lnTo>
                    <a:pt x="2021951" y="578849"/>
                  </a:lnTo>
                  <a:lnTo>
                    <a:pt x="0" y="5788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Date Placeholder 1"/>
          <p:cNvSpPr txBox="1">
            <a:spLocks/>
          </p:cNvSpPr>
          <p:nvPr userDrawn="1"/>
        </p:nvSpPr>
        <p:spPr>
          <a:xfrm>
            <a:off x="8965215" y="76200"/>
            <a:ext cx="2597331" cy="32027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FE4688-7E59-4286-BF82-F6B5BE96FA3D}" type="datetime8">
              <a:rPr lang="en-US" b="0" smtClean="0">
                <a:solidFill>
                  <a:schemeClr val="tx1"/>
                </a:solidFill>
                <a:effectLst/>
              </a:rPr>
              <a:pPr/>
              <a:t>21-Feb-21 2:44 PM</a:t>
            </a:fld>
            <a:endParaRPr lang="en-US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14" name="Rounded Rectangle 8">
            <a:extLst>
              <a:ext uri="{FF2B5EF4-FFF2-40B4-BE49-F238E27FC236}">
                <a16:creationId xmlns:a16="http://schemas.microsoft.com/office/drawing/2014/main" id="{D3D681F4-21F1-4FFB-AC71-7BC967AD0433}"/>
              </a:ext>
            </a:extLst>
          </p:cNvPr>
          <p:cNvSpPr/>
          <p:nvPr userDrawn="1"/>
        </p:nvSpPr>
        <p:spPr>
          <a:xfrm>
            <a:off x="9372600" y="6076950"/>
            <a:ext cx="2819400" cy="552450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  <a:latin typeface="Edwardian Script ITC" panose="030303020407070D0804" pitchFamily="66" charset="0"/>
              </a:rPr>
              <a:t>Abul</a:t>
            </a:r>
            <a:r>
              <a:rPr lang="en-US" sz="2800" b="1" dirty="0" smtClean="0">
                <a:solidFill>
                  <a:schemeClr val="tx1"/>
                </a:solidFill>
                <a:latin typeface="Edwardian Script ITC" panose="030303020407070D0804" pitchFamily="66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Edwardian Script ITC" panose="030303020407070D0804" pitchFamily="66" charset="0"/>
              </a:rPr>
              <a:t>Kalam</a:t>
            </a:r>
            <a:r>
              <a:rPr lang="en-US" sz="2800" b="1" dirty="0" smtClean="0">
                <a:solidFill>
                  <a:schemeClr val="tx1"/>
                </a:solidFill>
                <a:latin typeface="Edwardian Script ITC" panose="030303020407070D0804" pitchFamily="66" charset="0"/>
              </a:rPr>
              <a:t> Azad</a:t>
            </a:r>
            <a:endParaRPr lang="en-US" sz="2800" b="1" dirty="0">
              <a:solidFill>
                <a:schemeClr val="tx1"/>
              </a:solidFill>
              <a:latin typeface="Edwardian Script ITC" panose="030303020407070D0804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ndeytu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0427" y="2747256"/>
            <a:ext cx="3014737" cy="3476323"/>
          </a:xfrm>
          <a:prstGeom prst="rect">
            <a:avLst/>
          </a:prstGeom>
        </p:spPr>
      </p:pic>
      <p:sp>
        <p:nvSpPr>
          <p:cNvPr id="22" name="Can 21"/>
          <p:cNvSpPr/>
          <p:nvPr/>
        </p:nvSpPr>
        <p:spPr>
          <a:xfrm>
            <a:off x="1981200" y="5307876"/>
            <a:ext cx="531673" cy="381000"/>
          </a:xfrm>
          <a:prstGeom prst="can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170810" y="2151855"/>
            <a:ext cx="152400" cy="3185530"/>
          </a:xfrm>
          <a:prstGeom prst="rect">
            <a:avLst/>
          </a:prstGeom>
          <a:solidFill>
            <a:srgbClr val="FFC1C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24" name="Isosceles Triangle 23"/>
          <p:cNvSpPr/>
          <p:nvPr/>
        </p:nvSpPr>
        <p:spPr>
          <a:xfrm>
            <a:off x="2075560" y="2004510"/>
            <a:ext cx="342900" cy="190500"/>
          </a:xfrm>
          <a:prstGeom prst="triangle">
            <a:avLst/>
          </a:prstGeom>
          <a:solidFill>
            <a:srgbClr val="FFC1C1"/>
          </a:solidFill>
          <a:ln w="25400" cap="flat" cmpd="sng" algn="ctr">
            <a:solidFill>
              <a:srgbClr val="FFC000"/>
            </a:solidFill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rgbClr val="0070C0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5560" y="2190120"/>
            <a:ext cx="2755104" cy="1452245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644338" y="434035"/>
            <a:ext cx="80633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b="1" dirty="0">
                <a:ln>
                  <a:solidFill>
                    <a:schemeClr val="tx1"/>
                  </a:solidFill>
                </a:ln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আজকের ক্লাসে সবাইকে স্বাগতম</a:t>
            </a:r>
            <a:endParaRPr lang="en-US" sz="5400" b="1" dirty="0">
              <a:ln>
                <a:solidFill>
                  <a:schemeClr val="tx1"/>
                </a:solidFill>
              </a:ln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8414" y="-102638"/>
            <a:ext cx="5813414" cy="69867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0" y="-102639"/>
            <a:ext cx="6477000" cy="6986766"/>
          </a:xfrm>
          <a:prstGeom prst="rect">
            <a:avLst/>
          </a:prstGeom>
        </p:spPr>
      </p:pic>
      <p:sp>
        <p:nvSpPr>
          <p:cNvPr id="14" name="TextBox 12">
            <a:extLst>
              <a:ext uri="{FF2B5EF4-FFF2-40B4-BE49-F238E27FC236}">
                <a16:creationId xmlns:a16="http://schemas.microsoft.com/office/drawing/2014/main" id="{234A44D5-3538-4E12-9CB3-A6C55711D04B}"/>
              </a:ext>
            </a:extLst>
          </p:cNvPr>
          <p:cNvSpPr txBox="1"/>
          <p:nvPr/>
        </p:nvSpPr>
        <p:spPr>
          <a:xfrm>
            <a:off x="288799" y="311142"/>
            <a:ext cx="513053" cy="447027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r>
              <a:rPr lang="en-US" altLang="zh-CN" sz="2400" b="1" dirty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700334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20667C18-8768-4D94-B71B-1A9BF6AE76ED}"/>
              </a:ext>
            </a:extLst>
          </p:cNvPr>
          <p:cNvSpPr/>
          <p:nvPr/>
        </p:nvSpPr>
        <p:spPr>
          <a:xfrm>
            <a:off x="3671791" y="4876800"/>
            <a:ext cx="4785329" cy="5232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dirty="0">
                <a:ln w="0"/>
                <a:latin typeface="NikoshBAN" pitchFamily="2" charset="0"/>
                <a:cs typeface="NikoshBAN" pitchFamily="2" charset="0"/>
              </a:rPr>
              <a:t>এগুলো হচ্ছে বিনোদনে প্রযুক্তির ব্যবহার।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87361" y="343079"/>
            <a:ext cx="5154190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73162" y="343078"/>
            <a:ext cx="5613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n w="0"/>
                <a:latin typeface="NikoshBAN" pitchFamily="2" charset="0"/>
                <a:cs typeface="NikoshBAN" pitchFamily="2" charset="0"/>
              </a:rPr>
              <a:t>এগুলো কোথায় ব্যবহৃত প্রযুক্তি?  </a:t>
            </a:r>
            <a:r>
              <a:rPr lang="bn-IN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EC6229-2DDB-4EAD-BB76-459858981366}"/>
              </a:ext>
            </a:extLst>
          </p:cNvPr>
          <p:cNvSpPr txBox="1"/>
          <p:nvPr/>
        </p:nvSpPr>
        <p:spPr>
          <a:xfrm>
            <a:off x="2479864" y="3998996"/>
            <a:ext cx="2467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সিডি প্লেয়ার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EC6229-2DDB-4EAD-BB76-459858981366}"/>
              </a:ext>
            </a:extLst>
          </p:cNvPr>
          <p:cNvSpPr txBox="1"/>
          <p:nvPr/>
        </p:nvSpPr>
        <p:spPr>
          <a:xfrm>
            <a:off x="7017474" y="3998996"/>
            <a:ext cx="2268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ভিডিও গেমস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99DE5F-1D94-45D9-84F8-84ED40486289}"/>
              </a:ext>
            </a:extLst>
          </p:cNvPr>
          <p:cNvSpPr/>
          <p:nvPr/>
        </p:nvSpPr>
        <p:spPr>
          <a:xfrm>
            <a:off x="1710811" y="1203262"/>
            <a:ext cx="3553099" cy="2795733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F248E4-A61A-4DB7-A57B-A712C41F077A}"/>
              </a:ext>
            </a:extLst>
          </p:cNvPr>
          <p:cNvSpPr/>
          <p:nvPr/>
        </p:nvSpPr>
        <p:spPr>
          <a:xfrm>
            <a:off x="6622869" y="1203262"/>
            <a:ext cx="3552674" cy="2795733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234A44D5-3538-4E12-9CB3-A6C55711D04B}"/>
              </a:ext>
            </a:extLst>
          </p:cNvPr>
          <p:cNvSpPr txBox="1"/>
          <p:nvPr/>
        </p:nvSpPr>
        <p:spPr>
          <a:xfrm>
            <a:off x="288799" y="311142"/>
            <a:ext cx="562946" cy="461651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r>
              <a:rPr lang="en-US" altLang="zh-CN" sz="2400" b="1" dirty="0" smtClean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10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TextBox 75"/>
          <p:cNvSpPr txBox="1"/>
          <p:nvPr/>
        </p:nvSpPr>
        <p:spPr>
          <a:xfrm>
            <a:off x="1066800" y="5486400"/>
            <a:ext cx="10405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 সমস্ত প্রযুক্তি ব্যবহার করে আনন্দ লাভ করি তাই এ প্রযুক্তিগুলোকে বিনোদন প্রযুক্তি বলে।</a:t>
            </a:r>
            <a:endParaRPr lang="en-US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27370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5" grpId="0"/>
      <p:bldP spid="6" grpId="0"/>
      <p:bldP spid="13" grpId="0"/>
      <p:bldP spid="14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5"/>
          <p:cNvSpPr txBox="1"/>
          <p:nvPr/>
        </p:nvSpPr>
        <p:spPr>
          <a:xfrm>
            <a:off x="4745083" y="307075"/>
            <a:ext cx="32766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600" b="1" dirty="0" smtClean="0">
                <a:ln w="11430"/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6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 smtClean="0">
                <a:ln w="11430"/>
                <a:latin typeface="NikoshBAN" pitchFamily="2" charset="0"/>
                <a:cs typeface="NikoshBAN" pitchFamily="2" charset="0"/>
              </a:rPr>
              <a:t>কাজ </a:t>
            </a:r>
            <a:r>
              <a:rPr lang="en-US" sz="66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C0D2C5-47B1-485C-BCE0-9C0DAB4797A2}"/>
              </a:ext>
            </a:extLst>
          </p:cNvPr>
          <p:cNvSpPr txBox="1"/>
          <p:nvPr/>
        </p:nvSpPr>
        <p:spPr>
          <a:xfrm>
            <a:off x="2927830" y="4179662"/>
            <a:ext cx="7980240" cy="5847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বিনোদনের ক্ষেত্রে </a:t>
            </a:r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ব্যবহৃত ৫টি প্রযুক্তির 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নাম লেখ। 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234A44D5-3538-4E12-9CB3-A6C55711D04B}"/>
              </a:ext>
            </a:extLst>
          </p:cNvPr>
          <p:cNvSpPr txBox="1"/>
          <p:nvPr/>
        </p:nvSpPr>
        <p:spPr>
          <a:xfrm>
            <a:off x="288799" y="311142"/>
            <a:ext cx="562946" cy="461651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r>
              <a:rPr lang="en-US" altLang="zh-CN" sz="2400" b="1" dirty="0" smtClean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11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56004" y="398094"/>
            <a:ext cx="2343652" cy="20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83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20667C18-8768-4D94-B71B-1A9BF6AE76ED}"/>
              </a:ext>
            </a:extLst>
          </p:cNvPr>
          <p:cNvSpPr/>
          <p:nvPr/>
        </p:nvSpPr>
        <p:spPr>
          <a:xfrm>
            <a:off x="3310353" y="5280346"/>
            <a:ext cx="4785329" cy="5232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dirty="0">
                <a:ln w="0"/>
                <a:latin typeface="NikoshBAN" pitchFamily="2" charset="0"/>
                <a:cs typeface="NikoshBAN" pitchFamily="2" charset="0"/>
              </a:rPr>
              <a:t>এগুলো হচ্ছে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চিকিৎসায়</a:t>
            </a:r>
            <a:r>
              <a:rPr lang="bn-IN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n w="0"/>
                <a:latin typeface="NikoshBAN" pitchFamily="2" charset="0"/>
                <a:cs typeface="NikoshBAN" pitchFamily="2" charset="0"/>
              </a:rPr>
              <a:t>প্রযুক্তির ব্যবহার।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87361" y="152401"/>
            <a:ext cx="5154190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79625" y="152401"/>
            <a:ext cx="5613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n w="0"/>
                <a:latin typeface="NikoshBAN" pitchFamily="2" charset="0"/>
                <a:cs typeface="NikoshBAN" pitchFamily="2" charset="0"/>
              </a:rPr>
              <a:t>এগুলো কোথায় ব্যবহৃত প্রযুক্তি?  </a:t>
            </a:r>
            <a:r>
              <a:rPr lang="bn-IN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EC6229-2DDB-4EAD-BB76-459858981366}"/>
              </a:ext>
            </a:extLst>
          </p:cNvPr>
          <p:cNvSpPr txBox="1"/>
          <p:nvPr/>
        </p:nvSpPr>
        <p:spPr>
          <a:xfrm>
            <a:off x="2111274" y="4285604"/>
            <a:ext cx="2467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আল্ট্রাসনোগ্রা</a:t>
            </a:r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ফি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EC6229-2DDB-4EAD-BB76-459858981366}"/>
              </a:ext>
            </a:extLst>
          </p:cNvPr>
          <p:cNvSpPr txBox="1"/>
          <p:nvPr/>
        </p:nvSpPr>
        <p:spPr>
          <a:xfrm>
            <a:off x="7031122" y="4285604"/>
            <a:ext cx="2268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এক্সরে মেশিন </a:t>
            </a:r>
            <a:endParaRPr lang="en-US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0588CF2-739D-4771-98BE-5B68FCB690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3236" y="1008642"/>
            <a:ext cx="4587767" cy="30670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202" y="1008642"/>
            <a:ext cx="4169873" cy="30670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TextBox 12">
            <a:extLst>
              <a:ext uri="{FF2B5EF4-FFF2-40B4-BE49-F238E27FC236}">
                <a16:creationId xmlns:a16="http://schemas.microsoft.com/office/drawing/2014/main" id="{234A44D5-3538-4E12-9CB3-A6C55711D04B}"/>
              </a:ext>
            </a:extLst>
          </p:cNvPr>
          <p:cNvSpPr txBox="1"/>
          <p:nvPr/>
        </p:nvSpPr>
        <p:spPr>
          <a:xfrm>
            <a:off x="288799" y="311142"/>
            <a:ext cx="562946" cy="461651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r>
              <a:rPr lang="en-US" altLang="zh-CN" sz="2400" b="1" dirty="0" smtClean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12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1745" y="5181600"/>
            <a:ext cx="105027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শব্দতরঙ্গ ব্যবহার করে দেহের ভিতরের নানা অঙ্গের ছবি ডাক্তার নিয়ে থাকেন। একে বলা হয় আল্ট্রাসনোগ্রাফি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। শরীরের কোনো অংশের হাড় ভেঙ্গে গেলে এক্স-রে তে ধরা পড়ে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96570" y="152401"/>
            <a:ext cx="5613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n w="0"/>
                <a:latin typeface="NikoshBAN" pitchFamily="2" charset="0"/>
                <a:cs typeface="NikoshBAN" pitchFamily="2" charset="0"/>
              </a:rPr>
              <a:t>এগুলো ব্যবহারের ফলে কী হয়?  </a:t>
            </a:r>
            <a:r>
              <a:rPr lang="bn-IN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 w="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22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5" grpId="0"/>
      <p:bldP spid="6" grpId="0"/>
      <p:bldP spid="6" grpId="1"/>
      <p:bldP spid="13" grpId="0"/>
      <p:bldP spid="14" grpId="0"/>
      <p:bldP spid="12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20667C18-8768-4D94-B71B-1A9BF6AE76ED}"/>
              </a:ext>
            </a:extLst>
          </p:cNvPr>
          <p:cNvSpPr/>
          <p:nvPr/>
        </p:nvSpPr>
        <p:spPr>
          <a:xfrm>
            <a:off x="3567061" y="5344180"/>
            <a:ext cx="4785329" cy="5232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dirty="0">
                <a:ln w="0"/>
                <a:latin typeface="NikoshBAN" pitchFamily="2" charset="0"/>
                <a:cs typeface="NikoshBAN" pitchFamily="2" charset="0"/>
              </a:rPr>
              <a:t>এগুলো হচ্ছে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চিকিৎসায়</a:t>
            </a:r>
            <a:r>
              <a:rPr lang="bn-IN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n w="0"/>
                <a:latin typeface="NikoshBAN" pitchFamily="2" charset="0"/>
                <a:cs typeface="NikoshBAN" pitchFamily="2" charset="0"/>
              </a:rPr>
              <a:t>প্রযুক্তির ব্যবহার।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96487" y="76201"/>
            <a:ext cx="5154190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76600" y="76200"/>
            <a:ext cx="5285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n w="0"/>
                <a:latin typeface="NikoshBAN" pitchFamily="2" charset="0"/>
                <a:cs typeface="NikoshBAN" pitchFamily="2" charset="0"/>
              </a:rPr>
              <a:t>এগুলো কোথায় ব্যবহৃত প্রযুক্তি?  </a:t>
            </a:r>
            <a:r>
              <a:rPr lang="bn-IN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EC6229-2DDB-4EAD-BB76-459858981366}"/>
              </a:ext>
            </a:extLst>
          </p:cNvPr>
          <p:cNvSpPr txBox="1"/>
          <p:nvPr/>
        </p:nvSpPr>
        <p:spPr>
          <a:xfrm>
            <a:off x="1502920" y="4324025"/>
            <a:ext cx="3787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টমোগ্রাফি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EC6229-2DDB-4EAD-BB76-459858981366}"/>
              </a:ext>
            </a:extLst>
          </p:cNvPr>
          <p:cNvSpPr txBox="1"/>
          <p:nvPr/>
        </p:nvSpPr>
        <p:spPr>
          <a:xfrm>
            <a:off x="6589174" y="4354802"/>
            <a:ext cx="3771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ইলেক্টো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কার্ডিওগ্রাম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জি</a:t>
            </a:r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952142-199F-4E91-B883-8981E9CF0B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5228" y="776470"/>
            <a:ext cx="4362035" cy="337899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776470"/>
            <a:ext cx="4049774" cy="337899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2">
            <a:extLst>
              <a:ext uri="{FF2B5EF4-FFF2-40B4-BE49-F238E27FC236}">
                <a16:creationId xmlns:a16="http://schemas.microsoft.com/office/drawing/2014/main" id="{234A44D5-3538-4E12-9CB3-A6C55711D04B}"/>
              </a:ext>
            </a:extLst>
          </p:cNvPr>
          <p:cNvSpPr txBox="1"/>
          <p:nvPr/>
        </p:nvSpPr>
        <p:spPr>
          <a:xfrm>
            <a:off x="288799" y="311142"/>
            <a:ext cx="562946" cy="461651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r>
              <a:rPr lang="en-US" altLang="zh-CN" sz="2400" b="1" dirty="0" smtClean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13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71600" y="5282625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শরীরের ভিতরের অঙ্গ সমূহ পরীক্ষা করতে এসব যন্ত্র ব্যবহার করা হয়।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01627" y="76199"/>
            <a:ext cx="5613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n w="0"/>
                <a:latin typeface="NikoshBAN" pitchFamily="2" charset="0"/>
                <a:cs typeface="NikoshBAN" pitchFamily="2" charset="0"/>
              </a:rPr>
              <a:t>এগুলো ব্যবহারের ফলে কী হয়?  </a:t>
            </a:r>
            <a:r>
              <a:rPr lang="bn-IN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 w="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7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5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5" grpId="0"/>
      <p:bldP spid="6" grpId="0"/>
      <p:bldP spid="6" grpId="1"/>
      <p:bldP spid="13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20667C18-8768-4D94-B71B-1A9BF6AE76ED}"/>
              </a:ext>
            </a:extLst>
          </p:cNvPr>
          <p:cNvSpPr/>
          <p:nvPr/>
        </p:nvSpPr>
        <p:spPr>
          <a:xfrm>
            <a:off x="3430733" y="5332675"/>
            <a:ext cx="5815144" cy="5847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200" dirty="0">
                <a:ln w="0"/>
                <a:latin typeface="NikoshBAN" pitchFamily="2" charset="0"/>
                <a:cs typeface="NikoshBAN" pitchFamily="2" charset="0"/>
              </a:rPr>
              <a:t>এগুলো হচ্ছে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চিকিৎসায়</a:t>
            </a:r>
            <a:r>
              <a:rPr lang="bn-IN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n w="0"/>
                <a:latin typeface="NikoshBAN" pitchFamily="2" charset="0"/>
                <a:cs typeface="NikoshBAN" pitchFamily="2" charset="0"/>
              </a:rPr>
              <a:t>প্রযুক্তির ব্যবহার।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61210" y="189489"/>
            <a:ext cx="5154190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9455" y="189489"/>
            <a:ext cx="5613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n w="0"/>
                <a:latin typeface="NikoshBAN" pitchFamily="2" charset="0"/>
                <a:cs typeface="NikoshBAN" pitchFamily="2" charset="0"/>
              </a:rPr>
              <a:t>এগুলো কোথায় ব্যবহৃত প্রযুক্তি?  </a:t>
            </a:r>
            <a:r>
              <a:rPr lang="bn-IN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EC6229-2DDB-4EAD-BB76-459858981366}"/>
              </a:ext>
            </a:extLst>
          </p:cNvPr>
          <p:cNvSpPr txBox="1"/>
          <p:nvPr/>
        </p:nvSpPr>
        <p:spPr>
          <a:xfrm>
            <a:off x="2906972" y="4114800"/>
            <a:ext cx="2473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থার্মোমিটার</a:t>
            </a:r>
            <a:endParaRPr lang="en-US" sz="54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EC6229-2DDB-4EAD-BB76-459858981366}"/>
              </a:ext>
            </a:extLst>
          </p:cNvPr>
          <p:cNvSpPr txBox="1"/>
          <p:nvPr/>
        </p:nvSpPr>
        <p:spPr>
          <a:xfrm>
            <a:off x="6680049" y="4145577"/>
            <a:ext cx="3282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স্টেথোস্কোপ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2448F32-A734-45B1-A08A-609FD65CAD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7982" y="1143000"/>
            <a:ext cx="3442946" cy="2912227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1967" y="1143000"/>
            <a:ext cx="3630306" cy="2912227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12">
            <a:extLst>
              <a:ext uri="{FF2B5EF4-FFF2-40B4-BE49-F238E27FC236}">
                <a16:creationId xmlns:a16="http://schemas.microsoft.com/office/drawing/2014/main" id="{234A44D5-3538-4E12-9CB3-A6C55711D04B}"/>
              </a:ext>
            </a:extLst>
          </p:cNvPr>
          <p:cNvSpPr txBox="1"/>
          <p:nvPr/>
        </p:nvSpPr>
        <p:spPr>
          <a:xfrm>
            <a:off x="288799" y="311142"/>
            <a:ext cx="562946" cy="461651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r>
              <a:rPr lang="en-US" altLang="zh-CN" sz="2400" b="1" dirty="0" smtClean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14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9800" y="5335737"/>
            <a:ext cx="7261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শরীরের তাপমাত্রা পরিমাপ করতে এটি ব্যবহার করা হয়।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88732" y="186427"/>
            <a:ext cx="5613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n w="0"/>
                <a:latin typeface="NikoshBAN" pitchFamily="2" charset="0"/>
                <a:cs typeface="NikoshBAN" pitchFamily="2" charset="0"/>
              </a:rPr>
              <a:t>এগুলো ব্যবহারের ফলে কী হয়?  </a:t>
            </a:r>
            <a:r>
              <a:rPr lang="bn-IN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 w="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42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5" grpId="0"/>
      <p:bldP spid="6" grpId="0"/>
      <p:bldP spid="6" grpId="1"/>
      <p:bldP spid="13" grpId="0"/>
      <p:bldP spid="14" grpId="0"/>
      <p:bldP spid="11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20667C18-8768-4D94-B71B-1A9BF6AE76ED}"/>
              </a:ext>
            </a:extLst>
          </p:cNvPr>
          <p:cNvSpPr/>
          <p:nvPr/>
        </p:nvSpPr>
        <p:spPr>
          <a:xfrm>
            <a:off x="3558158" y="5512102"/>
            <a:ext cx="5929409" cy="5232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dirty="0">
                <a:ln w="0"/>
                <a:latin typeface="NikoshBAN" pitchFamily="2" charset="0"/>
                <a:cs typeface="NikoshBAN" pitchFamily="2" charset="0"/>
              </a:rPr>
              <a:t>এগুলো হচ্ছে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চিকিৎসায়</a:t>
            </a:r>
            <a:r>
              <a:rPr lang="bn-IN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n w="0"/>
                <a:latin typeface="NikoshBAN" pitchFamily="2" charset="0"/>
                <a:cs typeface="NikoshBAN" pitchFamily="2" charset="0"/>
              </a:rPr>
              <a:t>প্রযুক্তির ব্যবহার।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87360" y="245376"/>
            <a:ext cx="5154190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73794" y="260764"/>
            <a:ext cx="5613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n w="0"/>
                <a:latin typeface="NikoshBAN" pitchFamily="2" charset="0"/>
                <a:cs typeface="NikoshBAN" pitchFamily="2" charset="0"/>
              </a:rPr>
              <a:t>এগুলো কোথায় ব্যবহৃত প্রযুক্তি?  </a:t>
            </a:r>
            <a:r>
              <a:rPr lang="bn-IN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EC6229-2DDB-4EAD-BB76-459858981366}"/>
              </a:ext>
            </a:extLst>
          </p:cNvPr>
          <p:cNvSpPr txBox="1"/>
          <p:nvPr/>
        </p:nvSpPr>
        <p:spPr>
          <a:xfrm>
            <a:off x="2441268" y="4063008"/>
            <a:ext cx="2473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প্রেসার মাপার যন্ত্র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EC6229-2DDB-4EAD-BB76-459858981366}"/>
              </a:ext>
            </a:extLst>
          </p:cNvPr>
          <p:cNvSpPr txBox="1"/>
          <p:nvPr/>
        </p:nvSpPr>
        <p:spPr>
          <a:xfrm>
            <a:off x="7216043" y="4063008"/>
            <a:ext cx="2797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রক্তচাপ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মাপার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endParaRPr lang="en-US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B7D46D-9E98-4276-9198-2E1026F72B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864" y="1087113"/>
            <a:ext cx="3868512" cy="2914342"/>
          </a:xfrm>
          <a:prstGeom prst="rect">
            <a:avLst/>
          </a:prstGeom>
          <a:ln w="38100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508822" y="1071723"/>
            <a:ext cx="3957077" cy="292973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667C18-8768-4D94-B71B-1A9BF6AE76ED}"/>
              </a:ext>
            </a:extLst>
          </p:cNvPr>
          <p:cNvSpPr/>
          <p:nvPr/>
        </p:nvSpPr>
        <p:spPr>
          <a:xfrm>
            <a:off x="3733800" y="4813518"/>
            <a:ext cx="5753767" cy="181588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চিকিৎসায়</a:t>
            </a:r>
            <a:r>
              <a:rPr lang="bn-IN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n w="0"/>
                <a:latin typeface="NikoshBAN" pitchFamily="2" charset="0"/>
                <a:cs typeface="NikoshBAN" pitchFamily="2" charset="0"/>
              </a:rPr>
              <a:t>প্রযুক্তির </a:t>
            </a:r>
            <a:r>
              <a:rPr lang="bn-IN" sz="2800" dirty="0" smtClean="0">
                <a:ln w="0"/>
                <a:latin typeface="NikoshBAN" pitchFamily="2" charset="0"/>
                <a:cs typeface="NikoshBAN" pitchFamily="2" charset="0"/>
              </a:rPr>
              <a:t>ব্যবহা</a:t>
            </a:r>
            <a:r>
              <a:rPr lang="bn-BD" sz="2800" dirty="0" smtClean="0">
                <a:ln w="0"/>
                <a:latin typeface="NikoshBAN" pitchFamily="2" charset="0"/>
                <a:cs typeface="NikoshBAN" pitchFamily="2" charset="0"/>
              </a:rPr>
              <a:t>রের ফলে-</a:t>
            </a:r>
          </a:p>
          <a:p>
            <a:r>
              <a:rPr lang="bn-BD" sz="2800" dirty="0" smtClean="0">
                <a:ln w="0"/>
                <a:latin typeface="NikoshBAN" pitchFamily="2" charset="0"/>
                <a:cs typeface="NikoshBAN" pitchFamily="2" charset="0"/>
              </a:rPr>
              <a:t>১.ডাক্তাররা সহজে রোগ নির্ণয় করতে পারে।</a:t>
            </a:r>
          </a:p>
          <a:p>
            <a:r>
              <a:rPr lang="bn-BD" sz="2800" dirty="0" smtClean="0">
                <a:ln w="0"/>
                <a:latin typeface="NikoshBAN" pitchFamily="2" charset="0"/>
                <a:cs typeface="NikoshBAN" pitchFamily="2" charset="0"/>
              </a:rPr>
              <a:t>২. রোগীরা উন্নত চিকিৎসা সেবা পায়।</a:t>
            </a:r>
          </a:p>
          <a:p>
            <a:r>
              <a:rPr lang="bn-BD" sz="2800" dirty="0" smtClean="0">
                <a:ln w="0"/>
                <a:latin typeface="NikoshBAN" pitchFamily="2" charset="0"/>
                <a:cs typeface="NikoshBAN" pitchFamily="2" charset="0"/>
              </a:rPr>
              <a:t>৩. শরীরের ভেতরের অঙ্গসমূহ পরীক্ষা সহজ হয়।  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57400" y="344269"/>
            <a:ext cx="79712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n w="0"/>
                <a:latin typeface="NikoshBAN" pitchFamily="2" charset="0"/>
                <a:cs typeface="NikoshBAN" pitchFamily="2" charset="0"/>
              </a:rPr>
              <a:t>চিকিৎসায় প্রযুক্তি ব্যবহারে কী কী সুবিধা পায়?   </a:t>
            </a:r>
            <a:r>
              <a:rPr lang="bn-IN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234A44D5-3538-4E12-9CB3-A6C55711D04B}"/>
              </a:ext>
            </a:extLst>
          </p:cNvPr>
          <p:cNvSpPr txBox="1"/>
          <p:nvPr/>
        </p:nvSpPr>
        <p:spPr>
          <a:xfrm>
            <a:off x="288799" y="311142"/>
            <a:ext cx="562946" cy="461651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r>
              <a:rPr lang="en-US" altLang="zh-CN" sz="2400" b="1" dirty="0" smtClean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15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4919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5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5" grpId="0"/>
      <p:bldP spid="6" grpId="0"/>
      <p:bldP spid="6" grpId="1"/>
      <p:bldP spid="13" grpId="0"/>
      <p:bldP spid="14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5"/>
          <p:cNvSpPr txBox="1"/>
          <p:nvPr/>
        </p:nvSpPr>
        <p:spPr>
          <a:xfrm>
            <a:off x="4200734" y="311142"/>
            <a:ext cx="3880757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600" dirty="0" smtClean="0">
                <a:ln w="11430"/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60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ln w="11430"/>
                <a:latin typeface="NikoshBAN" pitchFamily="2" charset="0"/>
                <a:cs typeface="NikoshBAN" pitchFamily="2" charset="0"/>
              </a:rPr>
              <a:t>কাজ </a:t>
            </a:r>
            <a:r>
              <a:rPr lang="en-US" sz="660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05275" y="2133600"/>
            <a:ext cx="56123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n w="0"/>
                <a:latin typeface="NikoshBAN" pitchFamily="2" charset="0"/>
                <a:cs typeface="NikoshBAN" pitchFamily="2" charset="0"/>
              </a:rPr>
              <a:t>২. চিকিৎসা প্রযুক্তির সুবিধা কী কী?   </a:t>
            </a:r>
            <a:r>
              <a:rPr lang="bn-IN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234A44D5-3538-4E12-9CB3-A6C55711D04B}"/>
              </a:ext>
            </a:extLst>
          </p:cNvPr>
          <p:cNvSpPr txBox="1"/>
          <p:nvPr/>
        </p:nvSpPr>
        <p:spPr>
          <a:xfrm>
            <a:off x="288799" y="311142"/>
            <a:ext cx="562946" cy="461651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r>
              <a:rPr lang="en-US" altLang="zh-CN" sz="2400" b="1" dirty="0" smtClean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16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1CCF33-67ED-45B1-9C19-06D089025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800" y="835271"/>
            <a:ext cx="2098250" cy="175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6869" y="4343400"/>
            <a:ext cx="3608489" cy="176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62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B88BA91E-64C3-4A40-90F6-79041CA87B71}"/>
              </a:ext>
            </a:extLst>
          </p:cNvPr>
          <p:cNvSpPr txBox="1"/>
          <p:nvPr/>
        </p:nvSpPr>
        <p:spPr>
          <a:xfrm>
            <a:off x="4587370" y="638471"/>
            <a:ext cx="4007870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মিলাও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CB7C305-814B-4161-BEA2-A1553A438F2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1722" y="1410789"/>
            <a:ext cx="2120260" cy="154108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A2E0FA4-E048-4A4B-A677-04FE7F8637F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060" y="4010788"/>
            <a:ext cx="2377440" cy="19062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9763F35-F9FB-4FD1-B153-6618151F3A7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779644" y="4802933"/>
            <a:ext cx="2080983" cy="139651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3876F01-70AD-495C-A08B-C0E893B26B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4731" y="3238811"/>
            <a:ext cx="2117250" cy="125269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6AD88860-0CC3-47A9-8744-61427E743010}"/>
              </a:ext>
            </a:extLst>
          </p:cNvPr>
          <p:cNvSpPr txBox="1"/>
          <p:nvPr/>
        </p:nvSpPr>
        <p:spPr>
          <a:xfrm>
            <a:off x="5185284" y="5424006"/>
            <a:ext cx="2478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স্টেথোস্কোপ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7EF5763-1CA9-431F-A72D-F2D9F491859B}"/>
              </a:ext>
            </a:extLst>
          </p:cNvPr>
          <p:cNvSpPr txBox="1"/>
          <p:nvPr/>
        </p:nvSpPr>
        <p:spPr>
          <a:xfrm>
            <a:off x="5143877" y="4491503"/>
            <a:ext cx="3451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থার্মোমিটার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457343F-A641-468E-A3ED-681AB57CB60B}"/>
              </a:ext>
            </a:extLst>
          </p:cNvPr>
          <p:cNvSpPr txBox="1"/>
          <p:nvPr/>
        </p:nvSpPr>
        <p:spPr>
          <a:xfrm>
            <a:off x="5083773" y="3764387"/>
            <a:ext cx="2681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ইকোকার্ডিওগ্রাফী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9DB04A6-5479-4AFF-A69F-ECEDB581D75F}"/>
              </a:ext>
            </a:extLst>
          </p:cNvPr>
          <p:cNvSpPr txBox="1"/>
          <p:nvPr/>
        </p:nvSpPr>
        <p:spPr>
          <a:xfrm>
            <a:off x="4945563" y="2828001"/>
            <a:ext cx="2957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রক্তচাপ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মাপার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870A31D-6DC7-4EF8-9523-62E24E158B03}"/>
              </a:ext>
            </a:extLst>
          </p:cNvPr>
          <p:cNvSpPr txBox="1"/>
          <p:nvPr/>
        </p:nvSpPr>
        <p:spPr>
          <a:xfrm>
            <a:off x="4644811" y="1856227"/>
            <a:ext cx="3559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কম্পিওটার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ট</a:t>
            </a: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গ্রাফী</a:t>
            </a: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3250B2B-FC77-4D9F-9A31-C52FE5A79CE8}"/>
              </a:ext>
            </a:extLst>
          </p:cNvPr>
          <p:cNvCxnSpPr>
            <a:cxnSpLocks/>
          </p:cNvCxnSpPr>
          <p:nvPr/>
        </p:nvCxnSpPr>
        <p:spPr>
          <a:xfrm>
            <a:off x="7380514" y="2207623"/>
            <a:ext cx="1391208" cy="2868655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260861" y="1410790"/>
            <a:ext cx="2377440" cy="1827512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3250B2B-FC77-4D9F-9A31-C52FE5A79CE8}"/>
              </a:ext>
            </a:extLst>
          </p:cNvPr>
          <p:cNvCxnSpPr>
            <a:cxnSpLocks/>
          </p:cNvCxnSpPr>
          <p:nvPr/>
        </p:nvCxnSpPr>
        <p:spPr>
          <a:xfrm flipH="1">
            <a:off x="3678500" y="3124160"/>
            <a:ext cx="1324694" cy="981565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3250B2B-FC77-4D9F-9A31-C52FE5A79CE8}"/>
              </a:ext>
            </a:extLst>
          </p:cNvPr>
          <p:cNvCxnSpPr>
            <a:cxnSpLocks/>
          </p:cNvCxnSpPr>
          <p:nvPr/>
        </p:nvCxnSpPr>
        <p:spPr>
          <a:xfrm flipV="1">
            <a:off x="7249024" y="2788730"/>
            <a:ext cx="1522698" cy="1219839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3250B2B-FC77-4D9F-9A31-C52FE5A79CE8}"/>
              </a:ext>
            </a:extLst>
          </p:cNvPr>
          <p:cNvCxnSpPr>
            <a:cxnSpLocks/>
          </p:cNvCxnSpPr>
          <p:nvPr/>
        </p:nvCxnSpPr>
        <p:spPr>
          <a:xfrm flipH="1" flipV="1">
            <a:off x="3526971" y="3124160"/>
            <a:ext cx="1658313" cy="151606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3250B2B-FC77-4D9F-9A31-C52FE5A79CE8}"/>
              </a:ext>
            </a:extLst>
          </p:cNvPr>
          <p:cNvCxnSpPr>
            <a:cxnSpLocks/>
          </p:cNvCxnSpPr>
          <p:nvPr/>
        </p:nvCxnSpPr>
        <p:spPr>
          <a:xfrm flipV="1">
            <a:off x="6744386" y="4147746"/>
            <a:ext cx="2080171" cy="1353446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2">
            <a:extLst>
              <a:ext uri="{FF2B5EF4-FFF2-40B4-BE49-F238E27FC236}">
                <a16:creationId xmlns:a16="http://schemas.microsoft.com/office/drawing/2014/main" id="{234A44D5-3538-4E12-9CB3-A6C55711D04B}"/>
              </a:ext>
            </a:extLst>
          </p:cNvPr>
          <p:cNvSpPr txBox="1"/>
          <p:nvPr/>
        </p:nvSpPr>
        <p:spPr>
          <a:xfrm>
            <a:off x="288799" y="311142"/>
            <a:ext cx="562946" cy="461651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r>
              <a:rPr lang="en-US" altLang="zh-CN" sz="2400" b="1" dirty="0" smtClean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17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0247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FED6F52D-04AF-43DC-9670-49F5A726D09C}"/>
              </a:ext>
            </a:extLst>
          </p:cNvPr>
          <p:cNvSpPr txBox="1"/>
          <p:nvPr/>
        </p:nvSpPr>
        <p:spPr>
          <a:xfrm>
            <a:off x="2744358" y="99629"/>
            <a:ext cx="51311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234A44D5-3538-4E12-9CB3-A6C55711D04B}"/>
              </a:ext>
            </a:extLst>
          </p:cNvPr>
          <p:cNvSpPr txBox="1"/>
          <p:nvPr/>
        </p:nvSpPr>
        <p:spPr>
          <a:xfrm>
            <a:off x="288799" y="311142"/>
            <a:ext cx="562946" cy="461651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r>
              <a:rPr lang="en-US" altLang="zh-CN" sz="2400" b="1" dirty="0" smtClean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18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Picture 5" descr="3_0511-0903-1003-0820_Asian_Elementary_Student_Reading_a_Book_clipart_imag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373" y="1115292"/>
            <a:ext cx="2391067" cy="2057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685800"/>
            <a:ext cx="5553075" cy="579120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1417443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F1FA6D9-7072-42AC-812B-B8F89D0514E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11131" y="3231545"/>
          <a:ext cx="10606252" cy="2660158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{00A15C55-8517-42AA-B614-E9B94910E393}</a:tableStyleId>
              </a:tblPr>
              <a:tblGrid>
                <a:gridCol w="3232269">
                  <a:extLst>
                    <a:ext uri="{9D8B030D-6E8A-4147-A177-3AD203B41FA5}">
                      <a16:colId xmlns:a16="http://schemas.microsoft.com/office/drawing/2014/main" val="1202957580"/>
                    </a:ext>
                  </a:extLst>
                </a:gridCol>
                <a:gridCol w="7373983">
                  <a:extLst>
                    <a:ext uri="{9D8B030D-6E8A-4147-A177-3AD203B41FA5}">
                      <a16:colId xmlns:a16="http://schemas.microsoft.com/office/drawing/2014/main" val="1341055367"/>
                    </a:ext>
                  </a:extLst>
                </a:gridCol>
              </a:tblGrid>
              <a:tr h="426054">
                <a:tc gridSpan="2">
                  <a:txBody>
                    <a:bodyPr/>
                    <a:lstStyle/>
                    <a:p>
                      <a:pPr algn="ctr"/>
                      <a:r>
                        <a:rPr lang="bn-IN" sz="3200" b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বাসস্থান ও খেলাধুলায় ব্যবহৃত প্রযুক্তি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909153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ব্যবহারের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2800" b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ক্ষেত্র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0" dirty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ব্যবহৃত </a:t>
                      </a:r>
                      <a:r>
                        <a:rPr lang="bn-IN" sz="2800" b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প্রযুক্তি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337491"/>
                  </a:ext>
                </a:extLst>
              </a:tr>
              <a:tr h="724678">
                <a:tc>
                  <a:txBody>
                    <a:bodyPr/>
                    <a:lstStyle/>
                    <a:p>
                      <a:pPr algn="ctr"/>
                      <a:r>
                        <a:rPr lang="bn-BD" sz="2800" b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বিনোদন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 smtClean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1200" b="0" dirty="0" smtClean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1200" b="0" dirty="0" smtClean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5405847"/>
                  </a:ext>
                </a:extLst>
              </a:tr>
              <a:tr h="724678">
                <a:tc>
                  <a:txBody>
                    <a:bodyPr/>
                    <a:lstStyle/>
                    <a:p>
                      <a:pPr algn="ctr"/>
                      <a:r>
                        <a:rPr lang="bn-BD" sz="2800" b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চিকিৎসা</a:t>
                      </a:r>
                      <a:r>
                        <a:rPr lang="bn-BD" sz="2800" b="0" baseline="0" dirty="0" smtClean="0">
                          <a:solidFill>
                            <a:schemeClr val="tx1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 smtClean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1200" b="0" dirty="0" smtClean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1200" b="0" dirty="0" smtClean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1200" b="0" dirty="0" smtClean="0">
                        <a:solidFill>
                          <a:schemeClr val="tx1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7952996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989A237E-862A-414C-BD55-4CC1D958A32F}"/>
              </a:ext>
            </a:extLst>
          </p:cNvPr>
          <p:cNvSpPr/>
          <p:nvPr/>
        </p:nvSpPr>
        <p:spPr>
          <a:xfrm>
            <a:off x="1111131" y="2529767"/>
            <a:ext cx="86254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kern="0" dirty="0">
                <a:ln w="0"/>
                <a:latin typeface="NikoshBAN" pitchFamily="2" charset="0"/>
                <a:cs typeface="NikoshBAN" pitchFamily="2" charset="0"/>
              </a:rPr>
              <a:t>নিচের দেখানো ছকের মতো খাতায় একটি ছক তৈরি করি-</a:t>
            </a:r>
            <a:endParaRPr lang="en-US" sz="3200" dirty="0">
              <a:ln w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BC2C814-92EB-4EFD-95FB-8151C92A73F8}"/>
              </a:ext>
            </a:extLst>
          </p:cNvPr>
          <p:cNvGrpSpPr/>
          <p:nvPr/>
        </p:nvGrpSpPr>
        <p:grpSpPr>
          <a:xfrm>
            <a:off x="9596767" y="787426"/>
            <a:ext cx="2138033" cy="1498574"/>
            <a:chOff x="7194353" y="212366"/>
            <a:chExt cx="1793465" cy="150610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29B65F-76FC-41A8-94BE-0B862F5FA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94353" y="212366"/>
              <a:ext cx="1031675" cy="97359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06F23B7-D717-4CC8-9844-519BF9B3511E}"/>
                </a:ext>
              </a:extLst>
            </p:cNvPr>
            <p:cNvSpPr/>
            <p:nvPr/>
          </p:nvSpPr>
          <p:spPr>
            <a:xfrm>
              <a:off x="7222010" y="1192621"/>
              <a:ext cx="1765808" cy="5258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/>
              <a:r>
                <a:rPr lang="bn-BD" sz="2800" b="1" kern="0" dirty="0">
                  <a:ln w="0"/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সময়ঃ </a:t>
              </a:r>
              <a:r>
                <a:rPr lang="bn-IN" sz="2800" b="1" kern="0" dirty="0">
                  <a:ln w="0"/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en-US" sz="2800" b="1" kern="0" dirty="0">
                  <a:ln w="0"/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0</a:t>
              </a:r>
              <a:r>
                <a:rPr lang="bn-BD" sz="2800" b="1" kern="0" dirty="0">
                  <a:ln w="0"/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b="1" kern="0" dirty="0">
                  <a:ln w="0"/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মিনিট </a:t>
              </a:r>
              <a:endParaRPr lang="en-US" sz="2800" b="1" kern="0" dirty="0">
                <a:ln w="0"/>
                <a:solidFill>
                  <a:srgbClr val="0070C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482096" y="4471373"/>
            <a:ext cx="6982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n w="0"/>
                <a:latin typeface="NikoshBAN" pitchFamily="2" charset="0"/>
                <a:cs typeface="NikoshBAN" pitchFamily="2" charset="0"/>
              </a:rPr>
              <a:t>হারমোনিয়াম , গিটার , সিডি , ডিভিডি প্লেয়ার , ড্রামস , তবলা </a:t>
            </a:r>
            <a:r>
              <a:rPr lang="en-US" sz="2400" dirty="0" err="1" smtClean="0">
                <a:ln w="0"/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400" dirty="0" smtClean="0">
                <a:ln w="0"/>
                <a:latin typeface="NikoshBAN" pitchFamily="2" charset="0"/>
                <a:cs typeface="NikoshBAN" pitchFamily="2" charset="0"/>
              </a:rPr>
              <a:t>।  </a:t>
            </a:r>
            <a:endParaRPr lang="en-US" sz="24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82096" y="5181538"/>
            <a:ext cx="7181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n w="0"/>
                <a:latin typeface="NikoshBAN" pitchFamily="2" charset="0"/>
                <a:cs typeface="NikoshBAN" pitchFamily="2" charset="0"/>
              </a:rPr>
              <a:t>থার্মোমিটার , স্টেথোস্কোপ , রক্তচাপ মাপার যন্ত্র , আল্ট্রাসনোগ্রাফি </a:t>
            </a:r>
            <a:r>
              <a:rPr lang="en-US" sz="24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400" dirty="0" smtClean="0">
                <a:ln w="0"/>
                <a:latin typeface="NikoshBAN" pitchFamily="2" charset="0"/>
                <a:cs typeface="NikoshBAN" pitchFamily="2" charset="0"/>
              </a:rPr>
              <a:t>।  </a:t>
            </a:r>
            <a:endParaRPr lang="en-US" sz="24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45"/>
          <p:cNvSpPr txBox="1"/>
          <p:nvPr/>
        </p:nvSpPr>
        <p:spPr>
          <a:xfrm>
            <a:off x="4648196" y="256578"/>
            <a:ext cx="32766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600" b="1" dirty="0" smtClean="0">
                <a:ln w="11430"/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6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 smtClean="0">
                <a:ln w="11430"/>
                <a:latin typeface="NikoshBAN" pitchFamily="2" charset="0"/>
                <a:cs typeface="NikoshBAN" pitchFamily="2" charset="0"/>
              </a:rPr>
              <a:t>কাজ </a:t>
            </a:r>
            <a:r>
              <a:rPr lang="en-US" sz="66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234A44D5-3538-4E12-9CB3-A6C55711D04B}"/>
              </a:ext>
            </a:extLst>
          </p:cNvPr>
          <p:cNvSpPr txBox="1"/>
          <p:nvPr/>
        </p:nvSpPr>
        <p:spPr>
          <a:xfrm>
            <a:off x="288799" y="311142"/>
            <a:ext cx="562946" cy="461651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r>
              <a:rPr lang="en-US" altLang="zh-CN" sz="2400" b="1" dirty="0" smtClean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19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256579"/>
            <a:ext cx="2283738" cy="171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00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A606AA3A-FF50-4BC7-9D5D-98D70EA742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7255" y="671049"/>
            <a:ext cx="2188671" cy="2326437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softEdge rad="112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" name="Picture 9" descr="mangoiii copy.png"/>
          <p:cNvPicPr>
            <a:picLocks noChangeAspect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02532" y="1018902"/>
            <a:ext cx="1199606" cy="5579890"/>
          </a:xfrm>
          <a:prstGeom prst="rect">
            <a:avLst/>
          </a:prstGeom>
        </p:spPr>
      </p:pic>
      <p:sp>
        <p:nvSpPr>
          <p:cNvPr id="7" name="Title 5"/>
          <p:cNvSpPr txBox="1">
            <a:spLocks/>
          </p:cNvSpPr>
          <p:nvPr/>
        </p:nvSpPr>
        <p:spPr>
          <a:xfrm>
            <a:off x="4264229" y="186388"/>
            <a:ext cx="2901991" cy="1665027"/>
          </a:xfrm>
          <a:prstGeom prst="rect">
            <a:avLst/>
          </a:prstGeom>
          <a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6463" r="-4545" b="-1852"/>
            </a:stretch>
          </a:blipFill>
          <a:ln>
            <a:noFill/>
          </a:ln>
        </p:spPr>
        <p:txBody>
          <a:bodyPr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bn-BD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Screen Clipping">
            <a:extLst>
              <a:ext uri="{FF2B5EF4-FFF2-40B4-BE49-F238E27FC236}">
                <a16:creationId xmlns:a16="http://schemas.microsoft.com/office/drawing/2014/main" id="{B90BCD2C-C671-445A-9FF0-C39575EFE29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6923" y="671050"/>
            <a:ext cx="2434877" cy="2326436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5B5F0918-9899-45CB-84EC-5F7F913EE7EA}"/>
              </a:ext>
            </a:extLst>
          </p:cNvPr>
          <p:cNvSpPr/>
          <p:nvPr/>
        </p:nvSpPr>
        <p:spPr>
          <a:xfrm>
            <a:off x="6101151" y="3059634"/>
            <a:ext cx="6035040" cy="3339684"/>
          </a:xfrm>
          <a:prstGeom prst="roundRect">
            <a:avLst>
              <a:gd name="adj" fmla="val 321"/>
            </a:avLst>
          </a:prstGeom>
          <a:noFill/>
          <a:ln>
            <a:noFill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IN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</a:p>
          <a:p>
            <a:r>
              <a:rPr lang="bn-BD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IN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প্রাথমিক </a:t>
            </a:r>
            <a:r>
              <a:rPr lang="bn-BD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</a:p>
          <a:p>
            <a:r>
              <a:rPr lang="bn-BD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 ৯</a:t>
            </a:r>
            <a:endParaRPr lang="bn-BD" sz="32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শিরোনামঃ</a:t>
            </a:r>
            <a:r>
              <a:rPr lang="bn-IN" sz="28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আমাদের জীবনে প্রযুক্তি </a:t>
            </a:r>
            <a:endParaRPr lang="bn-BD" sz="32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পাঠ্যাংশঃ </a:t>
            </a:r>
            <a:r>
              <a:rPr lang="en-US" sz="28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28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........</a:t>
            </a:r>
            <a:r>
              <a:rPr lang="en-US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28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bn-IN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 smtClean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৪০ মিনিট</a:t>
            </a:r>
          </a:p>
          <a:p>
            <a:r>
              <a:rPr lang="bn-BD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তারিখঃ ০৫/০৪/২০১৯ ইওং </a:t>
            </a:r>
            <a:endParaRPr lang="bn-BD" sz="24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223359"/>
            <a:ext cx="571522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আবুল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কালাম আজাদ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নাসিরাবাদ দুলাহার সরকারি প্রাথমিক বিদ্যালয়,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নাচোল , চাঁপাইনবাবগঞ্জ।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০১৭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১৭-৫৪৮০২০ </a:t>
            </a: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n w="0"/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ln w="0"/>
                <a:latin typeface="Times New Roman" pitchFamily="18" charset="0"/>
                <a:cs typeface="Times New Roman" pitchFamily="18" charset="0"/>
              </a:rPr>
              <a:t>zad548020@gmail.com</a:t>
            </a:r>
            <a:endParaRPr lang="en-US" sz="2800" dirty="0">
              <a:ln w="0"/>
            </a:endParaRP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234A44D5-3538-4E12-9CB3-A6C55711D04B}"/>
              </a:ext>
            </a:extLst>
          </p:cNvPr>
          <p:cNvSpPr txBox="1"/>
          <p:nvPr/>
        </p:nvSpPr>
        <p:spPr>
          <a:xfrm>
            <a:off x="288799" y="311142"/>
            <a:ext cx="562946" cy="461651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r>
              <a:rPr lang="en-US" altLang="zh-CN" sz="2400" b="1" dirty="0" smtClean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019800" y="-152400"/>
            <a:ext cx="6019801" cy="6870555"/>
            <a:chOff x="6113988" y="838200"/>
            <a:chExt cx="3391962" cy="6019800"/>
          </a:xfrm>
        </p:grpSpPr>
        <p:sp>
          <p:nvSpPr>
            <p:cNvPr id="14" name="Rounded Rectangle 13"/>
            <p:cNvSpPr/>
            <p:nvPr/>
          </p:nvSpPr>
          <p:spPr>
            <a:xfrm>
              <a:off x="6113988" y="838200"/>
              <a:ext cx="39162" cy="6019800"/>
            </a:xfrm>
            <a:prstGeom prst="roundRect">
              <a:avLst>
                <a:gd name="adj" fmla="val 42122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153150" y="990600"/>
              <a:ext cx="3352800" cy="5715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 rot="10800000">
            <a:off x="152949" y="-152408"/>
            <a:ext cx="5943051" cy="6870555"/>
            <a:chOff x="6113988" y="838200"/>
            <a:chExt cx="3391962" cy="6019800"/>
          </a:xfrm>
        </p:grpSpPr>
        <p:sp>
          <p:nvSpPr>
            <p:cNvPr id="17" name="Rounded Rectangle 16"/>
            <p:cNvSpPr/>
            <p:nvPr/>
          </p:nvSpPr>
          <p:spPr>
            <a:xfrm>
              <a:off x="6113988" y="838200"/>
              <a:ext cx="39162" cy="6019800"/>
            </a:xfrm>
            <a:prstGeom prst="roundRect">
              <a:avLst>
                <a:gd name="adj" fmla="val 42122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153150" y="990600"/>
              <a:ext cx="3352800" cy="5715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2459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2" ac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xit" presetSubtype="8" ac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1A3353DD-EDA0-44FC-9868-F5DB940DC894}"/>
              </a:ext>
            </a:extLst>
          </p:cNvPr>
          <p:cNvSpPr txBox="1"/>
          <p:nvPr/>
        </p:nvSpPr>
        <p:spPr>
          <a:xfrm>
            <a:off x="1642500" y="1753863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8A735F8-D3E5-4D0A-BF8B-3615D6145009}"/>
              </a:ext>
            </a:extLst>
          </p:cNvPr>
          <p:cNvSpPr txBox="1"/>
          <p:nvPr/>
        </p:nvSpPr>
        <p:spPr>
          <a:xfrm>
            <a:off x="980248" y="1848183"/>
            <a:ext cx="10591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arenR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_________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আমাদের জীবনকে আরও উন্নত এবং আরামদায়ক করেছে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AutoNum type="arabicParenR"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_______   প্রযুক্তির উন্নয়নের ফলে ডাক্তার সহজে রোগ নির্ণয় করতে পারছেন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৩)  নাগরদোলা ও রোলার কোস্টার হলো ----------------  প্রযুক্তি।</a:t>
            </a:r>
          </a:p>
          <a:p>
            <a:pPr marL="742950" indent="-742950">
              <a:buAutoNum type="arabicParenR"/>
            </a:pP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2FD16A4-78C3-4498-A3CE-D997BD001F7A}"/>
              </a:ext>
            </a:extLst>
          </p:cNvPr>
          <p:cNvSpPr txBox="1"/>
          <p:nvPr/>
        </p:nvSpPr>
        <p:spPr>
          <a:xfrm>
            <a:off x="1200709" y="2343724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চিকিৎসা  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45"/>
          <p:cNvSpPr txBox="1"/>
          <p:nvPr/>
        </p:nvSpPr>
        <p:spPr>
          <a:xfrm>
            <a:off x="4637848" y="139029"/>
            <a:ext cx="32766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600" b="1" dirty="0" smtClean="0">
                <a:ln w="11430"/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66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62195" y="2636111"/>
            <a:ext cx="1452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বিনোদন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9999E2-D92D-4BAE-9B3B-3FBBD920AFDD}"/>
              </a:ext>
            </a:extLst>
          </p:cNvPr>
          <p:cNvSpPr txBox="1"/>
          <p:nvPr/>
        </p:nvSpPr>
        <p:spPr>
          <a:xfrm>
            <a:off x="980248" y="1247025"/>
            <a:ext cx="3432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 পূরণ করঃ- 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C0D2C5-47B1-485C-BCE0-9C0DAB4797A2}"/>
              </a:ext>
            </a:extLst>
          </p:cNvPr>
          <p:cNvSpPr txBox="1"/>
          <p:nvPr/>
        </p:nvSpPr>
        <p:spPr>
          <a:xfrm>
            <a:off x="980248" y="4271102"/>
            <a:ext cx="9771603" cy="5847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বিনোদনের ক্ষেত্রে ব্যবহৃত প্রযুক্তির ৩টি উদাহরণ দাও। 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C0D2C5-47B1-485C-BCE0-9C0DAB4797A2}"/>
              </a:ext>
            </a:extLst>
          </p:cNvPr>
          <p:cNvSpPr txBox="1"/>
          <p:nvPr/>
        </p:nvSpPr>
        <p:spPr>
          <a:xfrm>
            <a:off x="980248" y="4855877"/>
            <a:ext cx="9771603" cy="5847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চিকিৎসায় ব্যবহৃত প্রযুক্তির ৩টি উদাহরণ দাও। 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234A44D5-3538-4E12-9CB3-A6C55711D04B}"/>
              </a:ext>
            </a:extLst>
          </p:cNvPr>
          <p:cNvSpPr txBox="1"/>
          <p:nvPr/>
        </p:nvSpPr>
        <p:spPr>
          <a:xfrm>
            <a:off x="288799" y="311142"/>
            <a:ext cx="562946" cy="461651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r>
              <a:rPr lang="en-US" altLang="zh-CN" sz="2400" b="1" dirty="0" smtClean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20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C0D2C5-47B1-485C-BCE0-9C0DAB4797A2}"/>
              </a:ext>
            </a:extLst>
          </p:cNvPr>
          <p:cNvSpPr txBox="1"/>
          <p:nvPr/>
        </p:nvSpPr>
        <p:spPr>
          <a:xfrm>
            <a:off x="1066801" y="4855877"/>
            <a:ext cx="5715000" cy="133882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থার্মোমিটার</a:t>
            </a:r>
            <a:r>
              <a:rPr lang="en-US" sz="54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কাজে ব্যবহৃত হয়?</a:t>
            </a:r>
            <a:endParaRPr lang="en-AU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26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8" grpId="0"/>
      <p:bldP spid="10" grpId="0"/>
      <p:bldP spid="12" grpId="0"/>
      <p:bldP spid="13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7CC0D2C5-47B1-485C-BCE0-9C0DAB4797A2}"/>
              </a:ext>
            </a:extLst>
          </p:cNvPr>
          <p:cNvSpPr txBox="1"/>
          <p:nvPr/>
        </p:nvSpPr>
        <p:spPr>
          <a:xfrm>
            <a:off x="990600" y="1752600"/>
            <a:ext cx="9771603" cy="107721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বিনোদনে ও 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ক্ষেত্রে যে সকল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প্রযুক্তি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ব্যবহৃত হয় 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 একটি তালিকা তৈরি করে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45"/>
          <p:cNvSpPr txBox="1"/>
          <p:nvPr/>
        </p:nvSpPr>
        <p:spPr>
          <a:xfrm>
            <a:off x="4645014" y="307075"/>
            <a:ext cx="32766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600" b="1" dirty="0" smtClean="0">
                <a:ln w="11430"/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6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 smtClean="0">
                <a:ln w="11430"/>
                <a:latin typeface="NikoshBAN" pitchFamily="2" charset="0"/>
                <a:cs typeface="NikoshBAN" pitchFamily="2" charset="0"/>
              </a:rPr>
              <a:t>কাজ </a:t>
            </a:r>
            <a:r>
              <a:rPr lang="en-US" sz="66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5400" y="3200400"/>
            <a:ext cx="2844062" cy="2659216"/>
          </a:xfrm>
          <a:prstGeom prst="rect">
            <a:avLst/>
          </a:prstGeom>
        </p:spPr>
      </p:pic>
      <p:sp>
        <p:nvSpPr>
          <p:cNvPr id="7" name="TextBox 12">
            <a:extLst>
              <a:ext uri="{FF2B5EF4-FFF2-40B4-BE49-F238E27FC236}">
                <a16:creationId xmlns:a16="http://schemas.microsoft.com/office/drawing/2014/main" id="{234A44D5-3538-4E12-9CB3-A6C55711D04B}"/>
              </a:ext>
            </a:extLst>
          </p:cNvPr>
          <p:cNvSpPr txBox="1"/>
          <p:nvPr/>
        </p:nvSpPr>
        <p:spPr>
          <a:xfrm>
            <a:off x="288799" y="311142"/>
            <a:ext cx="562946" cy="461651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r>
              <a:rPr lang="en-US" altLang="zh-CN" sz="2400" b="1" dirty="0" smtClean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21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400" y="3481107"/>
            <a:ext cx="3827741" cy="2538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245617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2">
            <a:extLst>
              <a:ext uri="{FF2B5EF4-FFF2-40B4-BE49-F238E27FC236}">
                <a16:creationId xmlns:a16="http://schemas.microsoft.com/office/drawing/2014/main" id="{234A44D5-3538-4E12-9CB3-A6C55711D04B}"/>
              </a:ext>
            </a:extLst>
          </p:cNvPr>
          <p:cNvSpPr txBox="1"/>
          <p:nvPr/>
        </p:nvSpPr>
        <p:spPr>
          <a:xfrm>
            <a:off x="288799" y="311142"/>
            <a:ext cx="562946" cy="461651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r>
              <a:rPr lang="en-US" altLang="zh-CN" sz="2400" b="1" dirty="0" smtClean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22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1" name="Picture 10" descr="194_Radiotherapy.jpg"/>
          <p:cNvPicPr>
            <a:picLocks noChangeAspect="1"/>
          </p:cNvPicPr>
          <p:nvPr/>
        </p:nvPicPr>
        <p:blipFill>
          <a:blip r:embed="rId2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8222" y="3406239"/>
            <a:ext cx="4724400" cy="264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036850" y="1100690"/>
            <a:ext cx="6509982" cy="144655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8800" b="1" dirty="0" smtClean="0">
                <a:ln>
                  <a:solidFill>
                    <a:srgbClr val="FFFF00"/>
                  </a:solidFill>
                </a:ln>
                <a:solidFill>
                  <a:srgbClr val="0000FF"/>
                </a:solidFill>
                <a:latin typeface="NikoshBAN"/>
                <a:cs typeface="NikoshBAN" pitchFamily="2" charset="0"/>
              </a:rPr>
              <a:t>সবাইকে </a:t>
            </a:r>
            <a:r>
              <a:rPr lang="bn-IN" sz="8800" b="1" dirty="0" smtClean="0">
                <a:ln>
                  <a:solidFill>
                    <a:srgbClr val="FFFF00"/>
                  </a:solidFill>
                </a:ln>
                <a:solidFill>
                  <a:srgbClr val="0000FF"/>
                </a:solidFill>
                <a:latin typeface="NikoshBAN"/>
                <a:cs typeface="NikoshBAN" pitchFamily="2" charset="0"/>
              </a:rPr>
              <a:t>ধন্যবাদ </a:t>
            </a:r>
            <a:endParaRPr lang="en-US" sz="8800" b="1" dirty="0">
              <a:ln>
                <a:solidFill>
                  <a:srgbClr val="FFFF00"/>
                </a:solidFill>
              </a:ln>
              <a:solidFill>
                <a:srgbClr val="0000FF"/>
              </a:solidFill>
              <a:latin typeface="NikoshBAN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4A8620-FBDF-4E08-B767-2CC040D97C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45418"/>
          <a:stretch/>
        </p:blipFill>
        <p:spPr>
          <a:xfrm>
            <a:off x="2" y="-76200"/>
            <a:ext cx="5874932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E882FA-4036-4922-8AAA-E99C805466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4582"/>
          <a:stretch/>
        </p:blipFill>
        <p:spPr>
          <a:xfrm>
            <a:off x="5874934" y="-76200"/>
            <a:ext cx="6317066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0EF6F44-C1B8-4463-A961-E1C799EC6053}"/>
              </a:ext>
            </a:extLst>
          </p:cNvPr>
          <p:cNvSpPr/>
          <p:nvPr/>
        </p:nvSpPr>
        <p:spPr>
          <a:xfrm>
            <a:off x="3036850" y="4724400"/>
            <a:ext cx="667041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ভালো</a:t>
            </a:r>
            <a:r>
              <a:rPr lang="bn-BD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থেকো </a:t>
            </a:r>
            <a:r>
              <a:rPr lang="bn-BD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সবাই</a:t>
            </a:r>
            <a:r>
              <a:rPr lang="bn-BD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8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34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303;p36"/>
          <p:cNvSpPr/>
          <p:nvPr/>
        </p:nvSpPr>
        <p:spPr>
          <a:xfrm>
            <a:off x="2309449" y="1060294"/>
            <a:ext cx="6514828" cy="4413227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231F1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  <a:scene3d>
              <a:camera prst="isometricOffAxis2Righ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982187" y="273956"/>
            <a:ext cx="7510987" cy="746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ভিডিওটিতে তোমরা কী দেখতে পেলে?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732234" y="5713485"/>
            <a:ext cx="4038600" cy="605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স্যার 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বিনোদ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নের ছবি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! 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318514" y="273956"/>
            <a:ext cx="52888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ln w="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চলো একটি ভিডিও দেখি ! </a:t>
            </a:r>
            <a:endParaRPr lang="en-US" sz="4400" u="sng" dirty="0">
              <a:ln w="0">
                <a:noFill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62724" y="5713485"/>
            <a:ext cx="3808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পার্ক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9989" y="335510"/>
            <a:ext cx="10155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শিশু পার্কের মধ্যে কী কী দেখতে পেলে?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38266">
            <a:off x="8516227" y="5655125"/>
            <a:ext cx="2426418" cy="1365621"/>
          </a:xfrm>
          <a:prstGeom prst="rect">
            <a:avLst/>
          </a:prstGeom>
        </p:spPr>
      </p:pic>
      <p:sp>
        <p:nvSpPr>
          <p:cNvPr id="12" name="TextBox 12">
            <a:extLst>
              <a:ext uri="{FF2B5EF4-FFF2-40B4-BE49-F238E27FC236}">
                <a16:creationId xmlns:a16="http://schemas.microsoft.com/office/drawing/2014/main" id="{234A44D5-3538-4E12-9CB3-A6C55711D04B}"/>
              </a:ext>
            </a:extLst>
          </p:cNvPr>
          <p:cNvSpPr txBox="1"/>
          <p:nvPr/>
        </p:nvSpPr>
        <p:spPr>
          <a:xfrm>
            <a:off x="288799" y="311142"/>
            <a:ext cx="562946" cy="461651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r>
              <a:rPr lang="en-US" altLang="zh-CN" sz="2400" b="1" dirty="0" smtClean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4" name="compress_1602433052546_Project_10-11_SD 360p_(2)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3739" end="483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90800" y="1283361"/>
            <a:ext cx="6016571" cy="328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20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900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100000">
                <p:cTn id="51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  <p:bldLst>
      <p:bldP spid="49" grpId="0"/>
      <p:bldP spid="49" grpId="1"/>
      <p:bldP spid="51" grpId="0"/>
      <p:bldP spid="53" grpId="0"/>
      <p:bldP spid="10" grpId="0"/>
      <p:bldP spid="10" grpId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13" r="7247" b="4629"/>
          <a:stretch/>
        </p:blipFill>
        <p:spPr>
          <a:xfrm>
            <a:off x="1177634" y="311727"/>
            <a:ext cx="9725891" cy="60128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05ABFB-3C4D-43A3-8864-8DD45AF2B931}"/>
              </a:ext>
            </a:extLst>
          </p:cNvPr>
          <p:cNvSpPr txBox="1"/>
          <p:nvPr/>
        </p:nvSpPr>
        <p:spPr>
          <a:xfrm>
            <a:off x="1662541" y="1101238"/>
            <a:ext cx="8756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বিভিন্ন গান বাজনায় কী কী জিনিস তোমরা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পাও।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05ABFB-3C4D-43A3-8864-8DD45AF2B931}"/>
              </a:ext>
            </a:extLst>
          </p:cNvPr>
          <p:cNvSpPr txBox="1"/>
          <p:nvPr/>
        </p:nvSpPr>
        <p:spPr>
          <a:xfrm>
            <a:off x="1662542" y="2537080"/>
            <a:ext cx="8756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ডাক্তারের কাছে কী কী জিনিস দেখতে পাও।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234A44D5-3538-4E12-9CB3-A6C55711D04B}"/>
              </a:ext>
            </a:extLst>
          </p:cNvPr>
          <p:cNvSpPr txBox="1"/>
          <p:nvPr/>
        </p:nvSpPr>
        <p:spPr>
          <a:xfrm>
            <a:off x="288799" y="311142"/>
            <a:ext cx="562946" cy="461651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r>
              <a:rPr lang="en-US" altLang="zh-CN" sz="2400" b="1" dirty="0" smtClean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04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82576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15904" y="1897038"/>
            <a:ext cx="7615452" cy="3589361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60176" y="2440260"/>
            <a:ext cx="7315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দৈনন্দিন</a:t>
            </a:r>
            <a:r>
              <a:rPr lang="en-US" sz="7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7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7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60176" y="488799"/>
            <a:ext cx="724613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600" b="1" dirty="0" smtClean="0">
                <a:ln>
                  <a:solidFill>
                    <a:srgbClr val="002060"/>
                  </a:solidFill>
                </a:ln>
                <a:solidFill>
                  <a:srgbClr val="00DE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 ---</a:t>
            </a:r>
            <a:endParaRPr lang="en-US" sz="6600" b="1" dirty="0">
              <a:ln>
                <a:solidFill>
                  <a:srgbClr val="002060"/>
                </a:solidFill>
              </a:ln>
              <a:solidFill>
                <a:srgbClr val="00DE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8652" y="2691051"/>
            <a:ext cx="1272717" cy="1823593"/>
          </a:xfrm>
          <a:prstGeom prst="rect">
            <a:avLst/>
          </a:prstGeom>
        </p:spPr>
      </p:pic>
      <p:sp>
        <p:nvSpPr>
          <p:cNvPr id="6" name="TextBox 12">
            <a:extLst>
              <a:ext uri="{FF2B5EF4-FFF2-40B4-BE49-F238E27FC236}">
                <a16:creationId xmlns:a16="http://schemas.microsoft.com/office/drawing/2014/main" id="{234A44D5-3538-4E12-9CB3-A6C55711D04B}"/>
              </a:ext>
            </a:extLst>
          </p:cNvPr>
          <p:cNvSpPr txBox="1"/>
          <p:nvPr/>
        </p:nvSpPr>
        <p:spPr>
          <a:xfrm>
            <a:off x="288799" y="311142"/>
            <a:ext cx="562946" cy="461651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r>
              <a:rPr lang="en-US" altLang="zh-CN" sz="2400" b="1" dirty="0" smtClean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05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6595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48148E-6 L 3.125E-6 0.00023 C -0.00534 0.00046 -0.01042 -0.00023 -0.01563 0.00185 C -0.01745 0.00232 -0.0181 0.00509 -0.0181 0.00741 C -0.0181 0.02153 -0.01784 0.03588 -0.01563 0.04977 C -0.0155 0.05208 -0.01276 0.05255 -0.0112 0.05347 C -0.00912 0.05509 -0.00664 0.05602 -0.00417 0.05718 C -0.00131 0.05671 0.00195 0.05764 0.00442 0.05533 C 0.00534 0.05417 0.00338 0.05162 0.00286 0.04977 C 0.00195 0.04792 0.00091 0.04607 3.125E-6 0.04421 C 0.00026 0.0382 -0.00782 -0.01319 0.01146 0.00185 C 0.01393 0.00371 0.0151 0.00787 0.01718 0.01111 C 0.01771 0.02037 0.01666 0.02986 0.01849 0.03866 C 0.02005 0.04607 0.03815 0.04792 0.03841 0.04792 C 0.0569 0.0419 0.03294 0.05232 0.04713 0.00185 C 0.04817 -0.00231 0.05364 0.00046 0.0569 -1.48148E-6 C 0.04726 -0.00856 0.05625 -0.00301 0.0513 0.01667 C 0.05026 0.01945 0.05026 0.01042 0.04987 0.00741 C 0.04896 0.00232 0.04765 -0.00254 0.04713 -0.00741 C 0.04661 -0.00949 0.04765 -0.0037 0.0483 -0.00185 C 0.04922 -1.48148E-6 0.05013 0.00185 0.0513 0.00371 C 0.05247 0.01042 0.05455 0.02269 0.0569 0.0294 C 0.05742 0.03148 0.05885 0.0331 0.05976 0.03496 C 0.06276 0.0331 0.06705 0.0331 0.06823 0.0294 C 0.06979 0.0257 0.0664 0.02083 0.06705 0.01667 C 0.06731 0.00486 0.06797 -0.00555 0.07539 -0.01296 C 0.07747 -0.01504 0.07994 -0.01551 0.08255 -0.01667 C 0.09869 -0.00254 0.08593 -0.01574 0.09388 -0.0037 C 0.09544 -0.00116 0.09817 0.0007 0.09961 0.00371 C 0.1013 0.00695 0.10208 0.01134 0.10377 0.01482 C 0.10599 0.01875 0.10872 0.02199 0.1108 0.02593 C 0.11198 0.02755 0.11289 0.0294 0.11393 0.03125 C 0.11406 0.0338 0.11341 0.03773 0.1151 0.03866 C 0.11666 0.03958 0.11679 0.03519 0.11679 0.0331 C 0.11679 0.01968 0.11471 -0.00717 0.11393 -0.02222 C 0.11328 0.01482 0.10638 0.05255 0.11237 0.08866 C 0.11692 0.11644 0.10872 0.0294 0.1181 0.00371 C 0.12161 -0.00648 0.13528 0.00232 0.14375 0.00185 C 0.14375 0.00208 0.14062 0.00903 0.13945 0.01296 C 0.13672 0.02153 0.13646 0.02454 0.13528 0.0331 C 0.13554 0.04676 0.1345 0.06042 0.13672 0.07384 C 0.13685 0.0757 0.13997 0.07732 0.14088 0.0757 C 0.14258 0.07222 0.14166 0.06713 0.14218 0.06273 C 0.14062 0.05625 0.13776 0.04607 0.13776 0.04051 C 0.13789 0.02986 0.14062 0.01968 0.14218 0.00926 C 0.14244 0.00718 0.14244 0.00486 0.14375 0.00371 C 0.14596 0.00139 0.14922 0.00116 0.15234 -1.48148E-6 C 0.15638 0.00116 0.16146 0.00023 0.16484 0.00371 C 0.1681 0.00695 0.17083 0.01852 0.17083 0.01875 C 0.17109 0.01482 0.17083 0.01065 0.17213 0.00741 C 0.17461 0.00046 0.1832 0.00486 0.18633 0.00556 C 0.18802 0.01667 0.19062 0.0294 0.18633 0.04051 C 0.18437 0.0456 0.175 0.04792 0.175 0.04815 C 0.1763 0.05116 0.17734 0.05463 0.17929 0.05718 C 0.1819 0.06134 0.18541 0.06158 0.18932 0.06273 C 0.19153 0.06528 0.19349 0.07199 0.19648 0.07014 C 0.19869 0.06852 0.1931 0.06412 0.19192 0.06088 C 0.1914 0.05926 0.1914 0.05718 0.19062 0.05533 C 0.18893 0.05162 0.18646 0.04815 0.18489 0.04421 C 0.18229 0.0382 0.18177 0.03079 0.17786 0.02593 C 0.17409 0.02083 0.16862 0.01736 0.1664 0.01111 C 0.16523 0.00857 0.16432 0.00625 0.16354 0.00371 C 0.16302 0.00116 0.16315 -0.00162 0.16237 -0.0037 C 0.16106 -0.00602 0.15937 -0.00741 0.15781 -0.00926 C 0.17578 -0.02106 0.16744 -0.0169 0.20781 -0.01111 C 0.21028 -0.01088 0.21237 -0.00741 0.21484 -0.00555 C 0.21341 0.01482 0.21276 0.03519 0.21041 0.05533 C 0.20989 0.06042 0.20976 0.0456 0.20911 0.04051 C 0.20872 0.03681 0.20833 0.0331 0.20781 0.0294 C 0.20677 0.0257 0.2056 0.02222 0.20481 0.01852 C 0.20416 0.01597 0.20377 0.01343 0.20338 0.01111 C 0.2026 0.00787 0.2026 0.00486 0.20195 0.00185 C 0.2013 -0.00092 0.19987 -0.00301 0.19909 -0.00555 C 0.19869 -0.00671 0.19557 -0.01829 0.19648 -0.01852 C 0.19778 -0.01991 0.20729 -0.00949 0.20781 -0.00926 C 0.21393 -0.00741 0.22096 -0.0081 0.2276 -0.00741 C 0.21914 0.01458 0.21718 0.01181 0.22187 0.04051 C 0.22213 0.04306 0.22448 0.04468 0.22617 0.04607 C 0.22747 0.04722 0.22903 0.04746 0.23034 0.04792 C 0.25195 0.04398 0.23476 0.04838 0.22903 0.04421 C 0.22734 0.04306 0.22812 0.03935 0.2276 0.03681 C 0.22903 0.03009 0.22955 0.02292 0.2319 0.01667 C 0.23268 0.01412 0.23476 0.01273 0.23619 0.01111 C 0.23971 0.00695 0.24023 0.00741 0.24466 0.00556 C 0.25508 0.00602 0.26575 0.00509 0.27591 0.00741 C 0.27747 0.00764 0.27565 0.01296 0.27747 0.01296 C 0.27864 0.01296 0.27773 0.0088 0.27864 0.00741 C 0.27968 0.00602 0.28177 0.00602 0.28307 0.00556 C 0.28633 0.00741 0.29036 0.00787 0.2931 0.01111 C 0.29427 0.01273 0.29427 0.01597 0.29427 0.01852 C 0.29427 0.0419 0.29791 0.03843 0.2888 0.04236 C 0.2832 0.0419 0.27799 0.04306 0.27317 0.04051 C 0.26393 0.03634 0.26679 0.03171 0.26458 0.02408 C 0.26289 0.01898 0.26015 0.01435 0.25872 0.00926 C 0.25651 0.00046 0.25807 0.00533 0.25481 -0.00555 C 0.25781 -0.00625 0.26133 -0.00717 0.26458 -0.00741 C 0.27435 -0.00833 0.28463 -0.00764 0.29427 -0.00926 C 0.29596 -0.00949 0.29713 -0.01204 0.29869 -0.01296 C 0.30013 -0.01389 0.30156 -0.01412 0.30286 -0.01481 C 0.30521 -0.01597 0.30768 -0.01736 0.31015 -0.01852 C 0.31041 -0.00741 0.30599 0.00602 0.31146 0.01482 C 0.33672 0.05579 0.33515 -0.02222 0.33151 0.04236 C 0.32409 0.04097 0.3108 0.0419 0.32435 0.02037 C 0.32617 0.0169 0.33099 0.02153 0.33424 0.02222 C 0.33659 0.02523 0.33932 0.02778 0.34127 0.03125 C 0.34987 0.04815 0.33307 0.0294 0.34843 0.04421 C 0.35117 0.03889 0.35612 0.0294 0.3569 0.02408 C 0.35781 0.01597 0.35599 0.00787 0.3556 -1.48148E-6 C 0.3569 -0.00139 0.3582 -0.00278 0.35989 -0.0037 C 0.36119 -0.00463 0.36276 -0.00463 0.36419 -0.00555 C 0.36562 -0.00717 0.36692 -0.00926 0.36823 -0.01111 C 0.36888 -0.00879 0.36914 -0.00625 0.36992 -0.0037 C 0.37083 0.0007 0.37356 0.00463 0.37409 0.00926 C 0.37422 0.01158 0.37317 0.01412 0.37265 0.01667 C 0.372 0.01968 0.37161 0.02269 0.37135 0.02593 C 0.37083 0.01783 0.37083 0.00972 0.36992 0.00185 C 0.36901 -0.00463 0.36549 -0.01018 0.36549 -0.01667 C 0.36549 -0.01875 0.36823 -0.01551 0.36992 -0.01481 C 0.37083 -0.01296 0.37096 -0.01042 0.37265 -0.00926 C 0.375 -0.00764 0.37812 -0.0081 0.38112 -0.00741 C 0.3845 -0.00671 0.38776 -0.00625 0.39114 -0.00555 C 0.39922 -0.00625 0.40729 -0.00648 0.41536 -0.00741 C 0.41666 -0.00764 0.41823 -0.00833 0.41966 -0.00926 C 0.42096 -0.01042 0.42539 -0.01296 0.42369 -0.01296 C 0.42083 -0.01296 0.41823 -0.01065 0.41536 -0.00926 C 0.41419 -0.00555 0.41367 -0.00185 0.4125 0.00185 C 0.41172 0.00371 0.41002 0.00509 0.40963 0.00741 C 0.40859 0.01158 0.40872 0.01597 0.4082 0.02037 C 0.40794 0.02269 0.40729 0.02523 0.40703 0.02778 C 0.40729 0.03449 0.40586 0.0419 0.4082 0.04792 C 0.41015 0.0544 0.41966 0.06273 0.41966 0.06296 C 0.42474 0.06227 0.43008 0.0625 0.43515 0.06088 C 0.43659 0.06042 0.43242 0.05972 0.43099 0.05903 C 0.42903 0.05833 0.42708 0.05787 0.42526 0.05718 C 0.42461 0.04583 0.42174 0.01458 0.42526 0.00371 C 0.42643 -0.00023 0.43099 -1.48148E-6 0.43385 -0.00185 C 0.43606 -0.01643 0.43463 -0.02338 0.45664 -0.00555 C 0.45924 -0.00324 0.44987 -0.00301 0.44661 -0.00185 C 0.44284 -0.00069 0.43893 0.00046 0.43515 0.00185 C 0.43385 0.00301 0.4319 0.00371 0.43099 0.00556 C 0.42981 0.00764 0.43008 0.01042 0.42942 0.01296 C 0.42903 0.01482 0.42838 0.01667 0.42812 0.01852 C 0.42942 0.02454 0.43099 0.03079 0.43242 0.03681 C 0.43294 0.03935 0.43268 0.04213 0.43385 0.04421 C 0.43828 0.05371 0.43932 0.05116 0.44661 0.05347 C 0.4539 0.05602 0.45807 0.05787 0.46523 0.06088 L 0.47929 0.05903 C 0.48112 0.05764 0.47747 0.05394 0.47656 0.05162 C 0.47109 0.04213 0.47304 0.05046 0.4694 0.04051 C 0.46862 0.03889 0.46836 0.03704 0.46771 0.03496 C 0.46666 0.03009 0.46601 0.025 0.46523 0.02037 C 0.46445 0.01759 0.46315 0.01528 0.46211 0.01296 C 0.46172 0.01968 0.46211 0.02662 0.46093 0.0331 C 0.46002 0.03565 0.45742 0.03681 0.45664 0.03866 C 0.4457 0.05671 0.45104 0.04908 0.46211 0.04236 C 0.46354 0.04167 0.46523 0.04121 0.46653 0.04051 C 0.47018 0.03588 0.47656 0.02824 0.47773 0.02222 C 0.47968 0.01389 0.47877 0.00486 0.47929 -0.0037 C 0.48541 -0.00254 0.49192 -0.00254 0.49778 -1.48148E-6 C 0.49961 0.0007 0.49388 0.00093 0.49231 0.00185 C 0.48997 0.00278 0.48815 0.0044 0.48633 0.00556 C 0.48502 0.00625 0.48359 0.00671 0.48216 0.00741 C 0.4707 0.02199 0.47409 0.0132 0.47226 0.0331 C 0.47304 0.04236 0.47174 0.05278 0.47487 0.06088 C 0.47682 0.06482 0.48138 0.06458 0.48502 0.06458 C 0.49127 0.06458 0.49726 0.06227 0.50338 0.06088 C 0.50182 0.05787 0.50143 0.05347 0.49935 0.05162 C 0.49336 0.04769 0.48502 0.0507 0.48086 0.04421 C 0.47773 0.04005 0.48593 0.02083 0.48789 0.01667 C 0.48815 0.01296 0.4875 0.00833 0.48932 0.00556 C 0.49023 0.00394 0.49231 0.00648 0.49336 0.00741 C 0.49635 0.00949 0.50182 0.01482 0.50182 0.01505 C 0.50221 0.01227 0.50221 0.00949 0.50338 0.00741 C 0.50429 0.00556 0.50677 0.00556 0.50781 0.00371 C 0.50989 -0.00162 0.51198 -0.01296 0.51198 -0.01273 C 0.51458 -0.00301 0.5125 -0.01157 0.51497 0.00185 C 0.51601 0.00972 0.51771 0.01783 0.51927 0.02593 C 0.51705 0.02639 0.51497 0.02616 0.51328 0.02778 C 0.51041 0.03102 0.51315 0.0456 0.51328 0.04607 C 0.51797 0.04421 0.5194 0.04537 0.51927 0.03681 C 0.51875 0.01829 0.51705 -1.48148E-6 0.51627 -0.01852 C 0.51875 -0.02106 0.52018 -0.02546 0.5233 -0.02592 C 0.53099 -0.02685 0.52955 -0.01875 0.53333 -0.01481 C 0.5358 -0.01227 0.53906 -0.0118 0.54192 -0.00926 C 0.54479 -0.00625 0.55221 0.00278 0.55481 0.00926 C 0.55534 0.01088 0.55547 0.01296 0.55651 0.01482 C 0.55429 0.02408 0.5539 0.03426 0.55039 0.04236 C 0.54856 0.04676 0.54349 0.04676 0.54036 0.04977 C 0.52461 0.06528 0.53867 0.05556 0.53047 0.06088 " pathEditMode="relative" rAng="0" ptsTypes="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14" y="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1"/>
                            </p:stCondLst>
                            <p:childTnLst>
                              <p:par>
                                <p:cTn id="15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269" y="1024003"/>
            <a:ext cx="10972800" cy="550718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1F6459EE-BDFA-4E20-9B64-AA040C7306EB}"/>
              </a:ext>
            </a:extLst>
          </p:cNvPr>
          <p:cNvSpPr/>
          <p:nvPr/>
        </p:nvSpPr>
        <p:spPr>
          <a:xfrm>
            <a:off x="1199826" y="2819113"/>
            <a:ext cx="496584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bn-BD" sz="3200" dirty="0">
                <a:ln w="12700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BD" sz="3200" dirty="0" smtClean="0">
                <a:ln w="12700">
                  <a:noFill/>
                  <a:prstDash val="solid"/>
                </a:ln>
                <a:latin typeface="NikoshBAN" pitchFamily="2" charset="0"/>
                <a:cs typeface="NikoshBAN" pitchFamily="2" charset="0"/>
              </a:rPr>
              <a:t>:-----------</a:t>
            </a:r>
            <a:endParaRPr lang="en-US" sz="3200" dirty="0">
              <a:ln w="12700">
                <a:noFill/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0B0186E-4B26-423B-8C66-168BD9A8B6A0}"/>
              </a:ext>
            </a:extLst>
          </p:cNvPr>
          <p:cNvSpPr/>
          <p:nvPr/>
        </p:nvSpPr>
        <p:spPr>
          <a:xfrm>
            <a:off x="1413401" y="3799582"/>
            <a:ext cx="46262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dirty="0">
                <a:latin typeface="NikoshBAN" pitchFamily="2" charset="0"/>
                <a:cs typeface="NikoshBAN" pitchFamily="2" charset="0"/>
              </a:rPr>
              <a:t>১০.১.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চিকিৎসা ক্ষেত্রে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প্রযুক্তির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পারবে;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45"/>
          <p:cNvSpPr txBox="1"/>
          <p:nvPr/>
        </p:nvSpPr>
        <p:spPr>
          <a:xfrm>
            <a:off x="1413401" y="1294641"/>
            <a:ext cx="32766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600" b="1" dirty="0" smtClean="0">
                <a:ln w="11430"/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66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B0186E-4B26-423B-8C66-168BD9A8B6A0}"/>
              </a:ext>
            </a:extLst>
          </p:cNvPr>
          <p:cNvSpPr/>
          <p:nvPr/>
        </p:nvSpPr>
        <p:spPr>
          <a:xfrm>
            <a:off x="6619653" y="3799582"/>
            <a:ext cx="46666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১০.১.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৪ বিনোদনে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প্রযুক্তির ব্যবহার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600" y="1024004"/>
            <a:ext cx="3117379" cy="1795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2">
            <a:extLst>
              <a:ext uri="{FF2B5EF4-FFF2-40B4-BE49-F238E27FC236}">
                <a16:creationId xmlns:a16="http://schemas.microsoft.com/office/drawing/2014/main" id="{234A44D5-3538-4E12-9CB3-A6C55711D04B}"/>
              </a:ext>
            </a:extLst>
          </p:cNvPr>
          <p:cNvSpPr txBox="1"/>
          <p:nvPr/>
        </p:nvSpPr>
        <p:spPr>
          <a:xfrm>
            <a:off x="288799" y="311142"/>
            <a:ext cx="562946" cy="461651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r>
              <a:rPr lang="en-US" altLang="zh-CN" sz="2400" b="1" dirty="0" smtClean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06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1584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71194" y="381000"/>
            <a:ext cx="5154190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লক্ষ্য 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18794" y="391786"/>
            <a:ext cx="5154190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05400" y="401322"/>
            <a:ext cx="2547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ln w="0"/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bn-BD" sz="3600" dirty="0" smtClean="0">
                <a:ln w="0"/>
                <a:latin typeface="NikoshBAN" pitchFamily="2" charset="0"/>
                <a:cs typeface="NikoshBAN" pitchFamily="2" charset="0"/>
              </a:rPr>
              <a:t> কী? </a:t>
            </a:r>
            <a:r>
              <a:rPr lang="bn-IN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8981" y="5236657"/>
            <a:ext cx="113330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n w="0"/>
                <a:latin typeface="NikoshBAN" pitchFamily="2" charset="0"/>
                <a:cs typeface="NikoshBAN" pitchFamily="2" charset="0"/>
              </a:rPr>
              <a:t>কৌশল ব্যবহার করে পরিবেশ নিয়ন্ত্রণ ও প্রয়োজনীয় কাজ সম্পাদন করাই হচ্ছে প্রযুক্তি। </a:t>
            </a:r>
            <a:endParaRPr lang="en-US" sz="28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1925" y="5217040"/>
            <a:ext cx="80079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n w="0"/>
                <a:latin typeface="NikoshBAN" pitchFamily="2" charset="0"/>
                <a:cs typeface="NikoshBAN" pitchFamily="2" charset="0"/>
              </a:rPr>
              <a:t>প্রযুক্তি আমাদের জীবনকে আরও উন্নত , সহজ এবং আরামদায়ক করে। </a:t>
            </a:r>
            <a:r>
              <a:rPr lang="bn-IN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04436" y="410858"/>
            <a:ext cx="44394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ln w="0"/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bn-BD" sz="3600" dirty="0" smtClean="0">
                <a:ln w="0"/>
                <a:latin typeface="NikoshBAN" pitchFamily="2" charset="0"/>
                <a:cs typeface="NikoshBAN" pitchFamily="2" charset="0"/>
              </a:rPr>
              <a:t> জীবনকে কী করে? </a:t>
            </a:r>
            <a:r>
              <a:rPr lang="bn-IN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 w="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355054"/>
            <a:ext cx="3004727" cy="25782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EEC6229-2DDB-4EAD-BB76-459858981366}"/>
              </a:ext>
            </a:extLst>
          </p:cNvPr>
          <p:cNvSpPr txBox="1"/>
          <p:nvPr/>
        </p:nvSpPr>
        <p:spPr>
          <a:xfrm>
            <a:off x="1476570" y="3998996"/>
            <a:ext cx="2455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কার্টুন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EC6229-2DDB-4EAD-BB76-459858981366}"/>
              </a:ext>
            </a:extLst>
          </p:cNvPr>
          <p:cNvSpPr txBox="1"/>
          <p:nvPr/>
        </p:nvSpPr>
        <p:spPr>
          <a:xfrm>
            <a:off x="8924037" y="3998996"/>
            <a:ext cx="2024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চিকিৎসা প্রযুক্তি 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EC6229-2DDB-4EAD-BB76-459858981366}"/>
              </a:ext>
            </a:extLst>
          </p:cNvPr>
          <p:cNvSpPr txBox="1"/>
          <p:nvPr/>
        </p:nvSpPr>
        <p:spPr>
          <a:xfrm>
            <a:off x="4830740" y="3998996"/>
            <a:ext cx="2467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বেহালা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2">
            <a:extLst>
              <a:ext uri="{FF2B5EF4-FFF2-40B4-BE49-F238E27FC236}">
                <a16:creationId xmlns:a16="http://schemas.microsoft.com/office/drawing/2014/main" id="{234A44D5-3538-4E12-9CB3-A6C55711D04B}"/>
              </a:ext>
            </a:extLst>
          </p:cNvPr>
          <p:cNvSpPr txBox="1"/>
          <p:nvPr/>
        </p:nvSpPr>
        <p:spPr>
          <a:xfrm>
            <a:off x="288799" y="311142"/>
            <a:ext cx="562946" cy="461651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r>
              <a:rPr lang="en-US" altLang="zh-CN" sz="2400" b="1" dirty="0" smtClean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07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1355054"/>
            <a:ext cx="3209036" cy="257824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1188" y="1355054"/>
            <a:ext cx="3311212" cy="25782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0730" y="1592106"/>
            <a:ext cx="1881463" cy="1482001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6333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1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52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6" grpId="1"/>
      <p:bldP spid="7" grpId="0"/>
      <p:bldP spid="7" grpId="1"/>
      <p:bldP spid="8" grpId="0"/>
      <p:bldP spid="9" grpId="0"/>
      <p:bldP spid="13" grpId="0"/>
      <p:bldP spid="14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20667C18-8768-4D94-B71B-1A9BF6AE76ED}"/>
              </a:ext>
            </a:extLst>
          </p:cNvPr>
          <p:cNvSpPr/>
          <p:nvPr/>
        </p:nvSpPr>
        <p:spPr>
          <a:xfrm>
            <a:off x="3671791" y="5460452"/>
            <a:ext cx="4785329" cy="5232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dirty="0">
                <a:ln w="0"/>
                <a:latin typeface="NikoshBAN" pitchFamily="2" charset="0"/>
                <a:cs typeface="NikoshBAN" pitchFamily="2" charset="0"/>
              </a:rPr>
              <a:t>এগুলো হচ্ছে বিনোদনে প্রযুক্তির ব্যবহার।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87361" y="343079"/>
            <a:ext cx="5154190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73162" y="343078"/>
            <a:ext cx="5613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n w="0"/>
                <a:latin typeface="NikoshBAN" pitchFamily="2" charset="0"/>
                <a:cs typeface="NikoshBAN" pitchFamily="2" charset="0"/>
              </a:rPr>
              <a:t>এগুলো কোথায় ব্যবহৃত প্রযুক্তি?  </a:t>
            </a:r>
            <a:r>
              <a:rPr lang="bn-IN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EC6229-2DDB-4EAD-BB76-459858981366}"/>
              </a:ext>
            </a:extLst>
          </p:cNvPr>
          <p:cNvSpPr txBox="1"/>
          <p:nvPr/>
        </p:nvSpPr>
        <p:spPr>
          <a:xfrm>
            <a:off x="2525404" y="3998996"/>
            <a:ext cx="1347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গিটার</a:t>
            </a:r>
            <a:endParaRPr lang="en-US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EC6229-2DDB-4EAD-BB76-459858981366}"/>
              </a:ext>
            </a:extLst>
          </p:cNvPr>
          <p:cNvSpPr txBox="1"/>
          <p:nvPr/>
        </p:nvSpPr>
        <p:spPr>
          <a:xfrm>
            <a:off x="7848600" y="3998996"/>
            <a:ext cx="1436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ড্রামস</a:t>
            </a:r>
            <a:endParaRPr lang="en-US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1F352F0-ED3C-412F-A4DD-0B1EAA06BE3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905854" y="283376"/>
            <a:ext cx="2565960" cy="4674178"/>
          </a:xfrm>
          <a:prstGeom prst="roundRect">
            <a:avLst>
              <a:gd name="adj" fmla="val 23152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CD166E6-EAEB-465F-BB30-616BD537190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4125" y="1337602"/>
            <a:ext cx="4524875" cy="2565840"/>
          </a:xfrm>
          <a:prstGeom prst="roundRect">
            <a:avLst>
              <a:gd name="adj" fmla="val 13309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TextBox 12">
            <a:extLst>
              <a:ext uri="{FF2B5EF4-FFF2-40B4-BE49-F238E27FC236}">
                <a16:creationId xmlns:a16="http://schemas.microsoft.com/office/drawing/2014/main" id="{234A44D5-3538-4E12-9CB3-A6C55711D04B}"/>
              </a:ext>
            </a:extLst>
          </p:cNvPr>
          <p:cNvSpPr txBox="1"/>
          <p:nvPr/>
        </p:nvSpPr>
        <p:spPr>
          <a:xfrm>
            <a:off x="288799" y="311142"/>
            <a:ext cx="562946" cy="461651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r>
              <a:rPr lang="en-US" altLang="zh-CN" sz="2400" b="1" dirty="0" smtClean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08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26527454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5" grpId="0"/>
      <p:bldP spid="6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20667C18-8768-4D94-B71B-1A9BF6AE76ED}"/>
              </a:ext>
            </a:extLst>
          </p:cNvPr>
          <p:cNvSpPr/>
          <p:nvPr/>
        </p:nvSpPr>
        <p:spPr>
          <a:xfrm>
            <a:off x="3671791" y="5460452"/>
            <a:ext cx="4785329" cy="5232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800" dirty="0">
                <a:ln w="0"/>
                <a:latin typeface="NikoshBAN" pitchFamily="2" charset="0"/>
                <a:cs typeface="NikoshBAN" pitchFamily="2" charset="0"/>
              </a:rPr>
              <a:t>এগুলো হচ্ছে বিনোদনে প্রযুক্তির ব্যবহার।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87361" y="343079"/>
            <a:ext cx="5154190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73162" y="343078"/>
            <a:ext cx="5613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n w="0"/>
                <a:latin typeface="NikoshBAN" pitchFamily="2" charset="0"/>
                <a:cs typeface="NikoshBAN" pitchFamily="2" charset="0"/>
              </a:rPr>
              <a:t>এগুলো কোথায় ব্যবহৃত প্রযুক্তি?  </a:t>
            </a:r>
            <a:r>
              <a:rPr lang="bn-IN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EC6229-2DDB-4EAD-BB76-459858981366}"/>
              </a:ext>
            </a:extLst>
          </p:cNvPr>
          <p:cNvSpPr txBox="1"/>
          <p:nvPr/>
        </p:nvSpPr>
        <p:spPr>
          <a:xfrm>
            <a:off x="1524000" y="3998996"/>
            <a:ext cx="1727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তবলা</a:t>
            </a:r>
            <a:endParaRPr lang="en-US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EC6229-2DDB-4EAD-BB76-459858981366}"/>
              </a:ext>
            </a:extLst>
          </p:cNvPr>
          <p:cNvSpPr txBox="1"/>
          <p:nvPr/>
        </p:nvSpPr>
        <p:spPr>
          <a:xfrm>
            <a:off x="8759344" y="3998996"/>
            <a:ext cx="2024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পিয়ানো</a:t>
            </a:r>
            <a:endParaRPr lang="en-US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9934" y="1624087"/>
            <a:ext cx="2772188" cy="2169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EEC6229-2DDB-4EAD-BB76-459858981366}"/>
              </a:ext>
            </a:extLst>
          </p:cNvPr>
          <p:cNvSpPr txBox="1"/>
          <p:nvPr/>
        </p:nvSpPr>
        <p:spPr>
          <a:xfrm>
            <a:off x="4830740" y="3998996"/>
            <a:ext cx="2467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হারমোনিয়াম</a:t>
            </a:r>
            <a:endParaRPr lang="en-US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4345" y="1624087"/>
            <a:ext cx="2990550" cy="2169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2">
            <a:extLst>
              <a:ext uri="{FF2B5EF4-FFF2-40B4-BE49-F238E27FC236}">
                <a16:creationId xmlns:a16="http://schemas.microsoft.com/office/drawing/2014/main" id="{234A44D5-3538-4E12-9CB3-A6C55711D04B}"/>
              </a:ext>
            </a:extLst>
          </p:cNvPr>
          <p:cNvSpPr txBox="1"/>
          <p:nvPr/>
        </p:nvSpPr>
        <p:spPr>
          <a:xfrm>
            <a:off x="288799" y="311142"/>
            <a:ext cx="562946" cy="461651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r>
              <a:rPr lang="en-US" altLang="zh-CN" sz="2400" b="1" dirty="0" smtClean="0">
                <a:solidFill>
                  <a:srgbClr val="009897"/>
                </a:solidFill>
                <a:latin typeface="微软雅黑" panose="020B0503020204020204" charset="-122"/>
                <a:ea typeface="微软雅黑" panose="020B0503020204020204" charset="-122"/>
              </a:rPr>
              <a:t>09</a:t>
            </a:r>
            <a:endParaRPr lang="zh-CN" altLang="en-US" sz="2400" b="1" dirty="0">
              <a:solidFill>
                <a:srgbClr val="00989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9C3CC3C-8F4D-40E1-8AA4-29DBB762DD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119" y="1254714"/>
            <a:ext cx="2744281" cy="274428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307577843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2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5" grpId="0"/>
      <p:bldP spid="6" grpId="0"/>
      <p:bldP spid="13" grpId="0"/>
      <p:bldP spid="14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1138</TotalTime>
  <Words>668</Words>
  <Application>Microsoft Office PowerPoint</Application>
  <PresentationFormat>Widescreen</PresentationFormat>
  <Paragraphs>145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微软雅黑</vt:lpstr>
      <vt:lpstr>Arial</vt:lpstr>
      <vt:lpstr>Calibri</vt:lpstr>
      <vt:lpstr>Edwardian Script ITC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Abul Kalam Azad</dc:creator>
  <cp:lastModifiedBy>Windows User</cp:lastModifiedBy>
  <cp:revision>353</cp:revision>
  <dcterms:created xsi:type="dcterms:W3CDTF">2006-08-16T00:00:00Z</dcterms:created>
  <dcterms:modified xsi:type="dcterms:W3CDTF">2021-02-21T08:46:48Z</dcterms:modified>
</cp:coreProperties>
</file>