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0" r:id="rId2"/>
    <p:sldId id="311" r:id="rId3"/>
    <p:sldId id="335" r:id="rId4"/>
    <p:sldId id="313" r:id="rId5"/>
    <p:sldId id="337" r:id="rId6"/>
    <p:sldId id="314" r:id="rId7"/>
    <p:sldId id="336" r:id="rId8"/>
    <p:sldId id="369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70" r:id="rId24"/>
    <p:sldId id="330" r:id="rId25"/>
    <p:sldId id="333" r:id="rId26"/>
    <p:sldId id="33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22Wu8SGE5HK5Z3LXDuRmQ==" hashData="K65kGzvyEuPvh9yztv9hd60rM5sy/Yijm6s+bYBA58ze1/7ILwpowaTbehSkVzITVRxM8EmXopR/nJmK+snas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D462"/>
    <a:srgbClr val="FFFF00"/>
    <a:srgbClr val="EBE600"/>
    <a:srgbClr val="CAE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8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13257-8954-4DAE-85D5-419F43C7F25E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4DBF3-CC46-4001-9DDD-02CB62F1E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235" y="241654"/>
            <a:ext cx="1302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78D45F-013B-46B3-8D02-6423AEAAE195}" type="datetimeFigureOut">
              <a:rPr lang="en-US" smtClean="0"/>
              <a:pPr/>
              <a:t>21-Feb-21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1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 flip="none" rotWithShape="1">
            <a:gsLst>
              <a:gs pos="0">
                <a:srgbClr val="808BF8"/>
              </a:gs>
              <a:gs pos="97000">
                <a:srgbClr val="FF66FF"/>
              </a:gs>
              <a:gs pos="95625">
                <a:schemeClr val="tx2"/>
              </a:gs>
              <a:gs pos="91250">
                <a:srgbClr val="BDA6C4"/>
              </a:gs>
              <a:gs pos="86125">
                <a:srgbClr val="DCB3AA"/>
              </a:gs>
              <a:gs pos="33000">
                <a:schemeClr val="accent3">
                  <a:lumMod val="75000"/>
                </a:schemeClr>
              </a:gs>
              <a:gs pos="100000">
                <a:srgbClr val="808BF8"/>
              </a:gs>
              <a:gs pos="100000">
                <a:srgbClr val="00B0F0"/>
              </a:gs>
              <a:gs pos="34000">
                <a:srgbClr val="9ED462"/>
              </a:gs>
              <a:gs pos="41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0575233" y="6364923"/>
            <a:ext cx="991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কালাম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আজাদ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,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,</a:t>
            </a:r>
            <a:r>
              <a:rPr lang="bn-BD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নাসিরাবাদ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দুলাহার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নাচোল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চাঁপাইনবাবগঞ্জ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০১৭১৭৫৪৮০২০ </a:t>
            </a:r>
            <a:endParaRPr lang="en-US" sz="1800" b="0" cap="none" spc="0" dirty="0">
              <a:ln w="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1.67917 -0.00162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58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NUL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3.png"/><Relationship Id="rId7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15AEA1B-A60F-46EE-990A-682AA17A7A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856" y="1799372"/>
            <a:ext cx="5454087" cy="11036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30D6E0-62F5-451D-B3D6-21287B7DD5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801" y="862351"/>
            <a:ext cx="7284911" cy="8636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2903061"/>
            <a:ext cx="3276601" cy="32766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509" y="185430"/>
            <a:ext cx="1071562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1430"/>
                <a:latin typeface="NikoshBAN" pitchFamily="2" charset="0"/>
                <a:cs typeface="NikoshBAN" pitchFamily="2" charset="0"/>
              </a:rPr>
              <a:t> শি</a:t>
            </a:r>
            <a:r>
              <a:rPr lang="en-US" sz="5400" b="1" dirty="0" err="1" smtClean="0">
                <a:ln w="11430"/>
                <a:latin typeface="NikoshBAN" pitchFamily="2" charset="0"/>
                <a:cs typeface="NikoshBAN" pitchFamily="2" charset="0"/>
              </a:rPr>
              <a:t>ক্ষার্থী</a:t>
            </a:r>
            <a:r>
              <a:rPr lang="en-US" sz="54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54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54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latin typeface="NikoshBAN" pitchFamily="2" charset="0"/>
                <a:cs typeface="NikoshBAN" pitchFamily="2" charset="0"/>
              </a:rPr>
              <a:t>আছো</a:t>
            </a:r>
            <a:r>
              <a:rPr lang="en-US" sz="5400" b="1" dirty="0" smtClean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76800" y="-5379308"/>
            <a:ext cx="8153400" cy="182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সবার জন্য শুভেচ্ছা 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AFA57A-8AAB-41EB-8657-7F9277C7BCA5}"/>
              </a:ext>
            </a:extLst>
          </p:cNvPr>
          <p:cNvGrpSpPr/>
          <p:nvPr/>
        </p:nvGrpSpPr>
        <p:grpSpPr>
          <a:xfrm>
            <a:off x="1" y="0"/>
            <a:ext cx="6324599" cy="6815138"/>
            <a:chOff x="209863" y="119920"/>
            <a:chExt cx="6600670" cy="658068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4E5FB16-67C7-45D8-B57E-A3AA8B553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2914" y="119920"/>
              <a:ext cx="3627619" cy="65806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40BF8F2-1414-49BA-86BD-A23A37BCA8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863" y="119921"/>
              <a:ext cx="3492707" cy="658068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9C8F42-4169-4501-9D94-0EB4E03BC54E}"/>
              </a:ext>
            </a:extLst>
          </p:cNvPr>
          <p:cNvGrpSpPr/>
          <p:nvPr/>
        </p:nvGrpSpPr>
        <p:grpSpPr>
          <a:xfrm>
            <a:off x="6324600" y="-369"/>
            <a:ext cx="5867400" cy="6834544"/>
            <a:chOff x="6675621" y="119919"/>
            <a:chExt cx="5545667" cy="659942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151F517-7601-4D06-880C-A5CA4A0C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41961" y="138659"/>
              <a:ext cx="3779327" cy="65806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8B656B2-35C1-499F-B52A-94A3860659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75621" y="119919"/>
              <a:ext cx="3532682" cy="6580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85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022" y="3442030"/>
            <a:ext cx="1274406" cy="1615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23" b="14386"/>
          <a:stretch/>
        </p:blipFill>
        <p:spPr>
          <a:xfrm>
            <a:off x="1567543" y="1144797"/>
            <a:ext cx="4561098" cy="3226040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 flipH="1">
            <a:off x="3864234" y="1606362"/>
            <a:ext cx="1698558" cy="1109263"/>
          </a:xfrm>
          <a:custGeom>
            <a:avLst/>
            <a:gdLst>
              <a:gd name="connsiteX0" fmla="*/ 0 w 2038270"/>
              <a:gd name="connsiteY0" fmla="*/ 0 h 1331116"/>
              <a:gd name="connsiteX1" fmla="*/ 0 w 2038270"/>
              <a:gd name="connsiteY1" fmla="*/ 1331116 h 1331116"/>
              <a:gd name="connsiteX2" fmla="*/ 2038270 w 2038270"/>
              <a:gd name="connsiteY2" fmla="*/ 1331116 h 133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8270" h="1331116">
                <a:moveTo>
                  <a:pt x="0" y="0"/>
                </a:moveTo>
                <a:lnTo>
                  <a:pt x="0" y="1331116"/>
                </a:lnTo>
                <a:lnTo>
                  <a:pt x="2038270" y="1331116"/>
                </a:lnTo>
                <a:close/>
              </a:path>
            </a:pathLst>
          </a:custGeom>
          <a:solidFill>
            <a:srgbClr val="CC1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9" name="Freeform 18"/>
          <p:cNvSpPr/>
          <p:nvPr/>
        </p:nvSpPr>
        <p:spPr>
          <a:xfrm flipH="1">
            <a:off x="2150745" y="2718218"/>
            <a:ext cx="3394361" cy="1124238"/>
          </a:xfrm>
          <a:custGeom>
            <a:avLst/>
            <a:gdLst>
              <a:gd name="connsiteX0" fmla="*/ 2007446 w 4073233"/>
              <a:gd name="connsiteY0" fmla="*/ 0 h 1349086"/>
              <a:gd name="connsiteX1" fmla="*/ 0 w 4073233"/>
              <a:gd name="connsiteY1" fmla="*/ 0 h 1349086"/>
              <a:gd name="connsiteX2" fmla="*/ 0 w 4073233"/>
              <a:gd name="connsiteY2" fmla="*/ 1349086 h 1349086"/>
              <a:gd name="connsiteX3" fmla="*/ 4073233 w 4073233"/>
              <a:gd name="connsiteY3" fmla="*/ 1349086 h 13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3233" h="1349086">
                <a:moveTo>
                  <a:pt x="2007446" y="0"/>
                </a:moveTo>
                <a:lnTo>
                  <a:pt x="0" y="0"/>
                </a:lnTo>
                <a:lnTo>
                  <a:pt x="0" y="1349086"/>
                </a:lnTo>
                <a:lnTo>
                  <a:pt x="4073233" y="1349086"/>
                </a:lnTo>
                <a:close/>
              </a:path>
            </a:pathLst>
          </a:custGeom>
          <a:solidFill>
            <a:srgbClr val="CC1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19" b="14172"/>
          <a:stretch/>
        </p:blipFill>
        <p:spPr>
          <a:xfrm>
            <a:off x="7290697" y="154352"/>
            <a:ext cx="4549930" cy="3256506"/>
          </a:xfrm>
          <a:prstGeom prst="rect">
            <a:avLst/>
          </a:prstGeom>
        </p:spPr>
      </p:pic>
      <p:sp>
        <p:nvSpPr>
          <p:cNvPr id="3" name="Right Triangle 2"/>
          <p:cNvSpPr/>
          <p:nvPr/>
        </p:nvSpPr>
        <p:spPr>
          <a:xfrm flipH="1">
            <a:off x="7846858" y="651164"/>
            <a:ext cx="3394361" cy="2216727"/>
          </a:xfrm>
          <a:prstGeom prst="rtTriangle">
            <a:avLst/>
          </a:prstGeom>
          <a:solidFill>
            <a:srgbClr val="CC1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TextBox 3"/>
          <p:cNvSpPr txBox="1"/>
          <p:nvPr/>
        </p:nvSpPr>
        <p:spPr>
          <a:xfrm rot="5400000">
            <a:off x="11119866" y="1793686"/>
            <a:ext cx="99512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360153" y="651164"/>
            <a:ext cx="0" cy="221672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846858" y="3035774"/>
            <a:ext cx="339436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052180" y="3035774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সেমি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937" y="153212"/>
            <a:ext cx="6060288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ডানপাশে দেখানো ৬ সেমি ভূমি এবং ৪ সেমি উচ্চতা বিশিষ্ট একটি সমকোণী ত্রিভুজের ক্ষেত্রফল নির্ণয়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939676" flipV="1">
            <a:off x="3095078" y="1653954"/>
            <a:ext cx="2740257" cy="76738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3832051" y="2749973"/>
            <a:ext cx="16971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89540" y="3920871"/>
            <a:ext cx="335556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16528" y="3863720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সেমি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5465744" y="2755379"/>
            <a:ext cx="99512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706031" y="1606362"/>
            <a:ext cx="38914" cy="222322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6529230" y="3569079"/>
            <a:ext cx="3677375" cy="1105425"/>
            <a:chOff x="10087429" y="6327328"/>
            <a:chExt cx="4327024" cy="1588358"/>
          </a:xfrm>
        </p:grpSpPr>
        <p:sp>
          <p:nvSpPr>
            <p:cNvPr id="32" name="Rounded Rectangular Callout 31"/>
            <p:cNvSpPr/>
            <p:nvPr/>
          </p:nvSpPr>
          <p:spPr>
            <a:xfrm>
              <a:off x="10103772" y="6410046"/>
              <a:ext cx="4310681" cy="1095553"/>
            </a:xfrm>
            <a:prstGeom prst="wedgeRoundRectCallout">
              <a:avLst>
                <a:gd name="adj1" fmla="val 64493"/>
                <a:gd name="adj2" fmla="val 45072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087429" y="6327328"/>
              <a:ext cx="4078514" cy="1588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667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আমি একটি ছোট ত্রিভুজ সংযুক্ত করে এই আয়তটি তৈরি করেছি।</a:t>
              </a:r>
              <a:endParaRPr lang="en-US" sz="2667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78661" y="4493355"/>
            <a:ext cx="8058000" cy="5027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txBody>
          <a:bodyPr wrap="square" rtlCol="0">
            <a:spAutoFit/>
          </a:bodyPr>
          <a:lstStyle/>
          <a:p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যদি আমরা মিনার পদ্ধতি অনুসরণ করি, তবে এই ত্রিভুজের ক্ষেত্রফল হবেঃ  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32258" y="5072110"/>
            <a:ext cx="92637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8043" y="5096607"/>
            <a:ext cx="666734" cy="475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260775" y="4986835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75" y="4986835"/>
                <a:ext cx="656761" cy="656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7125177" y="5015790"/>
            <a:ext cx="456022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67" dirty="0"/>
              <a:t>=</a:t>
            </a:r>
            <a:endParaRPr lang="en-US" sz="3667" dirty="0"/>
          </a:p>
        </p:txBody>
      </p:sp>
      <p:sp>
        <p:nvSpPr>
          <p:cNvPr id="46" name="TextBox 45"/>
          <p:cNvSpPr txBox="1"/>
          <p:nvPr/>
        </p:nvSpPr>
        <p:spPr>
          <a:xfrm>
            <a:off x="7731637" y="5083562"/>
            <a:ext cx="56573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07573" y="5074419"/>
            <a:ext cx="44175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9936" y="5056746"/>
            <a:ext cx="44175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06344" y="5083776"/>
            <a:ext cx="666734" cy="475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1" name="TextBox 50"/>
          <p:cNvSpPr txBox="1"/>
          <p:nvPr/>
        </p:nvSpPr>
        <p:spPr>
          <a:xfrm>
            <a:off x="3341115" y="5074419"/>
            <a:ext cx="44175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19604" y="5083776"/>
            <a:ext cx="666734" cy="475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3" name="Rectangle 52"/>
          <p:cNvSpPr/>
          <p:nvPr/>
        </p:nvSpPr>
        <p:spPr>
          <a:xfrm>
            <a:off x="7579583" y="5068957"/>
            <a:ext cx="666734" cy="475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15710" y="4992693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67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710" y="4992693"/>
                <a:ext cx="656761" cy="656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8474650" y="5112827"/>
            <a:ext cx="124986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বর্গ সেমি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641396" y="5046257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396" y="5046257"/>
                <a:ext cx="656761" cy="6566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5185700" y="5114478"/>
            <a:ext cx="44175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313444" y="5096437"/>
            <a:ext cx="666734" cy="475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2" name="Rectangle 61"/>
          <p:cNvSpPr/>
          <p:nvPr/>
        </p:nvSpPr>
        <p:spPr>
          <a:xfrm>
            <a:off x="5016811" y="5083561"/>
            <a:ext cx="666734" cy="475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3" name="TextBox 62"/>
          <p:cNvSpPr txBox="1"/>
          <p:nvPr/>
        </p:nvSpPr>
        <p:spPr>
          <a:xfrm>
            <a:off x="6489547" y="5114478"/>
            <a:ext cx="44175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2996" y="5740216"/>
            <a:ext cx="11180618" cy="5027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, ১ ও ২ নং থেকে আমরা ত্রিভুজের ক্ষেত্রফল নিয়ে কী সিদ্বান্তে আসতে পারি তা নিয়ে আলোচনা করি।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4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13998 -7.40741E-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-0.02044 -0.0180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5" presetClass="path" presetSubtype="0" accel="2000" decel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-0.01806 L -0.13971 0.16389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5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25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75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25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75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25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75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9" grpId="0" animBg="1"/>
      <p:bldP spid="22" grpId="0"/>
      <p:bldP spid="25" grpId="0"/>
      <p:bldP spid="40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 animBg="1"/>
      <p:bldP spid="51" grpId="0"/>
      <p:bldP spid="52" grpId="0" animBg="1"/>
      <p:bldP spid="53" grpId="0" animBg="1"/>
      <p:bldP spid="54" grpId="0"/>
      <p:bldP spid="55" grpId="0"/>
      <p:bldP spid="57" grpId="0"/>
      <p:bldP spid="58" grpId="0"/>
      <p:bldP spid="59" grpId="0" animBg="1"/>
      <p:bldP spid="62" grpId="0" animBg="1"/>
      <p:bldP spid="63" grpId="0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84"/>
          <a:stretch/>
        </p:blipFill>
        <p:spPr>
          <a:xfrm>
            <a:off x="586870" y="1138677"/>
            <a:ext cx="5681666" cy="3244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19" b="14172"/>
          <a:stretch/>
        </p:blipFill>
        <p:spPr>
          <a:xfrm>
            <a:off x="7286177" y="255950"/>
            <a:ext cx="4549930" cy="3256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400000">
            <a:off x="5605026" y="2768992"/>
            <a:ext cx="99512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845313" y="1626470"/>
            <a:ext cx="0" cy="221672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842338" y="3137372"/>
            <a:ext cx="339436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76633" y="3054190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সেমি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215" y="158212"/>
            <a:ext cx="616261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ডানপাশে দেখানো ৬ সেমি ভূমি এবং ৪ সেমি উচ্চতা বিশিষ্ট একটি সুক্ষ্মকোণী ত্রিভুজের ক্ষেত্রফল নির্ণয় করার উপায় নির্ণয় করিঃ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2278300" y="1655225"/>
            <a:ext cx="3394361" cy="2187972"/>
          </a:xfrm>
          <a:prstGeom prst="triangle">
            <a:avLst/>
          </a:prstGeom>
          <a:solidFill>
            <a:srgbClr val="9CF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Isosceles Triangle 11"/>
          <p:cNvSpPr/>
          <p:nvPr/>
        </p:nvSpPr>
        <p:spPr>
          <a:xfrm flipV="1">
            <a:off x="597735" y="1655225"/>
            <a:ext cx="3394361" cy="2187972"/>
          </a:xfrm>
          <a:prstGeom prst="triangle">
            <a:avLst/>
          </a:prstGeom>
          <a:solidFill>
            <a:srgbClr val="9CF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4" name="Straight Connector 13"/>
          <p:cNvCxnSpPr>
            <a:stCxn id="11" idx="2"/>
            <a:endCxn id="11" idx="0"/>
          </p:cNvCxnSpPr>
          <p:nvPr/>
        </p:nvCxnSpPr>
        <p:spPr>
          <a:xfrm flipV="1">
            <a:off x="2278300" y="1655225"/>
            <a:ext cx="1697181" cy="21879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612123">
            <a:off x="1488407" y="2396724"/>
            <a:ext cx="2740257" cy="54140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293014" y="3993676"/>
            <a:ext cx="339436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98336" y="3993676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সেমি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676" y="3571550"/>
            <a:ext cx="1183740" cy="132590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025489" y="3778024"/>
            <a:ext cx="3838982" cy="912961"/>
            <a:chOff x="10103772" y="6410046"/>
            <a:chExt cx="4459270" cy="1095553"/>
          </a:xfrm>
          <a:noFill/>
        </p:grpSpPr>
        <p:sp>
          <p:nvSpPr>
            <p:cNvPr id="24" name="Rounded Rectangular Callout 23"/>
            <p:cNvSpPr/>
            <p:nvPr/>
          </p:nvSpPr>
          <p:spPr>
            <a:xfrm>
              <a:off x="10103772" y="6410046"/>
              <a:ext cx="4310681" cy="1095553"/>
            </a:xfrm>
            <a:prstGeom prst="wedgeRoundRectCallout">
              <a:avLst>
                <a:gd name="adj1" fmla="val -63081"/>
                <a:gd name="adj2" fmla="val -2881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145421" y="6438496"/>
              <a:ext cx="4417621" cy="9971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আমি একটি সামন্তরিককে কেটে অর্ধেক করে এই ত্রিভুজটি তৈরি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ছি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 rot="5400000">
            <a:off x="10991446" y="1606394"/>
            <a:ext cx="1191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1360125" y="776901"/>
            <a:ext cx="0" cy="221672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4473" y="4871108"/>
            <a:ext cx="884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যদি আমরা রেজার পদ্ধতি অনুসরণ করি, তবে এই ত্রিভুজের ক্ষেত্রফল হবেঃ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64030" y="5439329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030" y="5439329"/>
                <a:ext cx="656761" cy="656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92566" y="5439329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67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566" y="5439329"/>
                <a:ext cx="656761" cy="656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5834084" y="5516273"/>
            <a:ext cx="124986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বর্গ সেমি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55156" y="5439329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156" y="5439329"/>
                <a:ext cx="656761" cy="6566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973896" y="5434558"/>
            <a:ext cx="650742" cy="6507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31307" y="5434558"/>
            <a:ext cx="650742" cy="6507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81354" y="5434558"/>
            <a:ext cx="650742" cy="6507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51630" y="5434558"/>
            <a:ext cx="650742" cy="6507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9557658" y="776149"/>
            <a:ext cx="1679040" cy="2164586"/>
          </a:xfrm>
          <a:custGeom>
            <a:avLst/>
            <a:gdLst>
              <a:gd name="connsiteX0" fmla="*/ 0 w 2014848"/>
              <a:gd name="connsiteY0" fmla="*/ 0 h 2597503"/>
              <a:gd name="connsiteX1" fmla="*/ 2014848 w 2014848"/>
              <a:gd name="connsiteY1" fmla="*/ 2597503 h 2597503"/>
              <a:gd name="connsiteX2" fmla="*/ 0 w 2014848"/>
              <a:gd name="connsiteY2" fmla="*/ 2597503 h 2597503"/>
              <a:gd name="connsiteX3" fmla="*/ 0 w 2014848"/>
              <a:gd name="connsiteY3" fmla="*/ 0 h 259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848" h="2597503">
                <a:moveTo>
                  <a:pt x="0" y="0"/>
                </a:moveTo>
                <a:lnTo>
                  <a:pt x="2014848" y="2597503"/>
                </a:lnTo>
                <a:lnTo>
                  <a:pt x="0" y="2597503"/>
                </a:lnTo>
                <a:lnTo>
                  <a:pt x="0" y="0"/>
                </a:lnTo>
                <a:close/>
              </a:path>
            </a:pathLst>
          </a:custGeom>
          <a:solidFill>
            <a:srgbClr val="5FE711"/>
          </a:solidFill>
          <a:ln>
            <a:solidFill>
              <a:srgbClr val="5FE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3" name="Freeform 32"/>
          <p:cNvSpPr/>
          <p:nvPr/>
        </p:nvSpPr>
        <p:spPr>
          <a:xfrm>
            <a:off x="7842338" y="752762"/>
            <a:ext cx="1715321" cy="2187972"/>
          </a:xfrm>
          <a:custGeom>
            <a:avLst/>
            <a:gdLst>
              <a:gd name="connsiteX0" fmla="*/ 2036617 w 2058385"/>
              <a:gd name="connsiteY0" fmla="*/ 0 h 2625566"/>
              <a:gd name="connsiteX1" fmla="*/ 2058385 w 2058385"/>
              <a:gd name="connsiteY1" fmla="*/ 28063 h 2625566"/>
              <a:gd name="connsiteX2" fmla="*/ 2058385 w 2058385"/>
              <a:gd name="connsiteY2" fmla="*/ 2625566 h 2625566"/>
              <a:gd name="connsiteX3" fmla="*/ 0 w 2058385"/>
              <a:gd name="connsiteY3" fmla="*/ 2625566 h 2625566"/>
              <a:gd name="connsiteX4" fmla="*/ 2036617 w 2058385"/>
              <a:gd name="connsiteY4" fmla="*/ 0 h 262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385" h="2625566">
                <a:moveTo>
                  <a:pt x="2036617" y="0"/>
                </a:moveTo>
                <a:lnTo>
                  <a:pt x="2058385" y="28063"/>
                </a:lnTo>
                <a:lnTo>
                  <a:pt x="2058385" y="2625566"/>
                </a:lnTo>
                <a:lnTo>
                  <a:pt x="0" y="2625566"/>
                </a:lnTo>
                <a:lnTo>
                  <a:pt x="2036617" y="0"/>
                </a:lnTo>
                <a:close/>
              </a:path>
            </a:pathLst>
          </a:custGeom>
          <a:solidFill>
            <a:srgbClr val="9CF213"/>
          </a:solidFill>
          <a:ln>
            <a:solidFill>
              <a:srgbClr val="5FE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39655266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3824 -0.3063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2" y="-1531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1389E-7 1.23457E-6 L 0.13921 1.23457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2" grpId="1" animBg="1"/>
      <p:bldP spid="12" grpId="2" animBg="1"/>
      <p:bldP spid="19" grpId="0"/>
      <p:bldP spid="29" grpId="0"/>
      <p:bldP spid="32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15"/>
          <a:stretch/>
        </p:blipFill>
        <p:spPr>
          <a:xfrm>
            <a:off x="1712686" y="1138676"/>
            <a:ext cx="4555850" cy="37941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18"/>
          <a:stretch/>
        </p:blipFill>
        <p:spPr>
          <a:xfrm>
            <a:off x="7219258" y="154351"/>
            <a:ext cx="4549929" cy="37941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400000">
            <a:off x="5591172" y="3143063"/>
            <a:ext cx="99512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817604" y="2152936"/>
            <a:ext cx="0" cy="221672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775419" y="3035774"/>
            <a:ext cx="339436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80741" y="3007198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সেমি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812" y="143790"/>
            <a:ext cx="6748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ডানপাশে দেখানো ৬ সেমি ভূমি এবং ৪ সেমি উচ্চতা বিশিষ্ট একটি সুক্ষ্মকোণী ত্রিভুজের ক্ষেত্রফল নির্ণয় করার উপায় নির্ণয় করিঃ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7775419" y="651164"/>
            <a:ext cx="3394361" cy="218797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93014" y="4547850"/>
            <a:ext cx="339436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41184" y="4476410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সেমি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084965" y="2155549"/>
            <a:ext cx="1749506" cy="1146078"/>
          </a:xfrm>
          <a:custGeom>
            <a:avLst/>
            <a:gdLst>
              <a:gd name="connsiteX0" fmla="*/ 1066797 w 2133593"/>
              <a:gd name="connsiteY0" fmla="*/ 0 h 1375293"/>
              <a:gd name="connsiteX1" fmla="*/ 2133593 w 2133593"/>
              <a:gd name="connsiteY1" fmla="*/ 1375293 h 1375293"/>
              <a:gd name="connsiteX2" fmla="*/ 0 w 2133593"/>
              <a:gd name="connsiteY2" fmla="*/ 1375293 h 13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593" h="1375293">
                <a:moveTo>
                  <a:pt x="1066797" y="0"/>
                </a:moveTo>
                <a:lnTo>
                  <a:pt x="2133593" y="1375293"/>
                </a:lnTo>
                <a:lnTo>
                  <a:pt x="0" y="137529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9" name="Freeform 38"/>
          <p:cNvSpPr/>
          <p:nvPr/>
        </p:nvSpPr>
        <p:spPr>
          <a:xfrm>
            <a:off x="2271212" y="3267739"/>
            <a:ext cx="3394361" cy="1087533"/>
          </a:xfrm>
          <a:custGeom>
            <a:avLst/>
            <a:gdLst>
              <a:gd name="connsiteX0" fmla="*/ 1012303 w 4073233"/>
              <a:gd name="connsiteY0" fmla="*/ 0 h 1305040"/>
              <a:gd name="connsiteX1" fmla="*/ 3060931 w 4073233"/>
              <a:gd name="connsiteY1" fmla="*/ 0 h 1305040"/>
              <a:gd name="connsiteX2" fmla="*/ 4073233 w 4073233"/>
              <a:gd name="connsiteY2" fmla="*/ 1305040 h 1305040"/>
              <a:gd name="connsiteX3" fmla="*/ 0 w 4073233"/>
              <a:gd name="connsiteY3" fmla="*/ 1305040 h 130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3233" h="1305040">
                <a:moveTo>
                  <a:pt x="1012303" y="0"/>
                </a:moveTo>
                <a:lnTo>
                  <a:pt x="3060931" y="0"/>
                </a:lnTo>
                <a:lnTo>
                  <a:pt x="4073233" y="1305040"/>
                </a:lnTo>
                <a:lnTo>
                  <a:pt x="0" y="130504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500" dirty="0"/>
              <a:t>   </a:t>
            </a:r>
            <a:endParaRPr lang="en-US" sz="1500" dirty="0"/>
          </a:p>
        </p:txBody>
      </p:sp>
      <p:sp>
        <p:nvSpPr>
          <p:cNvPr id="43" name="Freeform 42"/>
          <p:cNvSpPr/>
          <p:nvPr/>
        </p:nvSpPr>
        <p:spPr>
          <a:xfrm>
            <a:off x="4993686" y="1046416"/>
            <a:ext cx="885769" cy="1146078"/>
          </a:xfrm>
          <a:custGeom>
            <a:avLst/>
            <a:gdLst>
              <a:gd name="connsiteX0" fmla="*/ 13220 w 1062923"/>
              <a:gd name="connsiteY0" fmla="*/ 0 h 1375293"/>
              <a:gd name="connsiteX1" fmla="*/ 1062923 w 1062923"/>
              <a:gd name="connsiteY1" fmla="*/ 1375293 h 1375293"/>
              <a:gd name="connsiteX2" fmla="*/ 0 w 1062923"/>
              <a:gd name="connsiteY2" fmla="*/ 1375293 h 1375293"/>
              <a:gd name="connsiteX3" fmla="*/ 0 w 1062923"/>
              <a:gd name="connsiteY3" fmla="*/ 17321 h 13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23" h="1375293">
                <a:moveTo>
                  <a:pt x="13220" y="0"/>
                </a:moveTo>
                <a:lnTo>
                  <a:pt x="1062923" y="1375293"/>
                </a:lnTo>
                <a:lnTo>
                  <a:pt x="0" y="1375293"/>
                </a:lnTo>
                <a:lnTo>
                  <a:pt x="0" y="1732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027216" y="3301626"/>
            <a:ext cx="182150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340884" flipV="1">
            <a:off x="2517094" y="2053185"/>
            <a:ext cx="2740257" cy="769030"/>
          </a:xfrm>
          <a:prstGeom prst="rect">
            <a:avLst/>
          </a:prstGeom>
        </p:spPr>
      </p:pic>
      <p:sp>
        <p:nvSpPr>
          <p:cNvPr id="44" name="Freeform 43"/>
          <p:cNvSpPr/>
          <p:nvPr/>
        </p:nvSpPr>
        <p:spPr>
          <a:xfrm flipH="1">
            <a:off x="4120101" y="1046416"/>
            <a:ext cx="885769" cy="1146078"/>
          </a:xfrm>
          <a:custGeom>
            <a:avLst/>
            <a:gdLst>
              <a:gd name="connsiteX0" fmla="*/ 13220 w 1062923"/>
              <a:gd name="connsiteY0" fmla="*/ 0 h 1375293"/>
              <a:gd name="connsiteX1" fmla="*/ 1062923 w 1062923"/>
              <a:gd name="connsiteY1" fmla="*/ 1375293 h 1375293"/>
              <a:gd name="connsiteX2" fmla="*/ 0 w 1062923"/>
              <a:gd name="connsiteY2" fmla="*/ 1375293 h 1375293"/>
              <a:gd name="connsiteX3" fmla="*/ 0 w 1062923"/>
              <a:gd name="connsiteY3" fmla="*/ 17321 h 13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23" h="1375293">
                <a:moveTo>
                  <a:pt x="13220" y="0"/>
                </a:moveTo>
                <a:lnTo>
                  <a:pt x="1062923" y="1375293"/>
                </a:lnTo>
                <a:lnTo>
                  <a:pt x="0" y="1375293"/>
                </a:lnTo>
                <a:lnTo>
                  <a:pt x="0" y="1732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4988607" y="1077733"/>
            <a:ext cx="14170" cy="11398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994956">
            <a:off x="4476266" y="1893417"/>
            <a:ext cx="2740257" cy="435794"/>
          </a:xfrm>
          <a:prstGeom prst="rect">
            <a:avLst/>
          </a:prstGeom>
        </p:spPr>
      </p:pic>
      <p:cxnSp>
        <p:nvCxnSpPr>
          <p:cNvPr id="57" name="Straight Connector 56"/>
          <p:cNvCxnSpPr>
            <a:stCxn id="39" idx="3"/>
          </p:cNvCxnSpPr>
          <p:nvPr/>
        </p:nvCxnSpPr>
        <p:spPr>
          <a:xfrm>
            <a:off x="2271212" y="4355273"/>
            <a:ext cx="33943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274160" y="3303828"/>
            <a:ext cx="33943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675503" y="3299909"/>
            <a:ext cx="0" cy="10395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274938" y="3312414"/>
            <a:ext cx="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1338" y="3985102"/>
            <a:ext cx="1193444" cy="1513142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6519634" y="4067792"/>
            <a:ext cx="3592234" cy="801518"/>
            <a:chOff x="10103772" y="6410046"/>
            <a:chExt cx="4310681" cy="1095553"/>
          </a:xfrm>
          <a:noFill/>
        </p:grpSpPr>
        <p:sp>
          <p:nvSpPr>
            <p:cNvPr id="64" name="Rounded Rectangular Callout 63"/>
            <p:cNvSpPr/>
            <p:nvPr/>
          </p:nvSpPr>
          <p:spPr>
            <a:xfrm>
              <a:off x="10103772" y="6410046"/>
              <a:ext cx="4310681" cy="1095553"/>
            </a:xfrm>
            <a:prstGeom prst="wedgeRoundRectCallout">
              <a:avLst>
                <a:gd name="adj1" fmla="val 64493"/>
                <a:gd name="adj2" fmla="val 45072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198995" y="6420198"/>
              <a:ext cx="4078514" cy="9971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আমি দুইটি ছোট ত্রিভুজ সংযুক্ত করে এই আয়তটি তৈরি করেছি।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 rot="5400000">
            <a:off x="11040022" y="1587915"/>
            <a:ext cx="99512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1266454" y="597788"/>
            <a:ext cx="0" cy="221672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32699" y="5038989"/>
            <a:ext cx="9665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যদি আমরা মিনার পদ্ধতি অনুসরণ করি, তবে এই ত্রিভুজের ক্ষেত্রফল হবেঃ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041254" y="5498244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54" y="5498244"/>
                <a:ext cx="656761" cy="656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297874" y="5513974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67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874" y="5513974"/>
                <a:ext cx="656761" cy="6566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8869724" y="5605817"/>
            <a:ext cx="124986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বর্গ সেমি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185605" y="5528873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605" y="5528873"/>
                <a:ext cx="656761" cy="6566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373812" y="5581254"/>
            <a:ext cx="650742" cy="5103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722882" y="5581255"/>
            <a:ext cx="650742" cy="510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426467" y="5581254"/>
            <a:ext cx="650742" cy="5103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956942" y="5581254"/>
            <a:ext cx="650742" cy="5103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643689" y="5605817"/>
            <a:ext cx="129964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205394" y="5581254"/>
            <a:ext cx="650742" cy="5103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892100" y="5581254"/>
            <a:ext cx="650742" cy="5103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7504919" y="5486009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67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919" y="5486009"/>
                <a:ext cx="656761" cy="6566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66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0278E-6 -4.07407E-6 L -0.14876 0.0002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4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472E-6 -2.34568E-6 L 0.08616 -0.15933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8" y="-796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875E-6 -3.7037E-7 L -0.00618 0.14255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711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389E-7 -1.11111E-6 L -0.1862 -1.11111E-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1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6528E-6 -1.11111E-6 L 0.11436 -1.11111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2 -1.11111E-6 L -0.15256 0.32581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" y="1628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36 -1.11111E-6 L -0.01476 0.32388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6" y="16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33" grpId="0" animBg="1"/>
      <p:bldP spid="33" grpId="1" animBg="1"/>
      <p:bldP spid="33" grpId="2" animBg="1"/>
      <p:bldP spid="39" grpId="0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4" grpId="3" animBg="1"/>
      <p:bldP spid="68" grpId="0"/>
      <p:bldP spid="88" grpId="0"/>
      <p:bldP spid="89" grpId="0"/>
      <p:bldP spid="90" grpId="0"/>
      <p:bldP spid="91" grpId="0"/>
      <p:bldP spid="92" grpId="0" animBg="1"/>
      <p:bldP spid="93" grpId="0" animBg="1"/>
      <p:bldP spid="94" grpId="0" animBg="1"/>
      <p:bldP spid="95" grpId="0" animBg="1"/>
      <p:bldP spid="96" grpId="0"/>
      <p:bldP spid="97" grpId="0" animBg="1"/>
      <p:bldP spid="98" grpId="0" animBg="1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21" b="14379"/>
          <a:stretch/>
        </p:blipFill>
        <p:spPr>
          <a:xfrm>
            <a:off x="648800" y="1236308"/>
            <a:ext cx="4532801" cy="3248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63" b="14554"/>
          <a:stretch/>
        </p:blipFill>
        <p:spPr>
          <a:xfrm>
            <a:off x="7242629" y="314006"/>
            <a:ext cx="4564444" cy="324199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7813304" y="3138276"/>
            <a:ext cx="170149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3812" y="156793"/>
            <a:ext cx="6438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ডানপাশে দেখানো ৩ সেমি ভূমি এবং ৪ সেমি উচ্চতা বিশিষ্ট একটি স্থুলকোণী ত্রিভুজের ক্ষেত্রফল নির্ণয় করার উপায় নির্ণয় করিঃ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773400" y="824672"/>
            <a:ext cx="0" cy="221672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7841015" y="824673"/>
            <a:ext cx="2812473" cy="2161309"/>
          </a:xfrm>
          <a:custGeom>
            <a:avLst/>
            <a:gdLst>
              <a:gd name="connsiteX0" fmla="*/ 0 w 1995054"/>
              <a:gd name="connsiteY0" fmla="*/ 2161309 h 2161309"/>
              <a:gd name="connsiteX1" fmla="*/ 1995054 w 1995054"/>
              <a:gd name="connsiteY1" fmla="*/ 0 h 2161309"/>
              <a:gd name="connsiteX2" fmla="*/ 1995054 w 1995054"/>
              <a:gd name="connsiteY2" fmla="*/ 2161309 h 2161309"/>
              <a:gd name="connsiteX3" fmla="*/ 0 w 1995054"/>
              <a:gd name="connsiteY3" fmla="*/ 2161309 h 2161309"/>
              <a:gd name="connsiteX0" fmla="*/ 0 w 3374967"/>
              <a:gd name="connsiteY0" fmla="*/ 2593571 h 2593571"/>
              <a:gd name="connsiteX1" fmla="*/ 3374967 w 3374967"/>
              <a:gd name="connsiteY1" fmla="*/ 0 h 2593571"/>
              <a:gd name="connsiteX2" fmla="*/ 1995054 w 3374967"/>
              <a:gd name="connsiteY2" fmla="*/ 2593571 h 2593571"/>
              <a:gd name="connsiteX3" fmla="*/ 0 w 3374967"/>
              <a:gd name="connsiteY3" fmla="*/ 2593571 h 259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4967" h="2593571">
                <a:moveTo>
                  <a:pt x="0" y="2593571"/>
                </a:moveTo>
                <a:lnTo>
                  <a:pt x="3374967" y="0"/>
                </a:lnTo>
                <a:lnTo>
                  <a:pt x="1995054" y="2593571"/>
                </a:lnTo>
                <a:lnTo>
                  <a:pt x="0" y="2593571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5093" y="3125568"/>
            <a:ext cx="121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 সেমি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10378040" y="1671425"/>
            <a:ext cx="113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202950" y="4071140"/>
            <a:ext cx="170149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47645" y="1732279"/>
            <a:ext cx="0" cy="221672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5400000">
            <a:off x="3770023" y="2635898"/>
            <a:ext cx="1179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812" y="5063331"/>
            <a:ext cx="831298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যদি আমরা রেজার পদ্ধতি অনুসরণ করি, তবে এই ত্রিভুজের ক্ষেত্রফল হবেঃ  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67758" y="5623116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758" y="5623116"/>
                <a:ext cx="656761" cy="656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86096" y="5623116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67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096" y="5623116"/>
                <a:ext cx="656761" cy="6566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98372" y="5623116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372" y="5623116"/>
                <a:ext cx="656761" cy="656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16689" y="5700059"/>
            <a:ext cx="650742" cy="502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86074" y="5700059"/>
            <a:ext cx="650742" cy="502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73798" y="5700059"/>
            <a:ext cx="650742" cy="502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55460" y="5700059"/>
            <a:ext cx="650742" cy="502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37144" y="5700060"/>
            <a:ext cx="71801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সেমি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55479" y="5700060"/>
            <a:ext cx="124986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বর্গ সেমি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Isosceles Triangle 5"/>
          <p:cNvSpPr/>
          <p:nvPr/>
        </p:nvSpPr>
        <p:spPr>
          <a:xfrm>
            <a:off x="1179063" y="1747632"/>
            <a:ext cx="2812473" cy="2161309"/>
          </a:xfrm>
          <a:custGeom>
            <a:avLst/>
            <a:gdLst>
              <a:gd name="connsiteX0" fmla="*/ 0 w 1995054"/>
              <a:gd name="connsiteY0" fmla="*/ 2161309 h 2161309"/>
              <a:gd name="connsiteX1" fmla="*/ 1995054 w 1995054"/>
              <a:gd name="connsiteY1" fmla="*/ 0 h 2161309"/>
              <a:gd name="connsiteX2" fmla="*/ 1995054 w 1995054"/>
              <a:gd name="connsiteY2" fmla="*/ 2161309 h 2161309"/>
              <a:gd name="connsiteX3" fmla="*/ 0 w 1995054"/>
              <a:gd name="connsiteY3" fmla="*/ 2161309 h 2161309"/>
              <a:gd name="connsiteX0" fmla="*/ 0 w 3374967"/>
              <a:gd name="connsiteY0" fmla="*/ 2593571 h 2593571"/>
              <a:gd name="connsiteX1" fmla="*/ 3374967 w 3374967"/>
              <a:gd name="connsiteY1" fmla="*/ 0 h 2593571"/>
              <a:gd name="connsiteX2" fmla="*/ 1995054 w 3374967"/>
              <a:gd name="connsiteY2" fmla="*/ 2593571 h 2593571"/>
              <a:gd name="connsiteX3" fmla="*/ 0 w 3374967"/>
              <a:gd name="connsiteY3" fmla="*/ 2593571 h 259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4967" h="2593571">
                <a:moveTo>
                  <a:pt x="0" y="2593571"/>
                </a:moveTo>
                <a:lnTo>
                  <a:pt x="3374967" y="0"/>
                </a:lnTo>
                <a:lnTo>
                  <a:pt x="1995054" y="2593571"/>
                </a:lnTo>
                <a:lnTo>
                  <a:pt x="0" y="25935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45" name="Isosceles Triangle 5"/>
          <p:cNvSpPr/>
          <p:nvPr/>
        </p:nvSpPr>
        <p:spPr>
          <a:xfrm rot="10800000">
            <a:off x="1195122" y="1747632"/>
            <a:ext cx="2812473" cy="2161309"/>
          </a:xfrm>
          <a:custGeom>
            <a:avLst/>
            <a:gdLst>
              <a:gd name="connsiteX0" fmla="*/ 0 w 1995054"/>
              <a:gd name="connsiteY0" fmla="*/ 2161309 h 2161309"/>
              <a:gd name="connsiteX1" fmla="*/ 1995054 w 1995054"/>
              <a:gd name="connsiteY1" fmla="*/ 0 h 2161309"/>
              <a:gd name="connsiteX2" fmla="*/ 1995054 w 1995054"/>
              <a:gd name="connsiteY2" fmla="*/ 2161309 h 2161309"/>
              <a:gd name="connsiteX3" fmla="*/ 0 w 1995054"/>
              <a:gd name="connsiteY3" fmla="*/ 2161309 h 2161309"/>
              <a:gd name="connsiteX0" fmla="*/ 0 w 3374967"/>
              <a:gd name="connsiteY0" fmla="*/ 2593571 h 2593571"/>
              <a:gd name="connsiteX1" fmla="*/ 3374967 w 3374967"/>
              <a:gd name="connsiteY1" fmla="*/ 0 h 2593571"/>
              <a:gd name="connsiteX2" fmla="*/ 1995054 w 3374967"/>
              <a:gd name="connsiteY2" fmla="*/ 2593571 h 2593571"/>
              <a:gd name="connsiteX3" fmla="*/ 0 w 3374967"/>
              <a:gd name="connsiteY3" fmla="*/ 2593571 h 259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4967" h="2593571">
                <a:moveTo>
                  <a:pt x="0" y="2593571"/>
                </a:moveTo>
                <a:lnTo>
                  <a:pt x="3374967" y="0"/>
                </a:lnTo>
                <a:lnTo>
                  <a:pt x="1995054" y="2593571"/>
                </a:lnTo>
                <a:lnTo>
                  <a:pt x="0" y="25935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46" name="TextBox 45"/>
          <p:cNvSpPr txBox="1"/>
          <p:nvPr/>
        </p:nvSpPr>
        <p:spPr>
          <a:xfrm>
            <a:off x="1398063" y="4052411"/>
            <a:ext cx="113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 সেমি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3755" y="3648104"/>
            <a:ext cx="1052795" cy="1179235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7322500" y="3838251"/>
            <a:ext cx="4654227" cy="939029"/>
            <a:chOff x="10103772" y="6378766"/>
            <a:chExt cx="4401275" cy="1126833"/>
          </a:xfrm>
          <a:noFill/>
        </p:grpSpPr>
        <p:sp>
          <p:nvSpPr>
            <p:cNvPr id="49" name="Rounded Rectangular Callout 48"/>
            <p:cNvSpPr/>
            <p:nvPr/>
          </p:nvSpPr>
          <p:spPr>
            <a:xfrm>
              <a:off x="10103772" y="6410046"/>
              <a:ext cx="4310681" cy="1095553"/>
            </a:xfrm>
            <a:prstGeom prst="wedgeRoundRectCallout">
              <a:avLst>
                <a:gd name="adj1" fmla="val -64854"/>
                <a:gd name="adj2" fmla="val 2463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272512" y="6378766"/>
              <a:ext cx="4232535" cy="9971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আমি একটি সামন্তরিককে কেটে অর্ধেক করে এই ত্রিভুজটি তৈরি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করেছি।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51" name="Straight Connector 50"/>
          <p:cNvCxnSpPr>
            <a:endCxn id="45" idx="0"/>
          </p:cNvCxnSpPr>
          <p:nvPr/>
        </p:nvCxnSpPr>
        <p:spPr>
          <a:xfrm flipV="1">
            <a:off x="1207791" y="1747632"/>
            <a:ext cx="2799803" cy="21633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612123">
            <a:off x="363597" y="2443666"/>
            <a:ext cx="2740257" cy="5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1986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22877 -0.30648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-1532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/>
      <p:bldP spid="43" grpId="0"/>
      <p:bldP spid="44" grpId="0" animBg="1"/>
      <p:bldP spid="45" grpId="0" animBg="1"/>
      <p:bldP spid="45" grpId="1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965" b="13997"/>
          <a:stretch/>
        </p:blipFill>
        <p:spPr>
          <a:xfrm>
            <a:off x="660370" y="1149224"/>
            <a:ext cx="4547315" cy="32631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19" b="14554"/>
          <a:stretch/>
        </p:blipFill>
        <p:spPr>
          <a:xfrm>
            <a:off x="7186613" y="255046"/>
            <a:ext cx="4549930" cy="324199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7742774" y="3065028"/>
            <a:ext cx="170149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90156" y="158057"/>
            <a:ext cx="6404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ডানপাশে দেখানো ৩ সেমি ভূমি এবং ৪ সেমি উচ্চতা বিশিষ্ট একটি স্থুলকোণী ত্রিভুজের ক্ষেত্রফল নির্ণয় করার উপায় নির্ণয় করিঃ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802489" y="765712"/>
            <a:ext cx="0" cy="221672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7770485" y="765713"/>
            <a:ext cx="2812473" cy="2161309"/>
          </a:xfrm>
          <a:custGeom>
            <a:avLst/>
            <a:gdLst>
              <a:gd name="connsiteX0" fmla="*/ 0 w 1995054"/>
              <a:gd name="connsiteY0" fmla="*/ 2161309 h 2161309"/>
              <a:gd name="connsiteX1" fmla="*/ 1995054 w 1995054"/>
              <a:gd name="connsiteY1" fmla="*/ 0 h 2161309"/>
              <a:gd name="connsiteX2" fmla="*/ 1995054 w 1995054"/>
              <a:gd name="connsiteY2" fmla="*/ 2161309 h 2161309"/>
              <a:gd name="connsiteX3" fmla="*/ 0 w 1995054"/>
              <a:gd name="connsiteY3" fmla="*/ 2161309 h 2161309"/>
              <a:gd name="connsiteX0" fmla="*/ 0 w 3374967"/>
              <a:gd name="connsiteY0" fmla="*/ 2593571 h 2593571"/>
              <a:gd name="connsiteX1" fmla="*/ 3374967 w 3374967"/>
              <a:gd name="connsiteY1" fmla="*/ 0 h 2593571"/>
              <a:gd name="connsiteX2" fmla="*/ 1995054 w 3374967"/>
              <a:gd name="connsiteY2" fmla="*/ 2593571 h 2593571"/>
              <a:gd name="connsiteX3" fmla="*/ 0 w 3374967"/>
              <a:gd name="connsiteY3" fmla="*/ 2593571 h 259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4967" h="2593571">
                <a:moveTo>
                  <a:pt x="0" y="2593571"/>
                </a:moveTo>
                <a:lnTo>
                  <a:pt x="3374967" y="0"/>
                </a:lnTo>
                <a:lnTo>
                  <a:pt x="1995054" y="2593571"/>
                </a:lnTo>
                <a:lnTo>
                  <a:pt x="0" y="2593571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9" name="Freeform 8"/>
          <p:cNvSpPr/>
          <p:nvPr/>
        </p:nvSpPr>
        <p:spPr>
          <a:xfrm>
            <a:off x="2637568" y="1677404"/>
            <a:ext cx="1403578" cy="1078612"/>
          </a:xfrm>
          <a:custGeom>
            <a:avLst/>
            <a:gdLst>
              <a:gd name="connsiteX0" fmla="*/ 1684293 w 1684293"/>
              <a:gd name="connsiteY0" fmla="*/ 0 h 1294334"/>
              <a:gd name="connsiteX1" fmla="*/ 995641 w 1684293"/>
              <a:gd name="connsiteY1" fmla="*/ 1294334 h 1294334"/>
              <a:gd name="connsiteX2" fmla="*/ 0 w 1684293"/>
              <a:gd name="connsiteY2" fmla="*/ 1294334 h 129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4293" h="1294334">
                <a:moveTo>
                  <a:pt x="1684293" y="0"/>
                </a:moveTo>
                <a:lnTo>
                  <a:pt x="995641" y="1294334"/>
                </a:lnTo>
                <a:lnTo>
                  <a:pt x="0" y="129433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2" name="Freeform 11"/>
          <p:cNvSpPr/>
          <p:nvPr/>
        </p:nvSpPr>
        <p:spPr>
          <a:xfrm>
            <a:off x="1231246" y="2756016"/>
            <a:ext cx="2237509" cy="1080655"/>
          </a:xfrm>
          <a:custGeom>
            <a:avLst/>
            <a:gdLst>
              <a:gd name="connsiteX0" fmla="*/ 1687484 w 2685011"/>
              <a:gd name="connsiteY0" fmla="*/ 0 h 1296786"/>
              <a:gd name="connsiteX1" fmla="*/ 2685011 w 2685011"/>
              <a:gd name="connsiteY1" fmla="*/ 0 h 1296786"/>
              <a:gd name="connsiteX2" fmla="*/ 1995054 w 2685011"/>
              <a:gd name="connsiteY2" fmla="*/ 1296786 h 1296786"/>
              <a:gd name="connsiteX3" fmla="*/ 0 w 2685011"/>
              <a:gd name="connsiteY3" fmla="*/ 1296786 h 129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5011" h="1296786">
                <a:moveTo>
                  <a:pt x="1687484" y="0"/>
                </a:moveTo>
                <a:lnTo>
                  <a:pt x="2685011" y="0"/>
                </a:lnTo>
                <a:lnTo>
                  <a:pt x="1995054" y="1296786"/>
                </a:lnTo>
                <a:lnTo>
                  <a:pt x="0" y="129678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8131955" y="3050631"/>
            <a:ext cx="116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 সেমি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10463034" y="1624373"/>
            <a:ext cx="110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214520" y="3984056"/>
            <a:ext cx="170149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11610" y="1645195"/>
            <a:ext cx="0" cy="221672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99214" y="3901736"/>
            <a:ext cx="1022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 সেমি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3926733" y="2534300"/>
            <a:ext cx="120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340884" flipV="1">
            <a:off x="1139326" y="1546531"/>
            <a:ext cx="2740257" cy="769030"/>
          </a:xfrm>
          <a:prstGeom prst="rect">
            <a:avLst/>
          </a:prstGeom>
        </p:spPr>
      </p:pic>
      <p:cxnSp>
        <p:nvCxnSpPr>
          <p:cNvPr id="23" name="Straight Connector 22"/>
          <p:cNvCxnSpPr>
            <a:stCxn id="12" idx="0"/>
          </p:cNvCxnSpPr>
          <p:nvPr/>
        </p:nvCxnSpPr>
        <p:spPr>
          <a:xfrm>
            <a:off x="2637482" y="2756016"/>
            <a:ext cx="863720" cy="21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3062" y="4792040"/>
            <a:ext cx="844307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যদি আমরা মিনার পদ্ধতি অনুসরণ করি, তবে এই ত্রিভুজের ক্ষেত্রফল হবেঃ  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55605" y="5325674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05" y="5325674"/>
                <a:ext cx="656761" cy="6566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97879" y="5325674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67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879" y="5325674"/>
                <a:ext cx="656761" cy="656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85605" y="5325674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605" y="5325674"/>
                <a:ext cx="656761" cy="656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73812" y="5402618"/>
            <a:ext cx="650742" cy="50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22882" y="5402618"/>
            <a:ext cx="650742" cy="50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26467" y="5402618"/>
            <a:ext cx="650742" cy="50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56942" y="5402618"/>
            <a:ext cx="650742" cy="50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43688" y="5402618"/>
            <a:ext cx="10751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205394" y="5402618"/>
            <a:ext cx="650742" cy="50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92100" y="5402618"/>
            <a:ext cx="650742" cy="50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04919" y="5325674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67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919" y="5325674"/>
                <a:ext cx="656761" cy="6566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0376" y="4124977"/>
            <a:ext cx="1274406" cy="1615792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6484442" y="3761165"/>
            <a:ext cx="3894984" cy="915737"/>
            <a:chOff x="10103772" y="6410046"/>
            <a:chExt cx="4310681" cy="1098884"/>
          </a:xfrm>
        </p:grpSpPr>
        <p:sp>
          <p:nvSpPr>
            <p:cNvPr id="41" name="Rounded Rectangular Callout 40"/>
            <p:cNvSpPr/>
            <p:nvPr/>
          </p:nvSpPr>
          <p:spPr>
            <a:xfrm>
              <a:off x="10103772" y="6410046"/>
              <a:ext cx="4310681" cy="1095553"/>
            </a:xfrm>
            <a:prstGeom prst="wedgeRoundRectCallout">
              <a:avLst>
                <a:gd name="adj1" fmla="val 64493"/>
                <a:gd name="adj2" fmla="val 4507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196125" y="6413092"/>
              <a:ext cx="4218228" cy="1095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667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আমি একটি ছোট ত্রিভুজ সংযুক্ত করে এই সামন্তরিকটি তৈরি করেছি।</a:t>
              </a:r>
              <a:endParaRPr lang="en-US" sz="2667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927196" y="5402618"/>
            <a:ext cx="124986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বর্গ সেমি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1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1487 0.0002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path" presetSubtype="0" decel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02044 0.1581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2" grpId="0" animBg="1"/>
      <p:bldP spid="19" grpId="0"/>
      <p:bldP spid="20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 animBg="1"/>
      <p:bldP spid="38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349" y="208795"/>
            <a:ext cx="8564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সকল পদ্ধতি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মূহ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তুলনা করে ত্রিভুজের ক্ষেত্রফল নির্ণয়ের জন্য আমরা নিম্নের সিদ্বান্ত নিতে পারি।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>
            <a:stCxn id="4" idx="4"/>
          </p:cNvCxnSpPr>
          <p:nvPr/>
        </p:nvCxnSpPr>
        <p:spPr>
          <a:xfrm>
            <a:off x="10961348" y="4331368"/>
            <a:ext cx="74863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08222" y="1788295"/>
            <a:ext cx="4578578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018607" y="1731983"/>
            <a:ext cx="0" cy="25908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9046085" y="2577422"/>
            <a:ext cx="0" cy="38100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084506" y="1803678"/>
            <a:ext cx="3876843" cy="2527691"/>
            <a:chOff x="8919410" y="2164413"/>
            <a:chExt cx="4652211" cy="3033229"/>
          </a:xfrm>
        </p:grpSpPr>
        <p:sp>
          <p:nvSpPr>
            <p:cNvPr id="4" name="Isosceles Triangle 3"/>
            <p:cNvSpPr/>
            <p:nvPr/>
          </p:nvSpPr>
          <p:spPr>
            <a:xfrm>
              <a:off x="8919410" y="2171654"/>
              <a:ext cx="4652211" cy="3025988"/>
            </a:xfrm>
            <a:prstGeom prst="triangle">
              <a:avLst>
                <a:gd name="adj" fmla="val 65278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1946685" y="2164413"/>
              <a:ext cx="0" cy="301752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11939311" y="4837471"/>
              <a:ext cx="317090" cy="359210"/>
            </a:xfrm>
            <a:custGeom>
              <a:avLst/>
              <a:gdLst>
                <a:gd name="connsiteX0" fmla="*/ 0 w 317090"/>
                <a:gd name="connsiteY0" fmla="*/ 0 h 479323"/>
                <a:gd name="connsiteX1" fmla="*/ 317090 w 317090"/>
                <a:gd name="connsiteY1" fmla="*/ 0 h 479323"/>
                <a:gd name="connsiteX2" fmla="*/ 317090 w 317090"/>
                <a:gd name="connsiteY2" fmla="*/ 479323 h 479323"/>
                <a:gd name="connsiteX3" fmla="*/ 0 w 317090"/>
                <a:gd name="connsiteY3" fmla="*/ 479323 h 47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90" h="479323">
                  <a:moveTo>
                    <a:pt x="0" y="0"/>
                  </a:moveTo>
                  <a:lnTo>
                    <a:pt x="317090" y="0"/>
                  </a:lnTo>
                  <a:lnTo>
                    <a:pt x="317090" y="479323"/>
                  </a:lnTo>
                  <a:lnTo>
                    <a:pt x="0" y="47932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62260" y="2917361"/>
            <a:ext cx="2638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ক্ষেত্রফল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2117054"/>
            <a:ext cx="425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ক্ষেত্রফল নির্ণয়ের সূত্রঃ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77209" y="2917361"/>
                <a:ext cx="35176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(ভূমি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উচ্চতা)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209" y="2917361"/>
                <a:ext cx="3517664" cy="584775"/>
              </a:xfrm>
              <a:prstGeom prst="rect">
                <a:avLst/>
              </a:prstGeom>
              <a:blipFill>
                <a:blip r:embed="rId2"/>
                <a:stretch>
                  <a:fillRect l="-4333" t="-12632" r="-4333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852945" y="4598938"/>
            <a:ext cx="74814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ভূমি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10782783" y="2809595"/>
            <a:ext cx="88231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উচ্চতা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81192" y="3502135"/>
            <a:ext cx="188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বা, ভূমি 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57130" y="3502135"/>
                <a:ext cx="4114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)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 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130" y="3502135"/>
                <a:ext cx="4114800" cy="584775"/>
              </a:xfrm>
              <a:prstGeom prst="rect">
                <a:avLst/>
              </a:prstGeom>
              <a:blipFill>
                <a:blip r:embed="rId3"/>
                <a:stretch>
                  <a:fillRect l="-3704" t="-12500" r="-296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603241" y="4109167"/>
            <a:ext cx="205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বা, উচ্চতা 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26277" y="4109167"/>
                <a:ext cx="4114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)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ভূমি 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277" y="4109167"/>
                <a:ext cx="4114800" cy="584775"/>
              </a:xfrm>
              <a:prstGeom prst="rect">
                <a:avLst/>
              </a:prstGeom>
              <a:blipFill>
                <a:blip r:embed="rId4"/>
                <a:stretch>
                  <a:fillRect l="-370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70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1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2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53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4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55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06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5" grpId="0"/>
      <p:bldP spid="16" grpId="0"/>
      <p:bldP spid="17" grpId="0"/>
      <p:bldP spid="2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469" y="838210"/>
            <a:ext cx="7543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আকৃতিগুলোর রঙিন অংশের ক্ষেত্রফল নির্ণয় করঃ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20532" y="1605951"/>
            <a:ext cx="2616647" cy="1621094"/>
            <a:chOff x="1463040" y="1080654"/>
            <a:chExt cx="4512558" cy="2360815"/>
          </a:xfrm>
        </p:grpSpPr>
        <p:grpSp>
          <p:nvGrpSpPr>
            <p:cNvPr id="5" name="Group 4"/>
            <p:cNvGrpSpPr/>
            <p:nvPr/>
          </p:nvGrpSpPr>
          <p:grpSpPr>
            <a:xfrm>
              <a:off x="1463040" y="1080654"/>
              <a:ext cx="4505498" cy="2360815"/>
              <a:chOff x="1463040" y="1080654"/>
              <a:chExt cx="4505498" cy="236081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63040" y="1097280"/>
                <a:ext cx="4505498" cy="2344189"/>
              </a:xfrm>
              <a:prstGeom prst="rect">
                <a:avLst/>
              </a:prstGeom>
              <a:solidFill>
                <a:srgbClr val="16F4B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1463040" y="1080654"/>
                <a:ext cx="4488870" cy="2360815"/>
              </a:xfrm>
              <a:prstGeom prst="triangle">
                <a:avLst>
                  <a:gd name="adj" fmla="val 6838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609838" y="1096559"/>
              <a:ext cx="36576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63040" y="1097280"/>
              <a:ext cx="36576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97549" y="2886829"/>
              <a:ext cx="36576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71252" y="2883953"/>
              <a:ext cx="36576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21512" y="1059723"/>
            <a:ext cx="2291283" cy="2092042"/>
            <a:chOff x="5811826" y="124512"/>
            <a:chExt cx="2749540" cy="25104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1826" y="124512"/>
              <a:ext cx="2749540" cy="251045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171883" y="2076296"/>
              <a:ext cx="36576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742760" y="2624935"/>
              <a:ext cx="79896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541725" y="149056"/>
              <a:ext cx="0" cy="2475879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>
            <a:off x="7516457" y="1661641"/>
            <a:ext cx="346838" cy="346838"/>
          </a:xfrm>
          <a:prstGeom prst="ellipse">
            <a:avLst/>
          </a:prstGeom>
          <a:solidFill>
            <a:srgbClr val="9CF2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667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667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1265" y="2163451"/>
            <a:ext cx="346838" cy="346838"/>
          </a:xfrm>
          <a:prstGeom prst="ellipse">
            <a:avLst/>
          </a:prstGeom>
          <a:solidFill>
            <a:srgbClr val="16F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667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667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951986" y="3283057"/>
            <a:ext cx="16764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9306334" y="2117683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20532" y="3422047"/>
            <a:ext cx="26670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>
            <a:off x="3044947" y="2444572"/>
            <a:ext cx="15240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82871" y="3334163"/>
            <a:ext cx="814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৮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4908" y="1949057"/>
            <a:ext cx="814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৮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1867" y="2493000"/>
            <a:ext cx="814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৫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92939" y="3784127"/>
            <a:ext cx="2664064" cy="2297540"/>
            <a:chOff x="3478669" y="4445000"/>
            <a:chExt cx="3180033" cy="2757048"/>
          </a:xfrm>
        </p:grpSpPr>
        <p:grpSp>
          <p:nvGrpSpPr>
            <p:cNvPr id="27" name="Group 26"/>
            <p:cNvGrpSpPr/>
            <p:nvPr/>
          </p:nvGrpSpPr>
          <p:grpSpPr>
            <a:xfrm>
              <a:off x="3478669" y="4475668"/>
              <a:ext cx="2949350" cy="2723949"/>
              <a:chOff x="656492" y="4114800"/>
              <a:chExt cx="3675185" cy="3768969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656492" y="4114800"/>
                <a:ext cx="3675185" cy="3768969"/>
              </a:xfrm>
              <a:prstGeom prst="triangle">
                <a:avLst>
                  <a:gd name="adj" fmla="val 75359"/>
                </a:avLst>
              </a:prstGeom>
              <a:solidFill>
                <a:srgbClr val="2A40E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56492" y="6350924"/>
                <a:ext cx="3675185" cy="1532845"/>
              </a:xfrm>
              <a:prstGeom prst="triangle">
                <a:avLst>
                  <a:gd name="adj" fmla="val 3147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4226403" y="6927728"/>
              <a:ext cx="182880" cy="2743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407530" y="6098912"/>
              <a:ext cx="0" cy="109728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655430" y="4445000"/>
              <a:ext cx="0" cy="274320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91255" y="7196112"/>
              <a:ext cx="26417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686234" y="4474396"/>
              <a:ext cx="96919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475822" y="6918772"/>
              <a:ext cx="182880" cy="2743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461247" y="4479047"/>
              <a:ext cx="182880" cy="2743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316906" y="3814871"/>
            <a:ext cx="2717751" cy="1910033"/>
            <a:chOff x="9656677" y="5467350"/>
            <a:chExt cx="3675185" cy="2485268"/>
          </a:xfrm>
        </p:grpSpPr>
        <p:sp>
          <p:nvSpPr>
            <p:cNvPr id="38" name="Isosceles Triangle 37"/>
            <p:cNvSpPr/>
            <p:nvPr/>
          </p:nvSpPr>
          <p:spPr>
            <a:xfrm>
              <a:off x="9656677" y="5467350"/>
              <a:ext cx="3675185" cy="2484306"/>
            </a:xfrm>
            <a:prstGeom prst="triangle">
              <a:avLst>
                <a:gd name="adj" fmla="val 57264"/>
              </a:avLst>
            </a:prstGeom>
            <a:solidFill>
              <a:srgbClr val="05A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9656677" y="7122740"/>
              <a:ext cx="3675185" cy="828916"/>
            </a:xfrm>
            <a:prstGeom prst="triangle">
              <a:avLst>
                <a:gd name="adj" fmla="val 5726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777914" y="7586858"/>
              <a:ext cx="274320" cy="3657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11761235" y="5467350"/>
              <a:ext cx="0" cy="248054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7447391" y="4299353"/>
            <a:ext cx="346838" cy="346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667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667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642060" y="4285199"/>
            <a:ext cx="346838" cy="3468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667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667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237122" y="6205283"/>
            <a:ext cx="24384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2879510" y="4970559"/>
            <a:ext cx="22098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338044" y="5912246"/>
            <a:ext cx="16002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8389835" y="5419252"/>
            <a:ext cx="7620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8333260" y="4469074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730829" y="5973720"/>
            <a:ext cx="814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৬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94077" y="5269607"/>
            <a:ext cx="814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২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97878" y="4388518"/>
            <a:ext cx="87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৫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88389" y="6014361"/>
            <a:ext cx="814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৪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900814" y="5921489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826322" y="6207308"/>
            <a:ext cx="125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 সেমি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11819" y="4632288"/>
            <a:ext cx="122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সেমি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70874" y="5608788"/>
            <a:ext cx="749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৫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924" y="225593"/>
            <a:ext cx="1141933" cy="104042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495800" y="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r>
              <a:rPr lang="en-US" sz="72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6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041757" y="364228"/>
            <a:ext cx="2616647" cy="1621094"/>
            <a:chOff x="1463040" y="1080654"/>
            <a:chExt cx="4512558" cy="2360815"/>
          </a:xfrm>
        </p:grpSpPr>
        <p:grpSp>
          <p:nvGrpSpPr>
            <p:cNvPr id="6" name="Group 5"/>
            <p:cNvGrpSpPr/>
            <p:nvPr/>
          </p:nvGrpSpPr>
          <p:grpSpPr>
            <a:xfrm>
              <a:off x="1463040" y="1080654"/>
              <a:ext cx="4505498" cy="2360815"/>
              <a:chOff x="1463040" y="1080654"/>
              <a:chExt cx="4505498" cy="236081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463040" y="1097280"/>
                <a:ext cx="4505498" cy="2344189"/>
              </a:xfrm>
              <a:prstGeom prst="rect">
                <a:avLst/>
              </a:prstGeom>
              <a:solidFill>
                <a:srgbClr val="16F4B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4" name="Isosceles Triangle 3"/>
              <p:cNvSpPr/>
              <p:nvPr/>
            </p:nvSpPr>
            <p:spPr>
              <a:xfrm>
                <a:off x="1463040" y="1080654"/>
                <a:ext cx="4488870" cy="2360815"/>
              </a:xfrm>
              <a:prstGeom prst="triangle">
                <a:avLst>
                  <a:gd name="adj" fmla="val 6838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609838" y="1096559"/>
              <a:ext cx="36576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63040" y="1097280"/>
              <a:ext cx="36576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97549" y="2886829"/>
              <a:ext cx="36576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71252" y="2883953"/>
              <a:ext cx="36576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28464" y="218064"/>
            <a:ext cx="2291283" cy="2092042"/>
            <a:chOff x="5811826" y="124512"/>
            <a:chExt cx="2749540" cy="25104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1826" y="124512"/>
              <a:ext cx="2749540" cy="251045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171883" y="2076296"/>
              <a:ext cx="365760" cy="5486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742760" y="2624935"/>
              <a:ext cx="79896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541725" y="149056"/>
              <a:ext cx="0" cy="2475879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46"/>
          <p:cNvSpPr/>
          <p:nvPr/>
        </p:nvSpPr>
        <p:spPr>
          <a:xfrm>
            <a:off x="7823432" y="377063"/>
            <a:ext cx="346838" cy="346838"/>
          </a:xfrm>
          <a:prstGeom prst="ellipse">
            <a:avLst/>
          </a:prstGeom>
          <a:solidFill>
            <a:srgbClr val="9CF2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667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667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08218" y="650262"/>
            <a:ext cx="346838" cy="346838"/>
          </a:xfrm>
          <a:prstGeom prst="ellipse">
            <a:avLst/>
          </a:prstGeom>
          <a:solidFill>
            <a:srgbClr val="16F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667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667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8058938" y="2441397"/>
            <a:ext cx="16764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9413286" y="1276024"/>
            <a:ext cx="21336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41757" y="2180323"/>
            <a:ext cx="26670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>
            <a:off x="3066172" y="1202848"/>
            <a:ext cx="15240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489824" y="2492504"/>
            <a:ext cx="814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৮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541860" y="1107397"/>
            <a:ext cx="814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৮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62290" y="2220846"/>
            <a:ext cx="814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৯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73092" y="1251277"/>
            <a:ext cx="814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৫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1853" y="2873677"/>
            <a:ext cx="462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আয়তের দৈর্ঘ্য = ৯ সেমি, প্রস্থ = ৫ সেমি।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77998" y="2585122"/>
            <a:ext cx="346838" cy="346838"/>
          </a:xfrm>
          <a:prstGeom prst="ellipse">
            <a:avLst/>
          </a:prstGeom>
          <a:solidFill>
            <a:srgbClr val="16F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667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667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09057" y="3253301"/>
                <a:ext cx="56212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অতএব, আয়তের ক্ষেত্রফল = ৯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৫ = ৪৫ বর্গ সেমি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57" y="3253301"/>
                <a:ext cx="5621290" cy="461665"/>
              </a:xfrm>
              <a:prstGeom prst="rect">
                <a:avLst/>
              </a:prstGeom>
              <a:blipFill>
                <a:blip r:embed="rId3"/>
                <a:stretch>
                  <a:fillRect l="-1735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258288" y="3688212"/>
            <a:ext cx="6199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ত্রিভুজের ভূমি = ৯ সেমি এবং উচ্চতা = ৫ সেমি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5949" y="4086147"/>
                <a:ext cx="46119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ক্ষেত্রফল = (ভুমি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উচ্চতা)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49" y="4086147"/>
                <a:ext cx="4611910" cy="461665"/>
              </a:xfrm>
              <a:prstGeom prst="rect">
                <a:avLst/>
              </a:prstGeom>
              <a:blipFill>
                <a:blip r:embed="rId4"/>
                <a:stretch>
                  <a:fillRect l="-211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32780" y="4506132"/>
                <a:ext cx="45029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ক্ষেত্রফল = (৯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৫)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বর্গ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80" y="4506132"/>
                <a:ext cx="4502982" cy="461665"/>
              </a:xfrm>
              <a:prstGeom prst="rect">
                <a:avLst/>
              </a:prstGeom>
              <a:blipFill>
                <a:blip r:embed="rId5"/>
                <a:stretch>
                  <a:fillRect l="-203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260350" y="5249219"/>
            <a:ext cx="621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আকৃতির 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অংশের ক্ষেত্রফল = (৪৫ - ২২.৫) বর্গ সেমি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256800" y="5623794"/>
            <a:ext cx="217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= ২২.৫ বর্গ সেমি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53752" y="2852482"/>
            <a:ext cx="520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সামন্তরিকের ভূমি= ৮ সেমি, উচ্চতা = ৮ সেমি।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660746" y="3270544"/>
                <a:ext cx="43936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সামন্তরিকের ক্ষেত্রফল = ভূমি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উচ্চতা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746" y="3270544"/>
                <a:ext cx="4393665" cy="461665"/>
              </a:xfrm>
              <a:prstGeom prst="rect">
                <a:avLst/>
              </a:prstGeom>
              <a:blipFill>
                <a:blip r:embed="rId6"/>
                <a:stretch>
                  <a:fillRect l="-222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8690892" y="3598435"/>
                <a:ext cx="25609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৮ সেমি </a:t>
                </a:r>
                <a14:m>
                  <m:oMath xmlns:m="http://schemas.openxmlformats.org/officeDocument/2006/math">
                    <m:r>
                      <a:rPr lang="bn-BD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৮ সেমি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892" y="3598435"/>
                <a:ext cx="2560925" cy="461665"/>
              </a:xfrm>
              <a:prstGeom prst="rect">
                <a:avLst/>
              </a:prstGeom>
              <a:blipFill>
                <a:blip r:embed="rId7"/>
                <a:stretch>
                  <a:fillRect l="-381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524663" y="4690744"/>
                <a:ext cx="5019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ক্ষেত্রফল =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৮)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বর্গ সেমি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63" y="4690744"/>
                <a:ext cx="5019225" cy="461665"/>
              </a:xfrm>
              <a:prstGeom prst="rect">
                <a:avLst/>
              </a:prstGeom>
              <a:blipFill>
                <a:blip r:embed="rId8"/>
                <a:stretch>
                  <a:fillRect l="-182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8290729" y="5076855"/>
            <a:ext cx="186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= ৩২ বর্গ সেমি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51180" y="5435191"/>
            <a:ext cx="596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আকৃতির 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অংশের ক্ষেত্রফল = (৬৪ - ৩২) বর্গ সেমি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196816" y="5848335"/>
            <a:ext cx="217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= ৩২ বর্গ সেমি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243705" y="2805688"/>
            <a:ext cx="346838" cy="346838"/>
          </a:xfrm>
          <a:prstGeom prst="ellipse">
            <a:avLst/>
          </a:prstGeom>
          <a:solidFill>
            <a:srgbClr val="9CF2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667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667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690892" y="3954876"/>
            <a:ext cx="181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= ৬৪ বর্গ সেমি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623985" y="4277600"/>
            <a:ext cx="526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ত্রিভুজের ভূমি = ৮ সেমি, উচ্চতা ৮ সেমি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958057" y="4826972"/>
            <a:ext cx="217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= ২২.৫ বর্গ সেমি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Flowchart: Collate 90"/>
          <p:cNvSpPr/>
          <p:nvPr/>
        </p:nvSpPr>
        <p:spPr>
          <a:xfrm>
            <a:off x="5900374" y="959853"/>
            <a:ext cx="156437" cy="5745747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18111" y="181389"/>
            <a:ext cx="2920962" cy="58516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উপস্থাপনঃ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232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9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60" grpId="0"/>
      <p:bldP spid="64" grpId="0"/>
      <p:bldP spid="67" grpId="0"/>
      <p:bldP spid="69" grpId="0"/>
      <p:bldP spid="71" grpId="0"/>
      <p:bldP spid="72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1" grpId="0"/>
      <p:bldP spid="82" grpId="0"/>
      <p:bldP spid="83" grpId="0"/>
      <p:bldP spid="84" grpId="0"/>
      <p:bldP spid="85" grpId="0"/>
      <p:bldP spid="86" grpId="0"/>
      <p:bldP spid="87" grpId="0" animBg="1"/>
      <p:bldP spid="88" grpId="0"/>
      <p:bldP spid="89" grpId="0"/>
      <p:bldP spid="90" grpId="0"/>
      <p:bldP spid="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4411" y="179635"/>
            <a:ext cx="2664064" cy="2297540"/>
            <a:chOff x="3478669" y="4445000"/>
            <a:chExt cx="3180033" cy="2757048"/>
          </a:xfrm>
        </p:grpSpPr>
        <p:grpSp>
          <p:nvGrpSpPr>
            <p:cNvPr id="3" name="Group 2"/>
            <p:cNvGrpSpPr/>
            <p:nvPr/>
          </p:nvGrpSpPr>
          <p:grpSpPr>
            <a:xfrm>
              <a:off x="3478669" y="4475668"/>
              <a:ext cx="2949350" cy="2723949"/>
              <a:chOff x="656492" y="4114800"/>
              <a:chExt cx="3675185" cy="3768969"/>
            </a:xfrm>
          </p:grpSpPr>
          <p:sp>
            <p:nvSpPr>
              <p:cNvPr id="11" name="Isosceles Triangle 10"/>
              <p:cNvSpPr/>
              <p:nvPr/>
            </p:nvSpPr>
            <p:spPr>
              <a:xfrm>
                <a:off x="656492" y="4114800"/>
                <a:ext cx="3675185" cy="3768969"/>
              </a:xfrm>
              <a:prstGeom prst="triangle">
                <a:avLst>
                  <a:gd name="adj" fmla="val 75359"/>
                </a:avLst>
              </a:prstGeom>
              <a:solidFill>
                <a:srgbClr val="2A40E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656492" y="6350924"/>
                <a:ext cx="3675185" cy="1532845"/>
              </a:xfrm>
              <a:prstGeom prst="triangle">
                <a:avLst>
                  <a:gd name="adj" fmla="val 3147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226403" y="6927728"/>
              <a:ext cx="182880" cy="2743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407530" y="6098912"/>
              <a:ext cx="0" cy="109728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655430" y="4445000"/>
              <a:ext cx="0" cy="274320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91255" y="7196112"/>
              <a:ext cx="26417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686234" y="4474396"/>
              <a:ext cx="96919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475822" y="6918772"/>
              <a:ext cx="182880" cy="2743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61247" y="4479047"/>
              <a:ext cx="182880" cy="2743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890135" y="255583"/>
            <a:ext cx="2717751" cy="1910033"/>
            <a:chOff x="9656677" y="5467350"/>
            <a:chExt cx="3675185" cy="2485268"/>
          </a:xfrm>
        </p:grpSpPr>
        <p:sp>
          <p:nvSpPr>
            <p:cNvPr id="14" name="Isosceles Triangle 13"/>
            <p:cNvSpPr/>
            <p:nvPr/>
          </p:nvSpPr>
          <p:spPr>
            <a:xfrm>
              <a:off x="9656677" y="5467350"/>
              <a:ext cx="3675185" cy="2484306"/>
            </a:xfrm>
            <a:prstGeom prst="triangle">
              <a:avLst>
                <a:gd name="adj" fmla="val 57264"/>
              </a:avLst>
            </a:prstGeom>
            <a:solidFill>
              <a:srgbClr val="05A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9656677" y="7122740"/>
              <a:ext cx="3675185" cy="828916"/>
            </a:xfrm>
            <a:prstGeom prst="triangle">
              <a:avLst>
                <a:gd name="adj" fmla="val 5726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777914" y="7586858"/>
              <a:ext cx="274320" cy="3657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1761235" y="5467350"/>
              <a:ext cx="0" cy="248054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9092059" y="725784"/>
            <a:ext cx="346838" cy="346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667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667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9271" y="680707"/>
            <a:ext cx="346838" cy="3468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667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667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8594" y="2600791"/>
            <a:ext cx="24384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080982" y="1366068"/>
            <a:ext cx="22098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911273" y="2286000"/>
            <a:ext cx="16002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9963064" y="1859963"/>
            <a:ext cx="7620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9906489" y="909786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345887" y="2209800"/>
            <a:ext cx="814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৬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67306" y="1710318"/>
            <a:ext cx="814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২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71107" y="829229"/>
            <a:ext cx="814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৫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1618" y="2209800"/>
            <a:ext cx="814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৪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0474043" y="22860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56180" y="2680858"/>
            <a:ext cx="995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১০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56276" y="1166013"/>
            <a:ext cx="894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5756" y="3043371"/>
            <a:ext cx="5080648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বড় ত্রিভুজের ভূমি = ১০ সেমি এবং উচ্চতা = ১২ সেমি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5756" y="3457179"/>
                <a:ext cx="4297777" cy="45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33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ক্ষেত্রফল = (ভুমি </a:t>
                </a:r>
                <a14:m>
                  <m:oMath xmlns:m="http://schemas.openxmlformats.org/officeDocument/2006/math">
                    <m:r>
                      <a:rPr lang="bn-BD" sz="23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33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উচ্চতা) </a:t>
                </a:r>
                <a14:m>
                  <m:oMath xmlns:m="http://schemas.openxmlformats.org/officeDocument/2006/math">
                    <m:r>
                      <a:rPr lang="bn-BD" sz="23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33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endParaRPr lang="en-US" sz="2333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6" y="3457179"/>
                <a:ext cx="4297777" cy="451342"/>
              </a:xfrm>
              <a:prstGeom prst="rect">
                <a:avLst/>
              </a:prstGeom>
              <a:blipFill>
                <a:blip r:embed="rId2"/>
                <a:stretch>
                  <a:fillRect l="-2128" t="-9459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5755" y="3870988"/>
                <a:ext cx="4491741" cy="45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33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ক্ষেত্রফল = (১০ </a:t>
                </a:r>
                <a14:m>
                  <m:oMath xmlns:m="http://schemas.openxmlformats.org/officeDocument/2006/math">
                    <m:r>
                      <a:rPr lang="bn-BD" sz="23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33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১২) </a:t>
                </a:r>
                <a14:m>
                  <m:oMath xmlns:m="http://schemas.openxmlformats.org/officeDocument/2006/math">
                    <m:r>
                      <a:rPr lang="bn-BD" sz="23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33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বর্গ সেমি</a:t>
                </a:r>
                <a:endParaRPr lang="en-US" sz="2333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5" y="3870988"/>
                <a:ext cx="4491741" cy="451342"/>
              </a:xfrm>
              <a:prstGeom prst="rect">
                <a:avLst/>
              </a:prstGeom>
              <a:blipFill>
                <a:blip r:embed="rId3"/>
                <a:stretch>
                  <a:fillRect l="-2035" t="-9459" r="-1900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227492" y="4284796"/>
            <a:ext cx="1885341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= ৬০ বর্গ সেমি 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5756" y="4659229"/>
            <a:ext cx="5080648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ছোট ত্রিভুজের ভূমি = ১০ সেমি এবং উচ্চতা = ৫ সেমি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72346" y="2004297"/>
            <a:ext cx="749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৫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8594" y="5055549"/>
                <a:ext cx="3540186" cy="45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33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ক্ষেত্রফল = (১০ </a:t>
                </a:r>
                <a14:m>
                  <m:oMath xmlns:m="http://schemas.openxmlformats.org/officeDocument/2006/math">
                    <m:r>
                      <a:rPr lang="bn-BD" sz="23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33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৫) </a:t>
                </a:r>
                <a14:m>
                  <m:oMath xmlns:m="http://schemas.openxmlformats.org/officeDocument/2006/math">
                    <m:r>
                      <a:rPr lang="bn-BD" sz="23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33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endParaRPr lang="en-US" sz="2333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94" y="5055549"/>
                <a:ext cx="3540186" cy="451342"/>
              </a:xfrm>
              <a:prstGeom prst="rect">
                <a:avLst/>
              </a:prstGeom>
              <a:blipFill>
                <a:blip r:embed="rId4"/>
                <a:stretch>
                  <a:fillRect l="-2582" t="-8108" r="-3959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2093439" y="5440030"/>
            <a:ext cx="1885341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= ২৫ বর্গ সেমি 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2873" y="5758193"/>
            <a:ext cx="5223723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আকৃতির </a:t>
            </a:r>
            <a:r>
              <a:rPr lang="bn-BD" sz="2333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 অংশের ক্ষেত্রফল = (৬০ - ২৫) বর্গ সেমি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70162" y="6076758"/>
            <a:ext cx="1885340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= ৩৫ বর্গ সেমি 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92212" y="2647899"/>
            <a:ext cx="4694933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বড় ত্রিভুজের ভূমি = (৬ + ৪) সেমি) = ১০ সেমি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92212" y="3453483"/>
                <a:ext cx="4212433" cy="45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33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ক্ষেত্রফল = (ভুমি </a:t>
                </a:r>
                <a14:m>
                  <m:oMath xmlns:m="http://schemas.openxmlformats.org/officeDocument/2006/math">
                    <m:r>
                      <a:rPr lang="bn-BD" sz="23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33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উচ্চতা) </a:t>
                </a:r>
                <a14:m>
                  <m:oMath xmlns:m="http://schemas.openxmlformats.org/officeDocument/2006/math">
                    <m:r>
                      <a:rPr lang="bn-BD" sz="23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33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endParaRPr lang="en-US" sz="2333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212" y="3453483"/>
                <a:ext cx="4212433" cy="451342"/>
              </a:xfrm>
              <a:prstGeom prst="rect">
                <a:avLst/>
              </a:prstGeom>
              <a:blipFill>
                <a:blip r:embed="rId5"/>
                <a:stretch>
                  <a:fillRect l="-2171" t="-9459" b="-3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292212" y="3856274"/>
                <a:ext cx="5163286" cy="45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33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বড় ত্রিভুজের ক্ষেত্রফল = (১০ </a:t>
                </a:r>
                <a14:m>
                  <m:oMath xmlns:m="http://schemas.openxmlformats.org/officeDocument/2006/math">
                    <m:r>
                      <a:rPr lang="bn-BD" sz="23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33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৭) </a:t>
                </a:r>
                <a14:m>
                  <m:oMath xmlns:m="http://schemas.openxmlformats.org/officeDocument/2006/math">
                    <m:r>
                      <a:rPr lang="bn-BD" sz="23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33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বর্গ সেমি</a:t>
                </a:r>
                <a:endParaRPr lang="en-US" sz="2333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212" y="3856274"/>
                <a:ext cx="5163286" cy="451342"/>
              </a:xfrm>
              <a:prstGeom prst="rect">
                <a:avLst/>
              </a:prstGeom>
              <a:blipFill>
                <a:blip r:embed="rId6"/>
                <a:stretch>
                  <a:fillRect l="-1771" t="-9459" b="-3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8292336" y="4225838"/>
            <a:ext cx="1636598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= ৩৫ বর্গ সেমি 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20807" y="4575939"/>
            <a:ext cx="5151742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ছোট ত্রিভুজের ভূমি = ১০ সেমি এবং উচ্চতা = ২ সেমি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20807" y="4971313"/>
                <a:ext cx="4447862" cy="45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33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ক্ষেত্রফল = (১০ </a:t>
                </a:r>
                <a14:m>
                  <m:oMath xmlns:m="http://schemas.openxmlformats.org/officeDocument/2006/math">
                    <m:r>
                      <a:rPr lang="bn-BD" sz="23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33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২) </a:t>
                </a:r>
                <a14:m>
                  <m:oMath xmlns:m="http://schemas.openxmlformats.org/officeDocument/2006/math">
                    <m:r>
                      <a:rPr lang="bn-BD" sz="23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333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বর্গ সেমি </a:t>
                </a:r>
                <a:endParaRPr lang="en-US" sz="2333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807" y="4971313"/>
                <a:ext cx="4447862" cy="451342"/>
              </a:xfrm>
              <a:prstGeom prst="rect">
                <a:avLst/>
              </a:prstGeom>
              <a:blipFill>
                <a:blip r:embed="rId7"/>
                <a:stretch>
                  <a:fillRect l="-2055" t="-9459" r="-1918" b="-3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7779461" y="5381522"/>
            <a:ext cx="1659436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= ১০ বর্গ সেমি 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70680" y="5698395"/>
            <a:ext cx="5246892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আকৃতির </a:t>
            </a:r>
            <a:r>
              <a:rPr lang="bn-BD" sz="2333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 অংশের ক্ষেত্রফল = (৩৫ - ১০) বর্গ সেমি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22576" y="5999793"/>
            <a:ext cx="1659435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= ২৫ বর্গ সেমি 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92212" y="3050691"/>
            <a:ext cx="5163286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বড় ত্রিভুজের উচ্চতা = (২ + ৫) সেমি) = ৭ সেমি সেমি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Flowchart: Collate 53"/>
          <p:cNvSpPr/>
          <p:nvPr/>
        </p:nvSpPr>
        <p:spPr>
          <a:xfrm>
            <a:off x="5831970" y="1367937"/>
            <a:ext cx="144931" cy="533766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18111" y="181389"/>
            <a:ext cx="2920962" cy="58516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উপস্থাপনঃ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95868" y="2719069"/>
            <a:ext cx="346838" cy="3468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667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667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199018" y="2336610"/>
            <a:ext cx="346838" cy="346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667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667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66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80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6" grpId="0" animBg="1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76834" y="1149928"/>
            <a:ext cx="89500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19168" y="2652761"/>
            <a:ext cx="89500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2154755" y="1149928"/>
            <a:ext cx="1883833" cy="1502833"/>
          </a:xfrm>
          <a:prstGeom prst="triangle">
            <a:avLst>
              <a:gd name="adj" fmla="val 32686"/>
            </a:avLst>
          </a:prstGeom>
          <a:solidFill>
            <a:srgbClr val="16F5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Isosceles Triangle 6"/>
          <p:cNvSpPr/>
          <p:nvPr/>
        </p:nvSpPr>
        <p:spPr>
          <a:xfrm>
            <a:off x="4969922" y="1150244"/>
            <a:ext cx="1883833" cy="1498549"/>
          </a:xfrm>
          <a:prstGeom prst="triangle">
            <a:avLst>
              <a:gd name="adj" fmla="val 100000"/>
            </a:avLst>
          </a:prstGeom>
          <a:solidFill>
            <a:srgbClr val="14DE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Isosceles Triangle 7"/>
          <p:cNvSpPr/>
          <p:nvPr/>
        </p:nvSpPr>
        <p:spPr>
          <a:xfrm>
            <a:off x="7785088" y="1149928"/>
            <a:ext cx="2524125" cy="1498866"/>
          </a:xfrm>
          <a:custGeom>
            <a:avLst/>
            <a:gdLst>
              <a:gd name="connsiteX0" fmla="*/ 0 w 2260600"/>
              <a:gd name="connsiteY0" fmla="*/ 1769687 h 1769687"/>
              <a:gd name="connsiteX1" fmla="*/ 2260600 w 2260600"/>
              <a:gd name="connsiteY1" fmla="*/ 0 h 1769687"/>
              <a:gd name="connsiteX2" fmla="*/ 2260600 w 2260600"/>
              <a:gd name="connsiteY2" fmla="*/ 1769687 h 1769687"/>
              <a:gd name="connsiteX3" fmla="*/ 0 w 2260600"/>
              <a:gd name="connsiteY3" fmla="*/ 1769687 h 1769687"/>
              <a:gd name="connsiteX0" fmla="*/ 0 w 3009900"/>
              <a:gd name="connsiteY0" fmla="*/ 1807787 h 1807787"/>
              <a:gd name="connsiteX1" fmla="*/ 3009900 w 3009900"/>
              <a:gd name="connsiteY1" fmla="*/ 0 h 1807787"/>
              <a:gd name="connsiteX2" fmla="*/ 2260600 w 3009900"/>
              <a:gd name="connsiteY2" fmla="*/ 1807787 h 1807787"/>
              <a:gd name="connsiteX3" fmla="*/ 0 w 3009900"/>
              <a:gd name="connsiteY3" fmla="*/ 1807787 h 180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1807787">
                <a:moveTo>
                  <a:pt x="0" y="1807787"/>
                </a:moveTo>
                <a:lnTo>
                  <a:pt x="3009900" y="0"/>
                </a:lnTo>
                <a:lnTo>
                  <a:pt x="2260600" y="1807787"/>
                </a:lnTo>
                <a:lnTo>
                  <a:pt x="0" y="1807787"/>
                </a:lnTo>
                <a:close/>
              </a:path>
            </a:pathLst>
          </a:custGeom>
          <a:solidFill>
            <a:srgbClr val="96F3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TextBox 9"/>
          <p:cNvSpPr txBox="1"/>
          <p:nvPr/>
        </p:nvSpPr>
        <p:spPr>
          <a:xfrm>
            <a:off x="626907" y="112693"/>
            <a:ext cx="10888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 সেমি দূরত্বে দুইটি সমান্তরাল রেখার মাঝে আঁকা তিনটি ত্রিভুজের ক্ষেত্রফল নির্ণয় এবং তুলনা করি। আলোচনা করে সিদ্বান্তে আসি।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54755" y="2757714"/>
            <a:ext cx="1883833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03185" y="2787952"/>
            <a:ext cx="1883833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851615" y="2818189"/>
            <a:ext cx="1883833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20421" y="2768749"/>
            <a:ext cx="1016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৯ সেমি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93041" y="2786894"/>
            <a:ext cx="1016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৯ সেমি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5661" y="2805038"/>
            <a:ext cx="1016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৯ সেমি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458136" y="1149928"/>
            <a:ext cx="0" cy="149886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0458136" y="2346476"/>
            <a:ext cx="278191" cy="266096"/>
          </a:xfrm>
          <a:custGeom>
            <a:avLst/>
            <a:gdLst>
              <a:gd name="connsiteX0" fmla="*/ 0 w 333829"/>
              <a:gd name="connsiteY0" fmla="*/ 0 h 319315"/>
              <a:gd name="connsiteX1" fmla="*/ 333829 w 333829"/>
              <a:gd name="connsiteY1" fmla="*/ 0 h 319315"/>
              <a:gd name="connsiteX2" fmla="*/ 333829 w 333829"/>
              <a:gd name="connsiteY2" fmla="*/ 319315 h 319315"/>
              <a:gd name="connsiteX3" fmla="*/ 304800 w 333829"/>
              <a:gd name="connsiteY3" fmla="*/ 319315 h 31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29" h="319315">
                <a:moveTo>
                  <a:pt x="0" y="0"/>
                </a:moveTo>
                <a:lnTo>
                  <a:pt x="333829" y="0"/>
                </a:lnTo>
                <a:lnTo>
                  <a:pt x="333829" y="319315"/>
                </a:lnTo>
                <a:lnTo>
                  <a:pt x="304800" y="319315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" name="TextBox 22"/>
          <p:cNvSpPr txBox="1"/>
          <p:nvPr/>
        </p:nvSpPr>
        <p:spPr>
          <a:xfrm>
            <a:off x="626907" y="3352800"/>
            <a:ext cx="689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এখানে, তিনটি ত্রিভুজেরই ভূমি = ৯ সেমি এবং উচ্চতা = ১০ সেমি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4762" y="3784227"/>
                <a:ext cx="470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ক্ষেত্রফল = (ভূমি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উচ্চতা)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62" y="3784227"/>
                <a:ext cx="4708072" cy="461665"/>
              </a:xfrm>
              <a:prstGeom prst="rect">
                <a:avLst/>
              </a:prstGeom>
              <a:blipFill>
                <a:blip r:embed="rId2"/>
                <a:stretch>
                  <a:fillRect l="-194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6907" y="4215654"/>
                <a:ext cx="100473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সুক্ষ্মকোণী ত্রিভুজের ক্ষেত্রফল = (৯</a:t>
                </a:r>
                <a14:m>
                  <m:oMath xmlns:m="http://schemas.openxmlformats.org/officeDocument/2006/math">
                    <m:r>
                      <a:rPr lang="bn-BD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১০)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বর্গসেমি = ৯০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বর্গ সেমি = ৪৫ বর্গ সেমি। 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07" y="4215654"/>
                <a:ext cx="10047363" cy="461665"/>
              </a:xfrm>
              <a:prstGeom prst="rect">
                <a:avLst/>
              </a:prstGeom>
              <a:blipFill>
                <a:blip r:embed="rId3"/>
                <a:stretch>
                  <a:fillRect l="-97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0524660" y="1675195"/>
            <a:ext cx="113090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১০ সেমি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4762" y="4725591"/>
                <a:ext cx="9918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 ত্রিভুজের ক্ষেত্রফল = (৯</a:t>
                </a:r>
                <a14:m>
                  <m:oMath xmlns:m="http://schemas.openxmlformats.org/officeDocument/2006/math">
                    <m:r>
                      <a:rPr lang="bn-BD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১০)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বর্গসেমি = ৯০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বর্গ সেমি = ৪৫ বর্গ সেমি।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62" y="4725591"/>
                <a:ext cx="9918096" cy="461665"/>
              </a:xfrm>
              <a:prstGeom prst="rect">
                <a:avLst/>
              </a:prstGeom>
              <a:blipFill>
                <a:blip r:embed="rId4"/>
                <a:stretch>
                  <a:fillRect l="-92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6907" y="5287375"/>
                <a:ext cx="100473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স্থুলকোণী ত্রিভুজের ক্ষেত্রফল = (৯</a:t>
                </a:r>
                <a14:m>
                  <m:oMath xmlns:m="http://schemas.openxmlformats.org/officeDocument/2006/math">
                    <m:r>
                      <a:rPr lang="bn-BD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১০)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বর্গসেমি = ৯০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বর্গ সেমি = ৪৫ বর্গ সেমি। 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07" y="5287375"/>
                <a:ext cx="10047363" cy="461665"/>
              </a:xfrm>
              <a:prstGeom prst="rect">
                <a:avLst/>
              </a:prstGeom>
              <a:blipFill>
                <a:blip r:embed="rId5"/>
                <a:stretch>
                  <a:fillRect l="-971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626907" y="5780847"/>
            <a:ext cx="10262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অতএব, বলা যায় যে, ভূমি এবং উচ্চতা অপরিবর্তিত থাকলে সকল ত্রিভুজের ক্ষেত্রফল সমান হবে।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7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01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52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453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704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105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/>
      <p:bldP spid="18" grpId="0"/>
      <p:bldP spid="19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228601"/>
            <a:ext cx="11672888" cy="610076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412590" y="2712931"/>
            <a:ext cx="4865010" cy="37080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05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 পঞ্চম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</a:p>
          <a:p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প্রাথমিক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অধ্যায়ঃ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১১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নির্ণয়।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সময়ঃ ৪৫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 ১০/১২/২০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ইং   </a:t>
            </a:r>
            <a:endParaRPr lang="en-US" sz="2800" dirty="0"/>
          </a:p>
          <a:p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11924" y="963003"/>
            <a:ext cx="1859876" cy="2078520"/>
            <a:chOff x="1111924" y="963003"/>
            <a:chExt cx="1972937" cy="2267850"/>
          </a:xfrm>
        </p:grpSpPr>
        <p:sp>
          <p:nvSpPr>
            <p:cNvPr id="18" name="Bevel 17"/>
            <p:cNvSpPr/>
            <p:nvPr/>
          </p:nvSpPr>
          <p:spPr>
            <a:xfrm>
              <a:off x="1111924" y="963003"/>
              <a:ext cx="1972937" cy="2267850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58FCC53-ACF5-410D-B494-BADDE22A7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6552" y="1116152"/>
              <a:ext cx="1626868" cy="19820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0" name="Group 19"/>
          <p:cNvGrpSpPr/>
          <p:nvPr/>
        </p:nvGrpSpPr>
        <p:grpSpPr>
          <a:xfrm>
            <a:off x="9058275" y="967656"/>
            <a:ext cx="1857375" cy="2080344"/>
            <a:chOff x="9058275" y="967656"/>
            <a:chExt cx="1918009" cy="2269840"/>
          </a:xfrm>
        </p:grpSpPr>
        <p:sp>
          <p:nvSpPr>
            <p:cNvPr id="21" name="Bevel 20"/>
            <p:cNvSpPr/>
            <p:nvPr/>
          </p:nvSpPr>
          <p:spPr>
            <a:xfrm>
              <a:off x="9058275" y="967656"/>
              <a:ext cx="1918009" cy="2269840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9724" y="1114573"/>
              <a:ext cx="1569513" cy="19715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15" name="TextBox 14"/>
          <p:cNvSpPr txBox="1"/>
          <p:nvPr/>
        </p:nvSpPr>
        <p:spPr>
          <a:xfrm>
            <a:off x="2064271" y="229895"/>
            <a:ext cx="378529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54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r>
              <a:rPr lang="bn-BD" sz="16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n w="11430"/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37294" y="228601"/>
            <a:ext cx="301540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54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r>
              <a:rPr lang="bn-BD" sz="16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n w="11430"/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618990" y="3429000"/>
            <a:ext cx="53580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125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62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6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6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6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625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25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625" dirty="0">
              <a:ln w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92923795"/>
              </p:ext>
            </p:extLst>
          </p:nvPr>
        </p:nvGraphicFramePr>
        <p:xfrm>
          <a:off x="1" y="0"/>
          <a:ext cx="1219199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889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3472" y="179346"/>
            <a:ext cx="3749928" cy="3125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1" y="180090"/>
            <a:ext cx="7986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ত্রিভুজ দেওয়া আছে যার ভূমি ৬ সেমি। যদি এর উচ্চতা ক্রমান্বয়ে 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7905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সেমি থেকে ৬ সেমি বৃদ্ধি করা হয় তবে এর ক্ষেত্রফল কীভাবে বৃদ্ধি পাবে?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8224" y="1138535"/>
                <a:ext cx="51681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 ক্ষেত্রফল =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 ভুমি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 )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4" y="1138535"/>
                <a:ext cx="5168175" cy="523220"/>
              </a:xfrm>
              <a:prstGeom prst="rect">
                <a:avLst/>
              </a:prstGeom>
              <a:blipFill>
                <a:blip r:embed="rId3"/>
                <a:stretch>
                  <a:fillRect l="-2358" t="-10465" r="-708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7841" y="1591919"/>
                <a:ext cx="86590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যখন উচ্চতা  ১ সেমি, ত্রিভুজের ক্ষেত্রফল = (৬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১)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বর্গ সেমি = ৩ বর্গ সেমি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1" y="1591919"/>
                <a:ext cx="8659089" cy="461665"/>
              </a:xfrm>
              <a:prstGeom prst="rect">
                <a:avLst/>
              </a:prstGeom>
              <a:blipFill>
                <a:blip r:embed="rId4"/>
                <a:stretch>
                  <a:fillRect l="-105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7841" y="2075474"/>
                <a:ext cx="86429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যখন উচ্চতা ২ সেমি, ত্রিভুজের ক্ষেত্রফল = (৬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২)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বর্গ সেমি = ৬ বর্গ সেমি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1" y="2075474"/>
                <a:ext cx="8642923" cy="461665"/>
              </a:xfrm>
              <a:prstGeom prst="rect">
                <a:avLst/>
              </a:prstGeom>
              <a:blipFill>
                <a:blip r:embed="rId5"/>
                <a:stretch>
                  <a:fillRect l="-105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7841" y="2544653"/>
                <a:ext cx="8709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যখন উচ্চতা ৩ সেমি, ত্রিভুজের ক্ষেত্রফল = (৬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৩)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বর্গ সেমি = ৯ বর্গ সেমি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1" y="2544653"/>
                <a:ext cx="8709883" cy="461665"/>
              </a:xfrm>
              <a:prstGeom prst="rect">
                <a:avLst/>
              </a:prstGeom>
              <a:blipFill>
                <a:blip r:embed="rId6"/>
                <a:stretch>
                  <a:fillRect l="-105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7841" y="3028208"/>
                <a:ext cx="8735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যখন উচ্চতা ৪ সেমি, ত্রিভুজের ক্ষেত্রফল = (৬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৪)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বর্গ সেমি = ১২ বর্গ সেমি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1" y="3028208"/>
                <a:ext cx="8735279" cy="461665"/>
              </a:xfrm>
              <a:prstGeom prst="rect">
                <a:avLst/>
              </a:prstGeom>
              <a:blipFill>
                <a:blip r:embed="rId7"/>
                <a:stretch>
                  <a:fillRect l="-1047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7841" y="3499477"/>
                <a:ext cx="88715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যখন উচ্চতা ৫ সেমি, ত্রিভুজের ক্ষেত্রফল = (৬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৫)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বর্গ সেমি = ১৫ বর্গ সেমি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1" y="3499477"/>
                <a:ext cx="8871513" cy="461665"/>
              </a:xfrm>
              <a:prstGeom prst="rect">
                <a:avLst/>
              </a:prstGeom>
              <a:blipFill>
                <a:blip r:embed="rId8"/>
                <a:stretch>
                  <a:fillRect l="-103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7841" y="3957935"/>
                <a:ext cx="88830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যখন উচ্চতা ৬ সেমি, ত্রিভুজের ক্ষেত্রফল = (৬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৬)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বর্গ সেমি = ১৮ বর্গ সেমি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1" y="3957935"/>
                <a:ext cx="8883057" cy="461665"/>
              </a:xfrm>
              <a:prstGeom prst="rect">
                <a:avLst/>
              </a:prstGeom>
              <a:blipFill>
                <a:blip r:embed="rId9"/>
                <a:stretch>
                  <a:fillRect l="-102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85770" y="4538418"/>
          <a:ext cx="7972425" cy="9479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6063">
                  <a:extLst>
                    <a:ext uri="{9D8B030D-6E8A-4147-A177-3AD203B41FA5}">
                      <a16:colId xmlns:a16="http://schemas.microsoft.com/office/drawing/2014/main" val="3661505732"/>
                    </a:ext>
                  </a:extLst>
                </a:gridCol>
                <a:gridCol w="857251">
                  <a:extLst>
                    <a:ext uri="{9D8B030D-6E8A-4147-A177-3AD203B41FA5}">
                      <a16:colId xmlns:a16="http://schemas.microsoft.com/office/drawing/2014/main" val="2920033776"/>
                    </a:ext>
                  </a:extLst>
                </a:gridCol>
                <a:gridCol w="871539">
                  <a:extLst>
                    <a:ext uri="{9D8B030D-6E8A-4147-A177-3AD203B41FA5}">
                      <a16:colId xmlns:a16="http://schemas.microsoft.com/office/drawing/2014/main" val="1811573193"/>
                    </a:ext>
                  </a:extLst>
                </a:gridCol>
                <a:gridCol w="914397">
                  <a:extLst>
                    <a:ext uri="{9D8B030D-6E8A-4147-A177-3AD203B41FA5}">
                      <a16:colId xmlns:a16="http://schemas.microsoft.com/office/drawing/2014/main" val="2371336582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36136684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3872211942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980334300"/>
                    </a:ext>
                  </a:extLst>
                </a:gridCol>
              </a:tblGrid>
              <a:tr h="388307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উচ্চতা (সেমি) 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228985"/>
                  </a:ext>
                </a:extLst>
              </a:tr>
              <a:tr h="506022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ক্ষেত্রফল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(বর্গ সেমি)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44945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7841" y="5566369"/>
            <a:ext cx="1095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অতএব, আমরা দেখতে পাচ্ছি, উচ্চতা ১ একক করে বৃদ্ধি পেলে, ক্ষেত্রফল ৩ এর গুণিতক আকারে বৃদ্ধি পায়।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9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2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03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654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605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56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2057400"/>
            <a:ext cx="9220200" cy="2701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F6D16B-CCE8-4A2C-A537-A099BEE0A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13" y="33337"/>
            <a:ext cx="2203717" cy="1736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152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en-US" sz="72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902" y="239139"/>
            <a:ext cx="10127673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33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১২৭ পৃষ্ঠা থেকে ১৩০ পৃষ্ঠা পর্যন্ত মনোযোগ সহকারে দেখ। </a:t>
            </a:r>
            <a:endParaRPr lang="en-US" sz="3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05" y="1153933"/>
            <a:ext cx="2887462" cy="50752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068" y="1153933"/>
            <a:ext cx="2907331" cy="507528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921" y="1159181"/>
            <a:ext cx="2925344" cy="507643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2265" y="1153934"/>
            <a:ext cx="2905317" cy="507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622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107912"/>
            <a:ext cx="1122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962400"/>
            <a:ext cx="746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ত্রিভুজক্ষেত্রের ক্ষেত্রফল = (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ভুমি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(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২৮মিটার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মিটার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÷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  = ৩১৬ বর্গমিটার ÷ ২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  = ১৬৮ বর্গমিটার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431" y="228600"/>
            <a:ext cx="1538342" cy="1555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7687" y="70246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en-US" sz="72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1" y="309671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উত্তর মিলিয়ে নেই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2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1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496185" y="1981200"/>
            <a:ext cx="4239494" cy="2937164"/>
            <a:chOff x="8412473" y="299263"/>
            <a:chExt cx="5087393" cy="3524597"/>
          </a:xfrm>
        </p:grpSpPr>
        <p:sp>
          <p:nvSpPr>
            <p:cNvPr id="8" name="Freeform 7"/>
            <p:cNvSpPr/>
            <p:nvPr/>
          </p:nvSpPr>
          <p:spPr>
            <a:xfrm>
              <a:off x="11814702" y="355355"/>
              <a:ext cx="1685164" cy="3468505"/>
            </a:xfrm>
            <a:custGeom>
              <a:avLst/>
              <a:gdLst>
                <a:gd name="connsiteX0" fmla="*/ 0 w 1685164"/>
                <a:gd name="connsiteY0" fmla="*/ 0 h 3468505"/>
                <a:gd name="connsiteX1" fmla="*/ 1685164 w 1685164"/>
                <a:gd name="connsiteY1" fmla="*/ 3468505 h 3468505"/>
                <a:gd name="connsiteX2" fmla="*/ 0 w 1685164"/>
                <a:gd name="connsiteY2" fmla="*/ 3468505 h 3468505"/>
                <a:gd name="connsiteX3" fmla="*/ 0 w 1685164"/>
                <a:gd name="connsiteY3" fmla="*/ 0 h 346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5164" h="3468505">
                  <a:moveTo>
                    <a:pt x="0" y="0"/>
                  </a:moveTo>
                  <a:lnTo>
                    <a:pt x="1685164" y="3468505"/>
                  </a:lnTo>
                  <a:lnTo>
                    <a:pt x="0" y="3468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D4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8412473" y="299263"/>
              <a:ext cx="3402229" cy="3524597"/>
            </a:xfrm>
            <a:custGeom>
              <a:avLst/>
              <a:gdLst>
                <a:gd name="connsiteX0" fmla="*/ 3374977 w 3402229"/>
                <a:gd name="connsiteY0" fmla="*/ 0 h 3524597"/>
                <a:gd name="connsiteX1" fmla="*/ 3402229 w 3402229"/>
                <a:gd name="connsiteY1" fmla="*/ 56092 h 3524597"/>
                <a:gd name="connsiteX2" fmla="*/ 3402229 w 3402229"/>
                <a:gd name="connsiteY2" fmla="*/ 3524597 h 3524597"/>
                <a:gd name="connsiteX3" fmla="*/ 0 w 3402229"/>
                <a:gd name="connsiteY3" fmla="*/ 3524597 h 3524597"/>
                <a:gd name="connsiteX4" fmla="*/ 3374977 w 3402229"/>
                <a:gd name="connsiteY4" fmla="*/ 0 h 352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229" h="3524597">
                  <a:moveTo>
                    <a:pt x="3374977" y="0"/>
                  </a:moveTo>
                  <a:lnTo>
                    <a:pt x="3402229" y="56092"/>
                  </a:lnTo>
                  <a:lnTo>
                    <a:pt x="3402229" y="3524597"/>
                  </a:lnTo>
                  <a:lnTo>
                    <a:pt x="0" y="3524597"/>
                  </a:lnTo>
                  <a:lnTo>
                    <a:pt x="3374977" y="0"/>
                  </a:lnTo>
                  <a:close/>
                </a:path>
              </a:pathLst>
            </a:custGeom>
            <a:solidFill>
              <a:srgbClr val="9ED4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7475545" y="5025330"/>
            <a:ext cx="4319774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8816378" y="3470857"/>
            <a:ext cx="2941244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61975" y="5048445"/>
            <a:ext cx="158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ভূমি =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46006" y="3531915"/>
            <a:ext cx="1300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০.৮ কিমি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81" y="3712116"/>
            <a:ext cx="7012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উচ্চতা ০.৮ কিমি এবং এর ক্ষেত্রফল ১.২ বর্গ কিমি হলে এর ভূমি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6781" y="1565953"/>
            <a:ext cx="7678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ক) ত্রিভুজাকার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ক্ষেত্রের ক্ষেত্রফল নির্ণয়ের সূত্রটি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লিখ।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6781" y="2165047"/>
            <a:ext cx="8059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খ) একটি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চতুর্ভুজক্ষেত্রকে কোণাকুণি দ্বিখণ্ডিত করলে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হয়?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5027353" y="112595"/>
            <a:ext cx="290988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r>
              <a:rPr lang="en-US" sz="72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0144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2649" y="224270"/>
            <a:ext cx="2330029" cy="675842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69" r="-1271"/>
          <a:stretch/>
        </p:blipFill>
        <p:spPr>
          <a:xfrm>
            <a:off x="606609" y="1384205"/>
            <a:ext cx="10644186" cy="4391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128511"/>
            <a:ext cx="2643187" cy="21441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31A7D0-CA34-3746-BC89-6D0752FA0B3C}"/>
              </a:ext>
            </a:extLst>
          </p:cNvPr>
          <p:cNvSpPr/>
          <p:nvPr/>
        </p:nvSpPr>
        <p:spPr>
          <a:xfrm>
            <a:off x="2705088" y="5143274"/>
            <a:ext cx="2141150" cy="117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7">
            <a:extLst>
              <a:ext uri="{FF2B5EF4-FFF2-40B4-BE49-F238E27FC236}">
                <a16:creationId xmlns:a16="http://schemas.microsoft.com/office/drawing/2014/main" id="{CB109AE7-B11F-F940-87E1-3E67FF1AF90E}"/>
              </a:ext>
            </a:extLst>
          </p:cNvPr>
          <p:cNvSpPr/>
          <p:nvPr/>
        </p:nvSpPr>
        <p:spPr>
          <a:xfrm>
            <a:off x="2296906" y="3959799"/>
            <a:ext cx="2957513" cy="1157287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7FB59-2E0A-BF4A-85BF-BD3BD8274778}"/>
              </a:ext>
            </a:extLst>
          </p:cNvPr>
          <p:cNvSpPr/>
          <p:nvPr/>
        </p:nvSpPr>
        <p:spPr>
          <a:xfrm>
            <a:off x="2475499" y="6341037"/>
            <a:ext cx="2600325" cy="1353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B982E-B940-AF42-AE6B-62C2B17D2CEE}"/>
              </a:ext>
            </a:extLst>
          </p:cNvPr>
          <p:cNvSpPr/>
          <p:nvPr/>
        </p:nvSpPr>
        <p:spPr>
          <a:xfrm>
            <a:off x="4209051" y="5576524"/>
            <a:ext cx="445699" cy="4666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310174-7197-D842-A68F-B8ECE697F666}"/>
              </a:ext>
            </a:extLst>
          </p:cNvPr>
          <p:cNvSpPr/>
          <p:nvPr/>
        </p:nvSpPr>
        <p:spPr>
          <a:xfrm>
            <a:off x="3490902" y="5521697"/>
            <a:ext cx="574286" cy="793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71CDE4-E50D-BF40-8865-CF8EC949CF1F}"/>
              </a:ext>
            </a:extLst>
          </p:cNvPr>
          <p:cNvSpPr/>
          <p:nvPr/>
        </p:nvSpPr>
        <p:spPr>
          <a:xfrm>
            <a:off x="2875146" y="5527718"/>
            <a:ext cx="445699" cy="4666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A3FA30-E73C-CA44-AA7A-D4191636C79E}"/>
              </a:ext>
            </a:extLst>
          </p:cNvPr>
          <p:cNvSpPr/>
          <p:nvPr/>
        </p:nvSpPr>
        <p:spPr>
          <a:xfrm>
            <a:off x="825062" y="5183611"/>
            <a:ext cx="1808721" cy="749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20">
            <a:extLst>
              <a:ext uri="{FF2B5EF4-FFF2-40B4-BE49-F238E27FC236}">
                <a16:creationId xmlns:a16="http://schemas.microsoft.com/office/drawing/2014/main" id="{FD3705E5-A810-6A48-86D6-AA8A0608E692}"/>
              </a:ext>
            </a:extLst>
          </p:cNvPr>
          <p:cNvSpPr/>
          <p:nvPr/>
        </p:nvSpPr>
        <p:spPr>
          <a:xfrm>
            <a:off x="533389" y="4452914"/>
            <a:ext cx="2498338" cy="740761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2C466B-11C7-1247-BD1B-AE025B8561D4}"/>
              </a:ext>
            </a:extLst>
          </p:cNvPr>
          <p:cNvSpPr/>
          <p:nvPr/>
        </p:nvSpPr>
        <p:spPr>
          <a:xfrm>
            <a:off x="606609" y="5935530"/>
            <a:ext cx="2196606" cy="86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84B989-9370-AB41-B2E8-CE38E50BC438}"/>
              </a:ext>
            </a:extLst>
          </p:cNvPr>
          <p:cNvSpPr/>
          <p:nvPr/>
        </p:nvSpPr>
        <p:spPr>
          <a:xfrm>
            <a:off x="2172544" y="5425834"/>
            <a:ext cx="376501" cy="2986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B0B9F2-1A7B-A045-B32E-DA0440BDD08A}"/>
              </a:ext>
            </a:extLst>
          </p:cNvPr>
          <p:cNvSpPr/>
          <p:nvPr/>
        </p:nvSpPr>
        <p:spPr>
          <a:xfrm>
            <a:off x="1572011" y="5425834"/>
            <a:ext cx="485124" cy="5076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45A9BA-F757-944F-983E-72AD8C397A21}"/>
              </a:ext>
            </a:extLst>
          </p:cNvPr>
          <p:cNvSpPr/>
          <p:nvPr/>
        </p:nvSpPr>
        <p:spPr>
          <a:xfrm>
            <a:off x="1061292" y="5445990"/>
            <a:ext cx="376501" cy="2986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1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1" y="2063056"/>
            <a:ext cx="6966478" cy="391864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85800" y="685800"/>
            <a:ext cx="107156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 w="11430"/>
                <a:latin typeface="NikoshBAN" pitchFamily="2" charset="0"/>
                <a:cs typeface="NikoshBAN" pitchFamily="2" charset="0"/>
              </a:rPr>
              <a:t>আজকে</a:t>
            </a:r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র</a:t>
            </a:r>
            <a:r>
              <a:rPr lang="bn-IN" sz="6000" b="1" dirty="0" smtClean="0">
                <a:ln w="11430"/>
                <a:latin typeface="NikoshBAN" pitchFamily="2" charset="0"/>
                <a:cs typeface="NikoshBAN" pitchFamily="2" charset="0"/>
              </a:rPr>
              <a:t> মত সবাইকে ধন্যবাদ</a:t>
            </a:r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।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AFA57A-8AAB-41EB-8657-7F9277C7BCA5}"/>
              </a:ext>
            </a:extLst>
          </p:cNvPr>
          <p:cNvGrpSpPr/>
          <p:nvPr/>
        </p:nvGrpSpPr>
        <p:grpSpPr>
          <a:xfrm>
            <a:off x="0" y="368"/>
            <a:ext cx="6576123" cy="6838526"/>
            <a:chOff x="209863" y="119920"/>
            <a:chExt cx="6600670" cy="65806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E5FB16-67C7-45D8-B57E-A3AA8B553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2914" y="119920"/>
              <a:ext cx="3627619" cy="65806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0BF8F2-1414-49BA-86BD-A23A37BCA8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863" y="119921"/>
              <a:ext cx="3492707" cy="658068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9C8F42-4169-4501-9D94-0EB4E03BC54E}"/>
              </a:ext>
            </a:extLst>
          </p:cNvPr>
          <p:cNvGrpSpPr/>
          <p:nvPr/>
        </p:nvGrpSpPr>
        <p:grpSpPr>
          <a:xfrm>
            <a:off x="6211604" y="0"/>
            <a:ext cx="5980396" cy="6857999"/>
            <a:chOff x="6675621" y="119919"/>
            <a:chExt cx="5393960" cy="65994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51F517-7601-4D06-880C-A5CA4A0C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41962" y="138659"/>
              <a:ext cx="3627619" cy="658068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B656B2-35C1-499F-B52A-94A3860659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75621" y="119919"/>
              <a:ext cx="3532682" cy="6580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368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EE5D3C4-92E7-4F99-A57D-D7167A695B39}"/>
              </a:ext>
            </a:extLst>
          </p:cNvPr>
          <p:cNvSpPr/>
          <p:nvPr/>
        </p:nvSpPr>
        <p:spPr>
          <a:xfrm>
            <a:off x="609601" y="390258"/>
            <a:ext cx="2957231" cy="684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গাই</a:t>
            </a:r>
            <a:endParaRPr lang="en-US" sz="2400" b="1" dirty="0">
              <a:ln>
                <a:solidFill>
                  <a:srgbClr val="00B05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8074DA-F8AC-4A7A-80EB-BEACAC960817}"/>
              </a:ext>
            </a:extLst>
          </p:cNvPr>
          <p:cNvSpPr/>
          <p:nvPr/>
        </p:nvSpPr>
        <p:spPr>
          <a:xfrm>
            <a:off x="4887013" y="375970"/>
            <a:ext cx="4614257" cy="6086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 বাহু আছে বলেই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 তার ত্রিভুজ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 একটা  দাও যদি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 চতুর্ভুজ ।।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ভেতরে যে জায়গা আছে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 তার নাম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 তার পেয়ে যাবে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 পরিমাপ ।।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তবে সবাই মিলে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 করে দেখি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 কানুন জেনে নিয়ে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ক্ষেত্রফলটা শিখি ।।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1931" y="473005"/>
            <a:ext cx="681352" cy="11815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728" y="869655"/>
            <a:ext cx="681352" cy="11815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728" y="1275534"/>
            <a:ext cx="681352" cy="11815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728" y="1682665"/>
            <a:ext cx="681352" cy="11815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728" y="2473401"/>
            <a:ext cx="681352" cy="1181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728" y="2950233"/>
            <a:ext cx="681352" cy="1181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728" y="3331529"/>
            <a:ext cx="681352" cy="1181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728" y="3722542"/>
            <a:ext cx="681352" cy="1181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728" y="4140851"/>
            <a:ext cx="681352" cy="118158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728" y="4613752"/>
            <a:ext cx="681352" cy="11815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728" y="5086653"/>
            <a:ext cx="681352" cy="118158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2335" y="5434362"/>
            <a:ext cx="681352" cy="118158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 flipH="1">
            <a:off x="9143999" y="3886200"/>
            <a:ext cx="2276281" cy="229662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36634" y="3886200"/>
            <a:ext cx="2392632" cy="229662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" name="tinti ba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16" y="2051244"/>
            <a:ext cx="1292704" cy="105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3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19284 0.00162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0.1444 0.00579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579 L 0.19766 0.00162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-2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1296 L 0.10391 0.00718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-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1991 L 0.21641 0.0173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-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72 0.01713 L 0.12891 0.01412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-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2292 L 0.17526 0.02801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500"/>
                            </p:stCondLst>
                            <p:childTnLst>
                              <p:par>
                                <p:cTn id="6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45 0.01527 L 0.13516 0.0155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000"/>
                            </p:stCondLst>
                            <p:childTnLst>
                              <p:par>
                                <p:cTn id="6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7963 L 0.19141 0.07593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500"/>
                            </p:stCondLst>
                            <p:childTnLst>
                              <p:par>
                                <p:cTn id="7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8564 L 0.13516 0.0875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8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0"/>
                            </p:stCondLst>
                            <p:childTnLst>
                              <p:par>
                                <p:cTn id="8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5972 L 0.20391 0.06111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8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8500"/>
                            </p:stCondLst>
                            <p:childTnLst>
                              <p:par>
                                <p:cTn id="8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1 0.07709 L 0.14622 0.07709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143" y="770920"/>
            <a:ext cx="10116457" cy="47590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TextBox 4"/>
          <p:cNvSpPr txBox="1"/>
          <p:nvPr/>
        </p:nvSpPr>
        <p:spPr>
          <a:xfrm>
            <a:off x="3819235" y="124589"/>
            <a:ext cx="603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 আমরা কিসের ছবি দেখতে পাচ্ছি?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8514" y="5625614"/>
            <a:ext cx="5050972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আকৃতি এবং পরিমাপ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24589"/>
            <a:ext cx="3744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আকৃতিটি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1426" y="5655934"/>
            <a:ext cx="152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524" y="770918"/>
            <a:ext cx="7431314" cy="46072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5139067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1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 animBg="1"/>
      <p:bldP spid="6" grpId="1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31432" y="228600"/>
            <a:ext cx="2145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5004328"/>
            <a:ext cx="577668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হলুদ অংশটুকু কে ত্রিভুজের কী বলা হয়?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5405" y="5004330"/>
            <a:ext cx="3744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ঘড়িটি কোন আকৃতির?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5558" y="5004330"/>
            <a:ext cx="2212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চিত্র?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7391400" y="1066799"/>
            <a:ext cx="4222668" cy="3810001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7429500" y="1135855"/>
            <a:ext cx="4146468" cy="3740945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32" y="1066800"/>
            <a:ext cx="4487233" cy="3905295"/>
          </a:xfrm>
          <a:prstGeom prst="triangle">
            <a:avLst>
              <a:gd name="adj" fmla="val 49045"/>
            </a:avLst>
          </a:prstGeom>
        </p:spPr>
      </p:pic>
      <p:sp>
        <p:nvSpPr>
          <p:cNvPr id="13" name="TextBox 12"/>
          <p:cNvSpPr txBox="1"/>
          <p:nvPr/>
        </p:nvSpPr>
        <p:spPr>
          <a:xfrm>
            <a:off x="1020642" y="5004329"/>
            <a:ext cx="3744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ঘড়িটি ত্রিভুজ আকৃতির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8458" y="4988211"/>
            <a:ext cx="152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5879" y="4988211"/>
            <a:ext cx="29718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ক্ষেত্রফল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1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2" grpId="0" animBg="1"/>
      <p:bldP spid="3" grpId="0" animBg="1"/>
      <p:bldP spid="13" grpId="0"/>
      <p:bldP spid="14" grpId="0"/>
      <p:bldP spid="14" grpId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279402"/>
            <a:ext cx="4572000" cy="2843198"/>
          </a:xfrm>
          <a:prstGeom prst="rect">
            <a:avLst/>
          </a:prstGeom>
        </p:spPr>
      </p:pic>
      <p:sp>
        <p:nvSpPr>
          <p:cNvPr id="24" name="Isosceles Triangle 23"/>
          <p:cNvSpPr/>
          <p:nvPr/>
        </p:nvSpPr>
        <p:spPr>
          <a:xfrm rot="10800000" flipH="1" flipV="1">
            <a:off x="2431618" y="1371601"/>
            <a:ext cx="5588000" cy="1650999"/>
          </a:xfrm>
          <a:prstGeom prst="triangle">
            <a:avLst>
              <a:gd name="adj" fmla="val 5176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5" name="Rectangle 24"/>
          <p:cNvSpPr/>
          <p:nvPr/>
        </p:nvSpPr>
        <p:spPr>
          <a:xfrm>
            <a:off x="1477962" y="3022600"/>
            <a:ext cx="7456058" cy="292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26" name="Group 25"/>
          <p:cNvGrpSpPr/>
          <p:nvPr/>
        </p:nvGrpSpPr>
        <p:grpSpPr>
          <a:xfrm>
            <a:off x="2242274" y="3124200"/>
            <a:ext cx="6019800" cy="2667000"/>
            <a:chOff x="3581400" y="3124200"/>
            <a:chExt cx="6172200" cy="32004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7" name="Rectangle 26"/>
            <p:cNvSpPr/>
            <p:nvPr/>
          </p:nvSpPr>
          <p:spPr>
            <a:xfrm>
              <a:off x="3581400" y="3124200"/>
              <a:ext cx="6172200" cy="32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25082" y="3339406"/>
              <a:ext cx="5577840" cy="27699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7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পরিমাপ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7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ত্রিভুজের</a:t>
              </a:r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r>
                <a:rPr lang="bn-BD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bn-BD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9" name="Isosceles Triangle 28"/>
          <p:cNvSpPr/>
          <p:nvPr/>
        </p:nvSpPr>
        <p:spPr>
          <a:xfrm rot="5400000">
            <a:off x="1971550" y="2532123"/>
            <a:ext cx="2939437" cy="3949701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0" name="Isosceles Triangle 29"/>
          <p:cNvSpPr/>
          <p:nvPr/>
        </p:nvSpPr>
        <p:spPr>
          <a:xfrm rot="5400000" flipH="1" flipV="1">
            <a:off x="5627196" y="2684522"/>
            <a:ext cx="2939437" cy="36742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1" name="Isosceles Triangle 30"/>
          <p:cNvSpPr/>
          <p:nvPr/>
        </p:nvSpPr>
        <p:spPr>
          <a:xfrm rot="10800000" flipH="1" flipV="1">
            <a:off x="1452563" y="3940906"/>
            <a:ext cx="7495311" cy="2052039"/>
          </a:xfrm>
          <a:prstGeom prst="triangle">
            <a:avLst>
              <a:gd name="adj" fmla="val 517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2" name="Isosceles Triangle 31"/>
          <p:cNvSpPr/>
          <p:nvPr/>
        </p:nvSpPr>
        <p:spPr>
          <a:xfrm rot="10800000" flipH="1">
            <a:off x="1452563" y="3050308"/>
            <a:ext cx="7467602" cy="1650999"/>
          </a:xfrm>
          <a:prstGeom prst="triangle">
            <a:avLst>
              <a:gd name="adj" fmla="val 517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3" name="TextBox 32"/>
          <p:cNvSpPr txBox="1"/>
          <p:nvPr/>
        </p:nvSpPr>
        <p:spPr>
          <a:xfrm>
            <a:off x="1937474" y="4310152"/>
            <a:ext cx="67679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115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2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00287 -0.3229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1561" y="408531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65408"/>
            <a:ext cx="463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121" y="3022178"/>
            <a:ext cx="10304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২৪.২.২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ত্রিভু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জাকার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ক্ষেত্রের ক্ষেত্রফল নির্ণয়ের সূত্র বলতে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পারবে।  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267" y="3120579"/>
            <a:ext cx="681352" cy="1181589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79185339"/>
              </p:ext>
            </p:extLst>
          </p:nvPr>
        </p:nvGraphicFramePr>
        <p:xfrm>
          <a:off x="1" y="0"/>
          <a:ext cx="1219199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91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70508 0.0011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7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8410419" y="1143000"/>
            <a:ext cx="3248181" cy="1933209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67897" y="1143000"/>
            <a:ext cx="3251527" cy="19362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arallelogram 6"/>
          <p:cNvSpPr/>
          <p:nvPr/>
        </p:nvSpPr>
        <p:spPr>
          <a:xfrm>
            <a:off x="4545979" y="1143001"/>
            <a:ext cx="3237885" cy="1936268"/>
          </a:xfrm>
          <a:prstGeom prst="parallelogram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94098" y="3262188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5181" y="3262188"/>
            <a:ext cx="228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সামন্তরিক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9200" y="3262188"/>
            <a:ext cx="1658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4098" y="4766471"/>
            <a:ext cx="8426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*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×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63587" y="5495510"/>
            <a:ext cx="6779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সামান্তরিকক্ষেত্রের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×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991227"/>
            <a:ext cx="1181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শিখেছি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6984" y="228600"/>
            <a:ext cx="8154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তিনটি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দেখি এবং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গুলোর নাম বলি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86317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1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5" grpId="0" build="allAtOnce"/>
      <p:bldP spid="20" grpId="0" build="allAtOnce"/>
      <p:bldP spid="2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63" b="14554"/>
          <a:stretch/>
        </p:blipFill>
        <p:spPr>
          <a:xfrm>
            <a:off x="7228121" y="226922"/>
            <a:ext cx="4564444" cy="3241992"/>
          </a:xfrm>
          <a:prstGeom prst="rect">
            <a:avLst/>
          </a:prstGeom>
        </p:spPr>
      </p:pic>
      <p:sp>
        <p:nvSpPr>
          <p:cNvPr id="6" name="Right Triangle 5"/>
          <p:cNvSpPr/>
          <p:nvPr/>
        </p:nvSpPr>
        <p:spPr>
          <a:xfrm flipH="1">
            <a:off x="7798796" y="723734"/>
            <a:ext cx="3394361" cy="2216727"/>
          </a:xfrm>
          <a:prstGeom prst="rtTriangle">
            <a:avLst/>
          </a:prstGeom>
          <a:solidFill>
            <a:srgbClr val="CC1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TextBox 6"/>
          <p:cNvSpPr txBox="1"/>
          <p:nvPr/>
        </p:nvSpPr>
        <p:spPr>
          <a:xfrm>
            <a:off x="568043" y="182944"/>
            <a:ext cx="598268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ডানপাশে দেখানো ৬ সেমি ভূমি এবং ৪ সেমি উচ্চতা বিশিষ্ট একটি সমকোণী ত্রিভুজের ক্ষেত্রফল নির্ণয়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10973451" y="1726900"/>
            <a:ext cx="119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312091" y="723734"/>
            <a:ext cx="0" cy="221672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977131" y="3108344"/>
            <a:ext cx="321602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004119" y="3049628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সেমি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911" b="13954"/>
          <a:stretch/>
        </p:blipFill>
        <p:spPr>
          <a:xfrm>
            <a:off x="529620" y="1423369"/>
            <a:ext cx="4550380" cy="3264745"/>
          </a:xfrm>
          <a:prstGeom prst="rect">
            <a:avLst/>
          </a:prstGeom>
        </p:spPr>
      </p:pic>
      <p:sp>
        <p:nvSpPr>
          <p:cNvPr id="16" name="Right Triangle 15"/>
          <p:cNvSpPr/>
          <p:nvPr/>
        </p:nvSpPr>
        <p:spPr>
          <a:xfrm flipH="1">
            <a:off x="1112700" y="1927411"/>
            <a:ext cx="3394361" cy="2216727"/>
          </a:xfrm>
          <a:prstGeom prst="rtTriangle">
            <a:avLst/>
          </a:prstGeom>
          <a:solidFill>
            <a:srgbClr val="CC1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" name="Right Triangle 16"/>
          <p:cNvSpPr/>
          <p:nvPr/>
        </p:nvSpPr>
        <p:spPr>
          <a:xfrm flipV="1">
            <a:off x="1111656" y="1941265"/>
            <a:ext cx="3394361" cy="2216727"/>
          </a:xfrm>
          <a:prstGeom prst="rtTriangle">
            <a:avLst/>
          </a:prstGeom>
          <a:solidFill>
            <a:srgbClr val="CC1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612123">
            <a:off x="303387" y="2692502"/>
            <a:ext cx="2740257" cy="541402"/>
          </a:xfrm>
          <a:prstGeom prst="rect">
            <a:avLst/>
          </a:prstGeom>
        </p:spPr>
      </p:pic>
      <p:cxnSp>
        <p:nvCxnSpPr>
          <p:cNvPr id="24" name="Straight Connector 23"/>
          <p:cNvCxnSpPr>
            <a:stCxn id="17" idx="0"/>
            <a:endCxn id="16" idx="0"/>
          </p:cNvCxnSpPr>
          <p:nvPr/>
        </p:nvCxnSpPr>
        <p:spPr>
          <a:xfrm flipV="1">
            <a:off x="1111656" y="1927411"/>
            <a:ext cx="3395404" cy="22305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9094" y="3410742"/>
            <a:ext cx="1219306" cy="1365744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633462" y="3651125"/>
            <a:ext cx="4004996" cy="926815"/>
            <a:chOff x="9477829" y="6261079"/>
            <a:chExt cx="4805995" cy="111217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3" name="Rounded Rectangular Callout 32"/>
            <p:cNvSpPr/>
            <p:nvPr/>
          </p:nvSpPr>
          <p:spPr>
            <a:xfrm>
              <a:off x="9477829" y="6277704"/>
              <a:ext cx="4805995" cy="1095553"/>
            </a:xfrm>
            <a:prstGeom prst="wedgeRoundRectCallout">
              <a:avLst>
                <a:gd name="adj1" fmla="val -63851"/>
                <a:gd name="adj2" fmla="val 3467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583595" y="6261079"/>
              <a:ext cx="4700229" cy="109583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2667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আমি একটি আয়তকে কেটে অর্ধেক করে এই ত্রিভুজ তৈরি করেছি। </a:t>
              </a:r>
              <a:endParaRPr lang="en-US" sz="2667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32592" y="3637015"/>
            <a:ext cx="3592234" cy="933999"/>
            <a:chOff x="10103772" y="6384801"/>
            <a:chExt cx="4310681" cy="112079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0" name="Rounded Rectangular Callout 29"/>
            <p:cNvSpPr/>
            <p:nvPr/>
          </p:nvSpPr>
          <p:spPr>
            <a:xfrm>
              <a:off x="10103772" y="6410046"/>
              <a:ext cx="4310681" cy="1095553"/>
            </a:xfrm>
            <a:prstGeom prst="wedgeRoundRectCallout">
              <a:avLst>
                <a:gd name="adj1" fmla="val -63851"/>
                <a:gd name="adj2" fmla="val 34678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103772" y="6384801"/>
              <a:ext cx="4078514" cy="1095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667" dirty="0">
                  <a:latin typeface="NikoshBAN" panose="02000000000000000000" pitchFamily="2" charset="0"/>
                  <a:cs typeface="NikoshBAN" panose="02000000000000000000" pitchFamily="2" charset="0"/>
                </a:rPr>
                <a:t>অতএব, ত্রিভুজের ক্ষেত্রফল হবে আয়তের ক্ষেত্রফলের অর্ধেক। </a:t>
              </a:r>
              <a:endParaRPr lang="en-US" sz="2667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29619" y="4860660"/>
            <a:ext cx="8257193" cy="5027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txBody>
          <a:bodyPr wrap="square" rtlCol="0">
            <a:spAutoFit/>
          </a:bodyPr>
          <a:lstStyle/>
          <a:p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যদি আমরা রেজার পদ্ধতি অনুসরণ করি, তবে এই ত্রিভুজের </a:t>
            </a:r>
            <a:r>
              <a:rPr lang="en-US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6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হবেঃ  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66940" y="5608115"/>
            <a:ext cx="124986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বর্গ সেমি</a:t>
            </a:r>
            <a:endParaRPr lang="en-US" sz="2667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8043" y="5536349"/>
            <a:ext cx="666734" cy="5582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260775" y="5566284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75" y="5566284"/>
                <a:ext cx="656761" cy="656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036220" y="5564710"/>
            <a:ext cx="456022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67" dirty="0"/>
              <a:t>=</a:t>
            </a:r>
            <a:endParaRPr lang="en-US" sz="3667" dirty="0"/>
          </a:p>
        </p:txBody>
      </p:sp>
      <p:sp>
        <p:nvSpPr>
          <p:cNvPr id="42" name="TextBox 41"/>
          <p:cNvSpPr txBox="1"/>
          <p:nvPr/>
        </p:nvSpPr>
        <p:spPr>
          <a:xfrm>
            <a:off x="4687490" y="5613260"/>
            <a:ext cx="56573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07573" y="5609547"/>
            <a:ext cx="44175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9936" y="5591874"/>
            <a:ext cx="44175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06344" y="5536349"/>
            <a:ext cx="666734" cy="5582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57740" y="5501815"/>
                <a:ext cx="656761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67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3667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740" y="5501815"/>
                <a:ext cx="656761" cy="656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341115" y="5609547"/>
            <a:ext cx="44175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67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26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39886" y="5536349"/>
            <a:ext cx="666734" cy="5582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9" name="Rectangle 48"/>
          <p:cNvSpPr/>
          <p:nvPr/>
        </p:nvSpPr>
        <p:spPr>
          <a:xfrm>
            <a:off x="4600206" y="5536349"/>
            <a:ext cx="666734" cy="5582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2" name="TextBox 51"/>
          <p:cNvSpPr txBox="1"/>
          <p:nvPr/>
        </p:nvSpPr>
        <p:spPr>
          <a:xfrm rot="5400000">
            <a:off x="4203855" y="2808224"/>
            <a:ext cx="1382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637816" y="1900379"/>
            <a:ext cx="0" cy="221672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302856" y="4284989"/>
            <a:ext cx="321602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329843" y="4284989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সেমি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2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472E-6 1.23457E-6 L 0.27897 -0.328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3" y="-1643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5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25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25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75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37" grpId="0" animBg="1"/>
      <p:bldP spid="38" grpId="0"/>
      <p:bldP spid="39" grpId="0" animBg="1"/>
      <p:bldP spid="40" grpId="0"/>
      <p:bldP spid="41" grpId="0"/>
      <p:bldP spid="42" grpId="0"/>
      <p:bldP spid="43" grpId="0"/>
      <p:bldP spid="44" grpId="0"/>
      <p:bldP spid="45" grpId="0" animBg="1"/>
      <p:bldP spid="46" grpId="0"/>
      <p:bldP spid="47" grpId="0"/>
      <p:bldP spid="48" grpId="0" animBg="1"/>
      <p:bldP spid="49" grpId="0" animBg="1"/>
      <p:bldP spid="52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631</TotalTime>
  <Words>1532</Words>
  <Application>Microsoft Office PowerPoint</Application>
  <PresentationFormat>Widescreen</PresentationFormat>
  <Paragraphs>299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136</cp:revision>
  <dcterms:created xsi:type="dcterms:W3CDTF">2006-08-16T00:00:00Z</dcterms:created>
  <dcterms:modified xsi:type="dcterms:W3CDTF">2021-02-21T10:33:27Z</dcterms:modified>
</cp:coreProperties>
</file>