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01" r:id="rId2"/>
    <p:sldId id="302" r:id="rId3"/>
    <p:sldId id="411" r:id="rId4"/>
    <p:sldId id="295" r:id="rId5"/>
    <p:sldId id="272" r:id="rId6"/>
    <p:sldId id="394" r:id="rId7"/>
    <p:sldId id="406" r:id="rId8"/>
    <p:sldId id="409" r:id="rId9"/>
    <p:sldId id="410" r:id="rId10"/>
    <p:sldId id="327" r:id="rId11"/>
    <p:sldId id="412" r:id="rId12"/>
    <p:sldId id="405" r:id="rId13"/>
    <p:sldId id="413" r:id="rId14"/>
    <p:sldId id="383" r:id="rId15"/>
    <p:sldId id="407" r:id="rId16"/>
    <p:sldId id="390" r:id="rId17"/>
    <p:sldId id="395" r:id="rId18"/>
    <p:sldId id="408" r:id="rId19"/>
    <p:sldId id="329" r:id="rId20"/>
    <p:sldId id="374" r:id="rId21"/>
    <p:sldId id="392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10-Feb-21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2.png"/><Relationship Id="rId3" Type="http://schemas.openxmlformats.org/officeDocument/2006/relationships/image" Target="../media/image16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271.png"/><Relationship Id="rId5" Type="http://schemas.openxmlformats.org/officeDocument/2006/relationships/image" Target="../media/image210.png"/><Relationship Id="rId10" Type="http://schemas.openxmlformats.org/officeDocument/2006/relationships/image" Target="../media/image261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gif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3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9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682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971800"/>
            <a:ext cx="2743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বিভব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2590800" y="1399527"/>
            <a:ext cx="4191000" cy="3810000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67000">
                <a:srgbClr val="9CB86E">
                  <a:lumMod val="40000"/>
                  <a:lumOff val="60000"/>
                </a:srgbClr>
              </a:gs>
              <a:gs pos="26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124200" y="1856727"/>
            <a:ext cx="3124200" cy="28956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ubtitle 2"/>
              <p:cNvSpPr txBox="1">
                <a:spLocks/>
              </p:cNvSpPr>
              <p:nvPr/>
            </p:nvSpPr>
            <p:spPr>
              <a:xfrm>
                <a:off x="346364" y="228600"/>
                <a:ext cx="8340436" cy="4781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পৃষ্টে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করায়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228600"/>
                <a:ext cx="8340436" cy="478187"/>
              </a:xfrm>
              <a:prstGeom prst="rect">
                <a:avLst/>
              </a:prstGeom>
              <a:blipFill rotWithShape="1">
                <a:blip r:embed="rId2"/>
                <a:stretch>
                  <a:fillRect l="-1020" t="-9756" r="-510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13895" y="2114361"/>
            <a:ext cx="2414128" cy="2303347"/>
            <a:chOff x="2476500" y="1411566"/>
            <a:chExt cx="3539898" cy="3586534"/>
          </a:xfrm>
          <a:solidFill>
            <a:schemeClr val="accent6">
              <a:lumMod val="75000"/>
            </a:schemeClr>
          </a:solidFill>
        </p:grpSpPr>
        <p:sp>
          <p:nvSpPr>
            <p:cNvPr id="33" name="Plus 32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us 51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5143500" y="1757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lus 53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lus 54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lus 55"/>
            <p:cNvSpPr/>
            <p:nvPr/>
          </p:nvSpPr>
          <p:spPr>
            <a:xfrm>
              <a:off x="4055949" y="45764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lus 56"/>
            <p:cNvSpPr/>
            <p:nvPr/>
          </p:nvSpPr>
          <p:spPr>
            <a:xfrm>
              <a:off x="4068544" y="1411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lus 57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lus 58"/>
            <p:cNvSpPr/>
            <p:nvPr/>
          </p:nvSpPr>
          <p:spPr>
            <a:xfrm>
              <a:off x="4686300" y="4459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lus 60"/>
            <p:cNvSpPr/>
            <p:nvPr/>
          </p:nvSpPr>
          <p:spPr>
            <a:xfrm>
              <a:off x="3390900" y="4424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us 61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lus 74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us 75"/>
            <p:cNvSpPr/>
            <p:nvPr/>
          </p:nvSpPr>
          <p:spPr>
            <a:xfrm>
              <a:off x="2667238" y="2335035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lus 76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us 83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us 84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33600" y="851424"/>
            <a:ext cx="4876800" cy="4711176"/>
            <a:chOff x="990600" y="594897"/>
            <a:chExt cx="4876800" cy="471117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2963304"/>
              <a:ext cx="4876800" cy="188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463612" y="594897"/>
              <a:ext cx="69952" cy="471117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04791" y="1312760"/>
              <a:ext cx="3553009" cy="325924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752600" y="1316896"/>
              <a:ext cx="3448418" cy="333130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88219" y="762000"/>
              <a:ext cx="1951513" cy="42672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53045" y="2057400"/>
              <a:ext cx="4485755" cy="169027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91623" y="762000"/>
              <a:ext cx="1904177" cy="42672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229245" y="2057400"/>
              <a:ext cx="4485755" cy="180307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3737562" y="2320854"/>
            <a:ext cx="1983972" cy="18806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19928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92868"/>
                <a:ext cx="762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ubtitle 2"/>
              <p:cNvSpPr txBox="1">
                <a:spLocks/>
              </p:cNvSpPr>
              <p:nvPr/>
            </p:nvSpPr>
            <p:spPr>
              <a:xfrm>
                <a:off x="657829" y="5800031"/>
                <a:ext cx="5574994" cy="59173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পৃষ্টে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সর্বত্র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29" y="5800031"/>
                <a:ext cx="5574994" cy="591732"/>
              </a:xfrm>
              <a:prstGeom prst="rect">
                <a:avLst/>
              </a:prstGeom>
              <a:blipFill rotWithShape="1">
                <a:blip r:embed="rId4"/>
                <a:stretch>
                  <a:fillRect b="-980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 rot="21439381">
            <a:off x="4634962" y="2490911"/>
            <a:ext cx="754190" cy="721005"/>
            <a:chOff x="8360911" y="143197"/>
            <a:chExt cx="908508" cy="874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673783" y="143197"/>
                  <a:ext cx="29268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3783" y="143197"/>
                  <a:ext cx="292682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2" r="-81395" b="-42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 flipH="1">
              <a:off x="8360911" y="259294"/>
              <a:ext cx="908508" cy="758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676110" y="3223902"/>
            <a:ext cx="1419890" cy="735816"/>
            <a:chOff x="6809710" y="2385702"/>
            <a:chExt cx="1419890" cy="735816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6809710" y="2385702"/>
              <a:ext cx="1419890" cy="735816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878943" y="2514600"/>
                  <a:ext cx="6648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ea typeface="Cambria Math"/>
                    </a:rPr>
                    <a:t> 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8943" y="2514600"/>
                  <a:ext cx="66485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90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610512" y="2778736"/>
            <a:ext cx="2095088" cy="562396"/>
            <a:chOff x="6744112" y="1940536"/>
            <a:chExt cx="2095088" cy="5623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230100" y="2133600"/>
                  <a:ext cx="4960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rgbClr val="002060"/>
                      </a:solidFill>
                      <a:ea typeface="Cambria Math"/>
                    </a:rPr>
                    <a:t> 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100" y="2133600"/>
                  <a:ext cx="49606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2098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H="1">
              <a:off x="6744112" y="1940536"/>
              <a:ext cx="2095088" cy="429856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ubtitle 2"/>
              <p:cNvSpPr txBox="1">
                <a:spLocks/>
              </p:cNvSpPr>
              <p:nvPr/>
            </p:nvSpPr>
            <p:spPr>
              <a:xfrm>
                <a:off x="658040" y="5800031"/>
                <a:ext cx="7114360" cy="576592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কল্পিত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পৃষ্টে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সর্বত্র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40" y="5800031"/>
                <a:ext cx="7114360" cy="576592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Subtitle 2"/>
          <p:cNvSpPr txBox="1">
            <a:spLocks/>
          </p:cNvSpPr>
          <p:nvPr/>
        </p:nvSpPr>
        <p:spPr>
          <a:xfrm>
            <a:off x="644237" y="5562600"/>
            <a:ext cx="7737763" cy="89022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পৃষ্টে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বা তলের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 তড়িৎ বিভবের মান সমান হয় সেই তলকে বলা হয়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990600" y="5991873"/>
            <a:ext cx="1572885" cy="424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 বিভব তল।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82" grpId="0" animBg="1"/>
      <p:bldP spid="60" grpId="0"/>
      <p:bldP spid="65" grpId="0" animBg="1"/>
      <p:bldP spid="64" grpId="0" animBg="1"/>
      <p:bldP spid="66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" y="-76200"/>
            <a:ext cx="9144000" cy="6858000"/>
          </a:xfrm>
          <a:prstGeom prst="rect">
            <a:avLst/>
          </a:prstGeom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 descr="Sky-and-wea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3487" y="-21021"/>
            <a:ext cx="10297295" cy="6858000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685800" y="457200"/>
            <a:ext cx="7679172" cy="3005574"/>
            <a:chOff x="685800" y="2015362"/>
            <a:chExt cx="7679172" cy="3005574"/>
          </a:xfrm>
        </p:grpSpPr>
        <p:grpSp>
          <p:nvGrpSpPr>
            <p:cNvPr id="44" name="Group 43"/>
            <p:cNvGrpSpPr/>
            <p:nvPr/>
          </p:nvGrpSpPr>
          <p:grpSpPr>
            <a:xfrm>
              <a:off x="685800" y="4495800"/>
              <a:ext cx="7679172" cy="525136"/>
              <a:chOff x="685800" y="4495800"/>
              <a:chExt cx="7679172" cy="525136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5800" y="4495800"/>
                <a:ext cx="3792972" cy="525136"/>
                <a:chOff x="685800" y="4495800"/>
                <a:chExt cx="3792972" cy="525136"/>
              </a:xfrm>
            </p:grpSpPr>
            <p:pic>
              <p:nvPicPr>
                <p:cNvPr id="30" name="Picture 29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858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31" name="Picture 30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35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32" name="Picture 31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812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33" name="Picture 3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289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34" name="Picture 3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35" name="Picture 34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24300" y="4495800"/>
                  <a:ext cx="554472" cy="525136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4572000" y="4495800"/>
                <a:ext cx="3792972" cy="525136"/>
                <a:chOff x="685800" y="4495800"/>
                <a:chExt cx="3792972" cy="525136"/>
              </a:xfrm>
            </p:grpSpPr>
            <p:pic>
              <p:nvPicPr>
                <p:cNvPr id="38" name="Picture 3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858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39" name="Picture 3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35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40" name="Picture 39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812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41" name="Picture 40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289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43" name="Picture 4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24300" y="4495800"/>
                  <a:ext cx="554472" cy="5251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5" name="Group 44"/>
            <p:cNvGrpSpPr/>
            <p:nvPr/>
          </p:nvGrpSpPr>
          <p:grpSpPr>
            <a:xfrm>
              <a:off x="685800" y="3875690"/>
              <a:ext cx="7679172" cy="525136"/>
              <a:chOff x="685800" y="4495800"/>
              <a:chExt cx="7679172" cy="52513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85800" y="4495800"/>
                <a:ext cx="3792972" cy="525136"/>
                <a:chOff x="685800" y="4495800"/>
                <a:chExt cx="3792972" cy="525136"/>
              </a:xfrm>
            </p:grpSpPr>
            <p:pic>
              <p:nvPicPr>
                <p:cNvPr id="54" name="Picture 5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858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5" name="Picture 54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35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6" name="Picture 55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812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7" name="Picture 56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289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8" name="Picture 5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9" name="Picture 5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24300" y="4495800"/>
                  <a:ext cx="554472" cy="525136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4572000" y="4495800"/>
                <a:ext cx="3792972" cy="525136"/>
                <a:chOff x="685800" y="4495800"/>
                <a:chExt cx="3792972" cy="525136"/>
              </a:xfrm>
            </p:grpSpPr>
            <p:pic>
              <p:nvPicPr>
                <p:cNvPr id="48" name="Picture 4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858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49" name="Picture 4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35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0" name="Picture 49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812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1" name="Picture 50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289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2" name="Picture 51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53" name="Picture 5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24300" y="4495800"/>
                  <a:ext cx="554472" cy="5251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0" name="Group 59"/>
            <p:cNvGrpSpPr/>
            <p:nvPr/>
          </p:nvGrpSpPr>
          <p:grpSpPr>
            <a:xfrm>
              <a:off x="685800" y="3255581"/>
              <a:ext cx="7679172" cy="525136"/>
              <a:chOff x="685800" y="4495800"/>
              <a:chExt cx="7679172" cy="525136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685800" y="4495800"/>
                <a:ext cx="3792972" cy="525136"/>
                <a:chOff x="685800" y="4495800"/>
                <a:chExt cx="3792972" cy="525136"/>
              </a:xfrm>
            </p:grpSpPr>
            <p:pic>
              <p:nvPicPr>
                <p:cNvPr id="69" name="Picture 6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858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70" name="Picture 69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35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71" name="Picture 70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812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72" name="Picture 71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289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73" name="Picture 7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74" name="Picture 7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24300" y="4495800"/>
                  <a:ext cx="554472" cy="525136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/>
              <p:cNvGrpSpPr/>
              <p:nvPr/>
            </p:nvGrpSpPr>
            <p:grpSpPr>
              <a:xfrm>
                <a:off x="4572000" y="4495800"/>
                <a:ext cx="3792972" cy="525136"/>
                <a:chOff x="685800" y="4495800"/>
                <a:chExt cx="3792972" cy="525136"/>
              </a:xfrm>
            </p:grpSpPr>
            <p:pic>
              <p:nvPicPr>
                <p:cNvPr id="63" name="Picture 6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858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64" name="Picture 6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35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65" name="Picture 64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812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66" name="Picture 65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289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67" name="Picture 66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76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68" name="Picture 6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24300" y="4495800"/>
                  <a:ext cx="554472" cy="5251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5" name="Group 74"/>
            <p:cNvGrpSpPr/>
            <p:nvPr/>
          </p:nvGrpSpPr>
          <p:grpSpPr>
            <a:xfrm>
              <a:off x="685800" y="2635471"/>
              <a:ext cx="7679172" cy="525136"/>
              <a:chOff x="609600" y="4495800"/>
              <a:chExt cx="7679172" cy="525136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609600" y="4495800"/>
                <a:ext cx="3792972" cy="525136"/>
                <a:chOff x="609600" y="4495800"/>
                <a:chExt cx="3792972" cy="525136"/>
              </a:xfrm>
            </p:grpSpPr>
            <p:pic>
              <p:nvPicPr>
                <p:cNvPr id="84" name="Picture 8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5" name="Picture 84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2573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6" name="Picture 85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050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7" name="Picture 86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5527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8" name="Picture 8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004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9" name="Picture 8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848100" y="4495800"/>
                  <a:ext cx="554472" cy="525136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/>
              <p:cNvGrpSpPr/>
              <p:nvPr/>
            </p:nvGrpSpPr>
            <p:grpSpPr>
              <a:xfrm>
                <a:off x="4495800" y="4495800"/>
                <a:ext cx="3792972" cy="525136"/>
                <a:chOff x="609600" y="4495800"/>
                <a:chExt cx="3792972" cy="525136"/>
              </a:xfrm>
            </p:grpSpPr>
            <p:pic>
              <p:nvPicPr>
                <p:cNvPr id="78" name="Picture 7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79" name="Picture 7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2573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0" name="Picture 79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050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1" name="Picture 80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5527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2" name="Picture 81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00400" y="4495800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83" name="Picture 8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848100" y="4495800"/>
                  <a:ext cx="554472" cy="52513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0" name="Group 89"/>
            <p:cNvGrpSpPr/>
            <p:nvPr/>
          </p:nvGrpSpPr>
          <p:grpSpPr>
            <a:xfrm>
              <a:off x="685800" y="2015362"/>
              <a:ext cx="7679172" cy="525136"/>
              <a:chOff x="609600" y="4606162"/>
              <a:chExt cx="7679172" cy="525136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609600" y="4606162"/>
                <a:ext cx="3792972" cy="525136"/>
                <a:chOff x="609600" y="4606162"/>
                <a:chExt cx="3792972" cy="525136"/>
              </a:xfrm>
            </p:grpSpPr>
            <p:pic>
              <p:nvPicPr>
                <p:cNvPr id="99" name="Picture 98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100" name="Picture 99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2573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050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102" name="Picture 101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5527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004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848100" y="4606162"/>
                  <a:ext cx="554472" cy="525136"/>
                </a:xfrm>
                <a:prstGeom prst="rect">
                  <a:avLst/>
                </a:prstGeom>
              </p:spPr>
            </p:pic>
          </p:grpSp>
          <p:grpSp>
            <p:nvGrpSpPr>
              <p:cNvPr id="92" name="Group 91"/>
              <p:cNvGrpSpPr/>
              <p:nvPr/>
            </p:nvGrpSpPr>
            <p:grpSpPr>
              <a:xfrm>
                <a:off x="4495800" y="4606162"/>
                <a:ext cx="3792972" cy="525136"/>
                <a:chOff x="609600" y="4606162"/>
                <a:chExt cx="3792972" cy="525136"/>
              </a:xfrm>
            </p:grpSpPr>
            <p:pic>
              <p:nvPicPr>
                <p:cNvPr id="93" name="Picture 92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94" name="Picture 93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2573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95" name="Picture 94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9050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96" name="Picture 95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5527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97" name="Picture 96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200400" y="4606162"/>
                  <a:ext cx="554472" cy="525136"/>
                </a:xfrm>
                <a:prstGeom prst="rect">
                  <a:avLst/>
                </a:prstGeom>
              </p:spPr>
            </p:pic>
            <p:pic>
              <p:nvPicPr>
                <p:cNvPr id="98" name="Picture 97" descr="nn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848100" y="4606162"/>
                  <a:ext cx="554472" cy="52513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5" name="TextBox 104"/>
          <p:cNvSpPr txBox="1"/>
          <p:nvPr/>
        </p:nvSpPr>
        <p:spPr>
          <a:xfrm>
            <a:off x="657139" y="3505200"/>
            <a:ext cx="74494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বিশাল ভূ-পৃষ্ঠে ইলেকট্রন আসলে পৃথিবী তড়িৎগ্রস্থ হবে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58436" y="3505200"/>
            <a:ext cx="48734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পৃথিবী তথা ভূমির বিভব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2546" y="443727"/>
            <a:ext cx="540165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বিশাল সমুদ্র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বালতি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পানি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সমুদ্রের পানির তারতম্য হবে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repeatCount="200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41111 " pathEditMode="relative" ptsTypes="AA">
                                      <p:cBhvr>
                                        <p:cTn id="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971800"/>
            <a:ext cx="50292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ভূ-সংযুক্ত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344617" y="4343400"/>
            <a:ext cx="23421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(এখানে ঋণাত্মক চিহ্ন বল ও সরণ বিপরীতমুখী নির্দেশ করে)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92873" y="533400"/>
            <a:ext cx="866093" cy="865800"/>
            <a:chOff x="3493073" y="3413224"/>
            <a:chExt cx="866093" cy="865800"/>
          </a:xfrm>
        </p:grpSpPr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581400" y="3413224"/>
                  <a:ext cx="7777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3413224"/>
                  <a:ext cx="77776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12500" b="-3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721744" y="364182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10200" y="605648"/>
            <a:ext cx="613178" cy="461152"/>
            <a:chOff x="7310658" y="1975781"/>
            <a:chExt cx="777766" cy="625366"/>
          </a:xfrm>
        </p:grpSpPr>
        <p:pic>
          <p:nvPicPr>
            <p:cNvPr id="42" name="Picture 41" descr="Pingpong Ball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24195" y="1975781"/>
              <a:ext cx="625366" cy="6253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310658" y="2002743"/>
                  <a:ext cx="777766" cy="459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658" y="2002743"/>
                  <a:ext cx="777766" cy="4591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r="-13861" b="-3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8600" y="1704000"/>
                <a:ext cx="8610600" cy="1169569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অবস্থিত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সৃষ্ট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বিন্দুতে তড়িৎ বিভব নির্ণয় করতে হবে।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বিন্দুটি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বিন্দু হতে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দূরত্বে অবস্থিত।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04000"/>
                <a:ext cx="8610600" cy="1169569"/>
              </a:xfrm>
              <a:prstGeom prst="rect">
                <a:avLst/>
              </a:prstGeom>
              <a:blipFill rotWithShape="1">
                <a:blip r:embed="rId6"/>
                <a:stretch>
                  <a:fillRect l="-1342" t="-3077" b="-6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62200" y="934282"/>
            <a:ext cx="59210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800600" y="888474"/>
            <a:ext cx="324128" cy="406926"/>
            <a:chOff x="4800600" y="888474"/>
            <a:chExt cx="324128" cy="406926"/>
          </a:xfrm>
        </p:grpSpPr>
        <p:sp>
          <p:nvSpPr>
            <p:cNvPr id="10" name="Oval 9"/>
            <p:cNvSpPr/>
            <p:nvPr/>
          </p:nvSpPr>
          <p:spPr>
            <a:xfrm>
              <a:off x="4953000" y="888474"/>
              <a:ext cx="76200" cy="79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0600" y="89529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50544" y="895290"/>
            <a:ext cx="320922" cy="400110"/>
            <a:chOff x="5550544" y="895290"/>
            <a:chExt cx="320922" cy="400110"/>
          </a:xfrm>
        </p:grpSpPr>
        <p:sp>
          <p:nvSpPr>
            <p:cNvPr id="26" name="Oval 25"/>
            <p:cNvSpPr/>
            <p:nvPr/>
          </p:nvSpPr>
          <p:spPr>
            <a:xfrm>
              <a:off x="5715000" y="910798"/>
              <a:ext cx="76200" cy="798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50544" y="89529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18072" y="1123890"/>
            <a:ext cx="2634928" cy="400110"/>
            <a:chOff x="2318072" y="1676400"/>
            <a:chExt cx="2634928" cy="40011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318072" y="1752600"/>
              <a:ext cx="2634928" cy="0"/>
            </a:xfrm>
            <a:prstGeom prst="straightConnector1">
              <a:avLst/>
            </a:prstGeom>
            <a:ln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485872" y="1676400"/>
                  <a:ext cx="3698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872" y="1676400"/>
                  <a:ext cx="369845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7576" r="-26667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971534" y="1123890"/>
            <a:ext cx="739471" cy="400110"/>
            <a:chOff x="2318072" y="1677345"/>
            <a:chExt cx="739471" cy="40011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2318072" y="1752600"/>
              <a:ext cx="739471" cy="945"/>
            </a:xfrm>
            <a:prstGeom prst="straightConnector1">
              <a:avLst/>
            </a:prstGeom>
            <a:ln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451938" y="1677345"/>
                  <a:ext cx="5189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𝑑𝑟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938" y="1677345"/>
                  <a:ext cx="518925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7576" r="-17647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600" y="2971800"/>
                <a:ext cx="8610600" cy="3733800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বিন্দু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ক্ষূদ্র দূরত্ব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𝑑𝑟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সরিয়ে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বিন্দুতে আনতে কৃতকাজ বা বিভব পার্থক্য,</a:t>
                </a:r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𝑑𝑉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বল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সরণ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</a:rPr>
                      <m:t>𝑑𝑟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𝑑𝑟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………(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i</m:t>
                    </m:r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যেহেতু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চার্জটি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অসীম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=∞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হতে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সীমার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সমীকরণকে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সমাকলন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IN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1800"/>
                <a:ext cx="8610600" cy="3733800"/>
              </a:xfrm>
              <a:prstGeom prst="rect">
                <a:avLst/>
              </a:prstGeom>
              <a:blipFill rotWithShape="1">
                <a:blip r:embed="rId12"/>
                <a:stretch>
                  <a:fillRect l="-1342" t="-974" r="-2048" b="-21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4952" y="1704000"/>
                <a:ext cx="8610600" cy="50016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বিন্দুতে </a:t>
                </a:r>
                <a:r>
                  <a:rPr lang="en-US" sz="28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বিভব,</a:t>
                </a:r>
                <a:endParaRPr lang="en-US" sz="28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𝑑𝑟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                                                                      	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IN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𝑟</m:t>
                          </m:r>
                        </m:e>
                      </m:mr>
                      <m:mr>
                        <m:e>
                          <m: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∞</m:t>
                          </m:r>
                        </m:e>
                      </m:mr>
                    </m:m>
                  </m:oMath>
                </a14:m>
                <a:endParaRPr lang="bn-IN" sz="2800" i="1" dirty="0" smtClean="0">
                  <a:solidFill>
                    <a:srgbClr val="002060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bn-IN" sz="2800" i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2800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তড়িৎ ক্ষেত্রের কোন বিন্দুতে বিভব,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𝑽</m:t>
                    </m:r>
                    <m:r>
                      <a:rPr lang="en-US" sz="28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𝒒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chemeClr val="accent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2" y="1704000"/>
                <a:ext cx="8610600" cy="5001600"/>
              </a:xfrm>
              <a:prstGeom prst="rect">
                <a:avLst/>
              </a:prstGeom>
              <a:blipFill rotWithShape="1">
                <a:blip r:embed="rId13"/>
                <a:stretch>
                  <a:fillRect l="-1342" t="-728" r="-33051" b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-0.0835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5 0.00023 L -0.0835 0.00023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 animBg="1"/>
      <p:bldP spid="39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800600" y="1392018"/>
            <a:ext cx="3066366" cy="2951382"/>
            <a:chOff x="-1466166" y="2675750"/>
            <a:chExt cx="3066366" cy="295138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27432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 rot="16200000">
                  <a:off x="-1562100" y="2939988"/>
                  <a:ext cx="83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বিভব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  <a:p>
                  <a:pPr algn="ctr"/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562100" y="2939988"/>
                  <a:ext cx="838200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660" t="-10949" r="-14151"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28600" y="52578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দূরত্ব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rgbClr val="0070C0"/>
                      </a:solidFill>
                      <a:ea typeface="Cambria Math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5257800"/>
                  <a:ext cx="7620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600" t="-9836" r="-18400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10800000">
            <a:off x="5334000" y="-381001"/>
            <a:ext cx="4038600" cy="4267201"/>
          </a:xfrm>
          <a:prstGeom prst="arc">
            <a:avLst>
              <a:gd name="adj1" fmla="val 15928706"/>
              <a:gd name="adj2" fmla="val 1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24843" y="1681127"/>
                <a:ext cx="3976255" cy="26570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r>
                  <a:rPr lang="bn-IN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আমরা জানি,</a:t>
                </a:r>
              </a:p>
              <a:p>
                <a:r>
                  <a:rPr lang="bn-IN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তড়িৎ ক্ষেত্রের কোন বিন্দুতে বিভব, </a:t>
                </a:r>
                <a:r>
                  <a:rPr lang="en-US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   </a:t>
                </a:r>
                <a:r>
                  <a:rPr lang="en-US" sz="2800" b="1" dirty="0" smtClean="0">
                    <a:solidFill>
                      <a:schemeClr val="accent2"/>
                    </a:solidFill>
                    <a:cs typeface="NikoshBAN" pitchFamily="2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𝑽</m:t>
                    </m:r>
                    <m:r>
                      <a:rPr lang="en-US" sz="28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𝒒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𝒓</m:t>
                        </m:r>
                      </m:den>
                    </m:f>
                  </m:oMath>
                </a14:m>
                <a:endParaRPr lang="en-US" sz="2800" b="1" i="1" dirty="0" smtClean="0">
                  <a:solidFill>
                    <a:schemeClr val="accent2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cs typeface="NikoshBAN" pitchFamily="2" charset="0"/>
                        </a:rPr>
                        <m:t>𝑽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∝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" y="1681127"/>
                <a:ext cx="3976255" cy="2657039"/>
              </a:xfrm>
              <a:prstGeom prst="rect">
                <a:avLst/>
              </a:prstGeom>
              <a:blipFill rotWithShape="1">
                <a:blip r:embed="rId4"/>
                <a:stretch>
                  <a:fillRect l="-2744" t="-1591" r="-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4640" y="3339174"/>
                <a:ext cx="3974566" cy="6368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r>
                  <a:rPr lang="bn-IN" sz="2800" dirty="0" smtClean="0">
                    <a:solidFill>
                      <a:srgbClr val="002060"/>
                    </a:solidFill>
                    <a:cs typeface="NikoshBAN" pitchFamily="2" charset="0"/>
                  </a:rPr>
                  <a:t>এ</a:t>
                </a:r>
                <a14:m>
                  <m:oMath xmlns:m="http://schemas.openxmlformats.org/officeDocument/2006/math">
                    <m:r>
                      <a:rPr lang="bn-IN" sz="2800" b="0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খ</m:t>
                    </m:r>
                    <m:r>
                      <a:rPr lang="bn-IN" sz="28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ানে</m:t>
                    </m:r>
                    <m:r>
                      <a:rPr lang="bn-IN" sz="28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 সম্পর্ক কী?</a:t>
                </a:r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0" y="3339174"/>
                <a:ext cx="3974566" cy="636851"/>
              </a:xfrm>
              <a:prstGeom prst="rect">
                <a:avLst/>
              </a:prstGeom>
              <a:blipFill rotWithShape="1">
                <a:blip r:embed="rId5"/>
                <a:stretch>
                  <a:fillRect l="-3221" t="-7692" r="-1994" b="-105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7200" y="4468549"/>
                <a:ext cx="5410200" cy="63685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:r>
                  <a:rPr lang="bn-IN" sz="2800" dirty="0" smtClean="0">
                    <a:solidFill>
                      <a:srgbClr val="002060"/>
                    </a:solidFill>
                    <a:cs typeface="NikoshBAN" pitchFamily="2" charset="0"/>
                  </a:rPr>
                  <a:t>এ</a:t>
                </a:r>
                <a14:m>
                  <m:oMath xmlns:m="http://schemas.openxmlformats.org/officeDocument/2006/math">
                    <m:r>
                      <a:rPr lang="bn-IN" sz="2800" b="0" dirty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খ</m:t>
                    </m:r>
                    <m:r>
                      <a:rPr lang="bn-IN" sz="28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ানে</m:t>
                    </m:r>
                    <m:r>
                      <a:rPr lang="bn-IN" sz="2800" b="0" i="0" dirty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800" b="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বনাম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লেখচিত্রটি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রূপ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bn-IN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68549"/>
                <a:ext cx="5410200" cy="636851"/>
              </a:xfrm>
              <a:prstGeom prst="rect">
                <a:avLst/>
              </a:prstGeom>
              <a:blipFill rotWithShape="1">
                <a:blip r:embed="rId6"/>
                <a:stretch>
                  <a:fillRect l="-2018" t="-5505" r="-224" b="-73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9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3" grpId="0" animBg="1"/>
      <p:bldP spid="64" grpId="0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22092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4637782"/>
                <a:ext cx="8229600" cy="138499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𝐴𝐵𝐶𝐷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বর্গক্ষেত্রের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bn-IN" sz="28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9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4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9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bn-IN" sz="2800" i="1" dirty="0" smtClean="0">
                        <a:latin typeface="Cambria Math"/>
                        <a:cs typeface="NikoshBAN" pitchFamily="2" charset="0"/>
                      </a:rPr>
                      <m:t>8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9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স্থাপিত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37782"/>
                <a:ext cx="82296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29" t="-2597" r="-2363" b="-10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665782" y="4550693"/>
            <a:ext cx="3241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590800" y="1204863"/>
            <a:ext cx="3809534" cy="2988369"/>
            <a:chOff x="2590800" y="1204863"/>
            <a:chExt cx="3809534" cy="2988369"/>
          </a:xfrm>
        </p:grpSpPr>
        <p:sp>
          <p:nvSpPr>
            <p:cNvPr id="5" name="Rectangle 4"/>
            <p:cNvSpPr/>
            <p:nvPr/>
          </p:nvSpPr>
          <p:spPr>
            <a:xfrm>
              <a:off x="2895600" y="1447800"/>
              <a:ext cx="3352800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1204863"/>
              <a:ext cx="228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5282" y="3731567"/>
              <a:ext cx="228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1257761"/>
              <a:ext cx="228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731566"/>
              <a:ext cx="228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32578" y="1248234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ubtitle 2"/>
              <p:cNvSpPr txBox="1">
                <a:spLocks/>
              </p:cNvSpPr>
              <p:nvPr/>
            </p:nvSpPr>
            <p:spPr>
              <a:xfrm>
                <a:off x="251011" y="152400"/>
                <a:ext cx="4473389" cy="90292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ব্যাসার্ধের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পৃষ্টে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করায়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152400"/>
                <a:ext cx="4473389" cy="902924"/>
              </a:xfrm>
              <a:prstGeom prst="rect">
                <a:avLst/>
              </a:prstGeom>
              <a:blipFill rotWithShape="1">
                <a:blip r:embed="rId2"/>
                <a:stretch>
                  <a:fillRect l="-1762" t="-5263" r="-54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56118" y="1012168"/>
            <a:ext cx="2908093" cy="2794770"/>
            <a:chOff x="2476500" y="1411566"/>
            <a:chExt cx="3539898" cy="3586534"/>
          </a:xfrm>
          <a:solidFill>
            <a:schemeClr val="accent6">
              <a:lumMod val="75000"/>
            </a:schemeClr>
          </a:solidFill>
        </p:grpSpPr>
        <p:sp>
          <p:nvSpPr>
            <p:cNvPr id="33" name="Plus 32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us 51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5143500" y="1757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lus 53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lus 54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lus 55"/>
            <p:cNvSpPr/>
            <p:nvPr/>
          </p:nvSpPr>
          <p:spPr>
            <a:xfrm>
              <a:off x="4055949" y="45764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lus 56"/>
            <p:cNvSpPr/>
            <p:nvPr/>
          </p:nvSpPr>
          <p:spPr>
            <a:xfrm>
              <a:off x="4068544" y="1411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lus 57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lus 58"/>
            <p:cNvSpPr/>
            <p:nvPr/>
          </p:nvSpPr>
          <p:spPr>
            <a:xfrm>
              <a:off x="4686300" y="4459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lus 60"/>
            <p:cNvSpPr/>
            <p:nvPr/>
          </p:nvSpPr>
          <p:spPr>
            <a:xfrm>
              <a:off x="3390900" y="4424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us 61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lus 74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us 75"/>
            <p:cNvSpPr/>
            <p:nvPr/>
          </p:nvSpPr>
          <p:spPr>
            <a:xfrm>
              <a:off x="2667238" y="2335035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lus 76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us 83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us 84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>
          <a:xfrm>
            <a:off x="219636" y="1166221"/>
            <a:ext cx="3514164" cy="591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বলরেখাগুলো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67200" y="-14703"/>
            <a:ext cx="4876800" cy="4711176"/>
            <a:chOff x="990600" y="594897"/>
            <a:chExt cx="4876800" cy="471117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90600" y="2963304"/>
              <a:ext cx="4876800" cy="188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463612" y="594897"/>
              <a:ext cx="69952" cy="471117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04791" y="1312760"/>
              <a:ext cx="3553009" cy="325924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752600" y="1316896"/>
              <a:ext cx="3448418" cy="333130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88219" y="762000"/>
              <a:ext cx="1951513" cy="42672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153045" y="2057400"/>
              <a:ext cx="4485755" cy="169027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91623" y="762000"/>
              <a:ext cx="1904177" cy="426720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229245" y="2057400"/>
              <a:ext cx="4485755" cy="1803074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/>
          <p:nvPr/>
        </p:nvSpPr>
        <p:spPr>
          <a:xfrm>
            <a:off x="5632578" y="1232382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96000" y="786825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6825"/>
                <a:ext cx="7620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4400" t="-15625" r="-384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Subtitle 2"/>
              <p:cNvSpPr txBox="1">
                <a:spLocks/>
              </p:cNvSpPr>
              <p:nvPr/>
            </p:nvSpPr>
            <p:spPr>
              <a:xfrm>
                <a:off x="121024" y="1295400"/>
                <a:ext cx="4146176" cy="549101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গোলকের পৃষ্টে কোন বিন্দুতে বিভব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2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b="0" i="1">
                        <a:solidFill>
                          <a:schemeClr val="accent2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গোলকের অভ্যন্তরে কোন বিন্দুতে বিভব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বিভব </a:t>
                </a:r>
                <a:r>
                  <a:rPr lang="en-US" sz="2400" dirty="0" err="1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1" i="1" dirty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প</m:t>
                    </m:r>
                    <m:r>
                      <a:rPr lang="bn-IN" sz="2400" b="1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্রা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বল্য</m:t>
                    </m:r>
                    <m:r>
                      <a:rPr lang="en-US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bn-IN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দূরত্ব</m:t>
                    </m:r>
                  </m:oMath>
                </a14:m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cs typeface="NikoshBAN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b="1" i="1" dirty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শ</m:t>
                    </m:r>
                    <m:r>
                      <a:rPr lang="bn-IN" sz="2400" b="1" i="1" dirty="0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ূন্য</m:t>
                    </m:r>
                    <m:r>
                      <a:rPr lang="en-US" sz="24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bn-IN" sz="2400" b="1" i="1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দূরত্</m:t>
                    </m:r>
                    <m:r>
                      <a:rPr lang="bn-IN" sz="2400" b="1" i="1" smtClean="0">
                        <a:solidFill>
                          <a:schemeClr val="accent2"/>
                        </a:solidFill>
                        <a:latin typeface="Cambria Math"/>
                        <a:cs typeface="NikoshBAN" pitchFamily="2" charset="0"/>
                      </a:rPr>
                      <m:t>ব</m:t>
                    </m:r>
                  </m:oMath>
                </a14:m>
                <a:endParaRPr lang="en-US" sz="2400" b="1" i="1" dirty="0" smtClean="0">
                  <a:solidFill>
                    <a:schemeClr val="accent2"/>
                  </a:solidFill>
                  <a:latin typeface="Cambria Math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স</a:t>
                </a:r>
                <a:r>
                  <a:rPr lang="en-US" sz="2400" dirty="0" err="1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ুতরাং</a:t>
                </a:r>
                <a:r>
                  <a:rPr lang="en-US" sz="2400" dirty="0" smtClean="0">
                    <a:solidFill>
                      <a:srgbClr val="00B050"/>
                    </a:solidFill>
                    <a:ea typeface="Cambria Math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bn-IN" sz="24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</m:oMath>
                </a14:m>
                <a:endParaRPr lang="bn-IN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cs typeface="NikoshBAN" pitchFamily="2" charset="0"/>
                  </a:rPr>
                  <a:t>             </a:t>
                </a:r>
                <a:r>
                  <a:rPr lang="en-US" sz="2400" dirty="0" err="1" smtClean="0">
                    <a:solidFill>
                      <a:srgbClr val="002060"/>
                    </a:solidFill>
                    <a:cs typeface="NikoshBAN" pitchFamily="2" charset="0"/>
                  </a:rPr>
                  <a:t>বা</a:t>
                </a:r>
                <a:r>
                  <a:rPr lang="en-US" sz="2400" dirty="0" smtClean="0">
                    <a:solidFill>
                      <a:srgbClr val="002060"/>
                    </a:solidFill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bn-IN" sz="24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ৎ,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গোলকের অভ্যন্তরে কোন বিন্দুতে বিভব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গোলকের পৃষ্টে কোন বিন্দুতে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 সমান। </a:t>
                </a:r>
                <a:endPara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4" y="1295400"/>
                <a:ext cx="4146176" cy="5491014"/>
              </a:xfrm>
              <a:prstGeom prst="rect">
                <a:avLst/>
              </a:prstGeom>
              <a:blipFill rotWithShape="1">
                <a:blip r:embed="rId4"/>
                <a:stretch>
                  <a:fillRect l="-2047" r="-3070" b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Subtitle 2"/>
          <p:cNvSpPr txBox="1">
            <a:spLocks/>
          </p:cNvSpPr>
          <p:nvPr/>
        </p:nvSpPr>
        <p:spPr>
          <a:xfrm>
            <a:off x="253361" y="4100482"/>
            <a:ext cx="3685571" cy="5917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গোলকের অভ্যন্তরে প্রাবল্য কত হবে?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21439381">
            <a:off x="6745941" y="1546474"/>
            <a:ext cx="908508" cy="768006"/>
            <a:chOff x="8360911" y="250023"/>
            <a:chExt cx="908508" cy="768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8668824" y="250023"/>
                  <a:ext cx="292682" cy="453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824" y="250023"/>
                  <a:ext cx="292682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769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H="1">
              <a:off x="8360911" y="259294"/>
              <a:ext cx="908508" cy="758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4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 animBg="1"/>
      <p:bldP spid="25" grpId="0" animBg="1"/>
      <p:bldP spid="49" grpId="0" animBg="1"/>
      <p:bldP spid="60" grpId="0"/>
      <p:bldP spid="63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800600" y="1392018"/>
            <a:ext cx="3810000" cy="2951382"/>
            <a:chOff x="-1466166" y="2675750"/>
            <a:chExt cx="3810000" cy="295138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348683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 rot="16200000">
                  <a:off x="-1562100" y="2939988"/>
                  <a:ext cx="83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বিভব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  <a:p>
                  <a:pPr algn="ctr"/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562100" y="2939988"/>
                  <a:ext cx="838200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660" t="-10949" r="-14151"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505634" y="52578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দূরত্ব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rgbClr val="0070C0"/>
                      </a:solidFill>
                      <a:ea typeface="Cambria Math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634" y="5257800"/>
                  <a:ext cx="7620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800" t="-9836" r="-19200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10800000">
            <a:off x="6096000" y="-381001"/>
            <a:ext cx="4038600" cy="4267201"/>
          </a:xfrm>
          <a:prstGeom prst="arc">
            <a:avLst>
              <a:gd name="adj1" fmla="val 16254267"/>
              <a:gd name="adj2" fmla="val 2099885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81000" y="4876800"/>
            <a:ext cx="8153400" cy="1143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চার্জিত গোলকের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কেন্দ্র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দূরত্বের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বিভবের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লেখচিত্রটি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3769" y="2133600"/>
            <a:ext cx="9722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254567" y="1784696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78107" y="1548630"/>
            <a:ext cx="2908093" cy="2794770"/>
            <a:chOff x="2476500" y="1411566"/>
            <a:chExt cx="3539898" cy="3586534"/>
          </a:xfrm>
          <a:solidFill>
            <a:schemeClr val="accent6">
              <a:lumMod val="75000"/>
            </a:schemeClr>
          </a:solidFill>
        </p:grpSpPr>
        <p:sp>
          <p:nvSpPr>
            <p:cNvPr id="20" name="Plus 19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5143500" y="1757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23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lus 24"/>
            <p:cNvSpPr/>
            <p:nvPr/>
          </p:nvSpPr>
          <p:spPr>
            <a:xfrm>
              <a:off x="4055949" y="45764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25"/>
            <p:cNvSpPr/>
            <p:nvPr/>
          </p:nvSpPr>
          <p:spPr>
            <a:xfrm>
              <a:off x="4068544" y="1411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lus 27"/>
            <p:cNvSpPr/>
            <p:nvPr/>
          </p:nvSpPr>
          <p:spPr>
            <a:xfrm>
              <a:off x="4686300" y="4459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lus 28"/>
            <p:cNvSpPr/>
            <p:nvPr/>
          </p:nvSpPr>
          <p:spPr>
            <a:xfrm>
              <a:off x="3390900" y="4424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lus 29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lus 30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2667238" y="2335035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lus 32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lus 34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21439381">
            <a:off x="2368146" y="2092202"/>
            <a:ext cx="908508" cy="758735"/>
            <a:chOff x="8360911" y="259294"/>
            <a:chExt cx="908508" cy="75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668824" y="291925"/>
                  <a:ext cx="2926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824" y="291925"/>
                  <a:ext cx="2926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23" t="-9375" r="-57692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H="1">
              <a:off x="8360911" y="259294"/>
              <a:ext cx="908508" cy="758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>
            <a:stCxn id="55" idx="2"/>
          </p:cNvCxnSpPr>
          <p:nvPr/>
        </p:nvCxnSpPr>
        <p:spPr>
          <a:xfrm>
            <a:off x="6123649" y="2104464"/>
            <a:ext cx="0" cy="186960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21439381">
            <a:off x="5111146" y="4026220"/>
            <a:ext cx="1018248" cy="369332"/>
            <a:chOff x="8033141" y="280237"/>
            <a:chExt cx="101824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418844" y="280237"/>
                  <a:ext cx="2926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8844" y="280237"/>
                  <a:ext cx="2926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23" t="-9524" r="-57692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rot="160619" flipH="1">
              <a:off x="8033141" y="341915"/>
              <a:ext cx="1018248" cy="1"/>
            </a:xfrm>
            <a:prstGeom prst="straightConnector1">
              <a:avLst/>
            </a:prstGeom>
            <a:ln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V="1">
            <a:off x="3276600" y="308356"/>
            <a:ext cx="1828802" cy="174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86735" y="2560538"/>
            <a:ext cx="461665" cy="103169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পৃষ্টের বিভব ,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28800" y="3163669"/>
            <a:ext cx="1375698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পৃষ্টের বিভবই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অভ্যন্তরের বিভব 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6" grpId="0" animBg="1"/>
      <p:bldP spid="18" grpId="0" animBg="1"/>
      <p:bldP spid="17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ubtitle 2"/>
              <p:cNvSpPr txBox="1">
                <a:spLocks/>
              </p:cNvSpPr>
              <p:nvPr/>
            </p:nvSpPr>
            <p:spPr>
              <a:xfrm>
                <a:off x="609600" y="5105400"/>
                <a:ext cx="76962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তড়িৎ প্রাবল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05400"/>
                <a:ext cx="7696200" cy="685800"/>
              </a:xfrm>
              <a:prstGeom prst="rect">
                <a:avLst/>
              </a:prstGeom>
              <a:blipFill rotWithShape="1">
                <a:blip r:embed="rId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37840" y="3810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88167" y="1866144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11707" y="1630078"/>
            <a:ext cx="2908093" cy="2794770"/>
            <a:chOff x="2476500" y="1411566"/>
            <a:chExt cx="3539898" cy="3586534"/>
          </a:xfrm>
          <a:solidFill>
            <a:schemeClr val="accent6">
              <a:lumMod val="75000"/>
            </a:schemeClr>
          </a:solidFill>
        </p:grpSpPr>
        <p:sp>
          <p:nvSpPr>
            <p:cNvPr id="6" name="Plus 5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lus 8"/>
            <p:cNvSpPr/>
            <p:nvPr/>
          </p:nvSpPr>
          <p:spPr>
            <a:xfrm>
              <a:off x="5143500" y="1757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lus 9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lus 10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11"/>
            <p:cNvSpPr/>
            <p:nvPr/>
          </p:nvSpPr>
          <p:spPr>
            <a:xfrm>
              <a:off x="4055949" y="45764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12"/>
            <p:cNvSpPr/>
            <p:nvPr/>
          </p:nvSpPr>
          <p:spPr>
            <a:xfrm>
              <a:off x="4068544" y="1411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13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us 14"/>
            <p:cNvSpPr/>
            <p:nvPr/>
          </p:nvSpPr>
          <p:spPr>
            <a:xfrm>
              <a:off x="4686300" y="4459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3390900" y="4424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lus 16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2667238" y="2335035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21439381">
            <a:off x="4499622" y="2173701"/>
            <a:ext cx="910633" cy="758735"/>
            <a:chOff x="8358786" y="259294"/>
            <a:chExt cx="910633" cy="75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358786" y="291066"/>
                  <a:ext cx="6812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𝑐𝑚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8786" y="291066"/>
                  <a:ext cx="68120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39" t="-9091" r="-27826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H="1">
              <a:off x="8360911" y="259294"/>
              <a:ext cx="908508" cy="758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422609">
            <a:off x="4447201" y="2930299"/>
            <a:ext cx="1531207" cy="1472176"/>
            <a:chOff x="8485698" y="670412"/>
            <a:chExt cx="1531207" cy="14721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 rot="20177391">
                  <a:off x="8485698" y="1190186"/>
                  <a:ext cx="6812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15</m:t>
                      </m:r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𝑐𝑚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77391">
                  <a:off x="8485698" y="1190186"/>
                  <a:ext cx="68120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604" t="-8197" r="-2792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 rot="20177391" flipH="1" flipV="1">
              <a:off x="8596973" y="670412"/>
              <a:ext cx="1419932" cy="14721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517412" y="2663226"/>
            <a:ext cx="1341734" cy="461579"/>
            <a:chOff x="4517412" y="2663226"/>
            <a:chExt cx="1341734" cy="461579"/>
          </a:xfrm>
        </p:grpSpPr>
        <p:grpSp>
          <p:nvGrpSpPr>
            <p:cNvPr id="28" name="Group 27"/>
            <p:cNvGrpSpPr/>
            <p:nvPr/>
          </p:nvGrpSpPr>
          <p:grpSpPr>
            <a:xfrm rot="21439381">
              <a:off x="4517412" y="2663226"/>
              <a:ext cx="907517" cy="369332"/>
              <a:chOff x="8360416" y="751694"/>
              <a:chExt cx="907517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524780" y="751694"/>
                    <a:ext cx="68120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𝑐𝑚</m:t>
                        </m:r>
                      </m:oMath>
                    </a14:m>
                    <a:r>
                      <a: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Cambria Math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4780" y="751694"/>
                    <a:ext cx="681209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7463" r="-18103" b="-179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/>
              <p:nvPr/>
            </p:nvCxnSpPr>
            <p:spPr>
              <a:xfrm rot="160619" flipH="1" flipV="1">
                <a:off x="8360416" y="1039221"/>
                <a:ext cx="907517" cy="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rot="21439381">
                  <a:off x="5177937" y="2755473"/>
                  <a:ext cx="6812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39381">
                  <a:off x="5177937" y="2755473"/>
                  <a:ext cx="68120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970" b="-19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1439381">
                <a:off x="5787537" y="4135755"/>
                <a:ext cx="6812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39381">
                <a:off x="5787537" y="4135755"/>
                <a:ext cx="68120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4478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276600" y="1371600"/>
                <a:ext cx="22091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পৃষ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্</a:t>
                </a:r>
                <a:r>
                  <a:rPr lang="en-US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ঠ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ে চার্জ,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20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71600"/>
                <a:ext cx="220915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7" grpId="0" animBg="1"/>
      <p:bldP spid="4" grpId="0" animBg="1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909" y="990600"/>
            <a:ext cx="27293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IN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বিভব </a:t>
            </a:r>
            <a:r>
              <a:rPr lang="en-US" sz="32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5908" y="3962400"/>
            <a:ext cx="7439892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বিন্দু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ের জন্য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cs typeface="NikoshBAN" pitchFamily="2" charset="0"/>
              </a:rPr>
              <a:t>তড়িৎ </a:t>
            </a:r>
            <a:r>
              <a:rPr lang="bn-IN" sz="3200" dirty="0">
                <a:solidFill>
                  <a:srgbClr val="00B050"/>
                </a:solidFill>
                <a:cs typeface="NikoshBAN" pitchFamily="2" charset="0"/>
              </a:rPr>
              <a:t>ক্ষেত্রের কোন বিন্দুতে </a:t>
            </a:r>
            <a:r>
              <a:rPr lang="bn-IN" sz="3200" dirty="0" smtClean="0">
                <a:solidFill>
                  <a:srgbClr val="00B050"/>
                </a:solidFill>
                <a:cs typeface="NikoshBAN" pitchFamily="2" charset="0"/>
              </a:rPr>
              <a:t>বিভবের সমীকরণটি বল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5909" y="1790700"/>
                <a:ext cx="7439891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২।</a:t>
                </a:r>
                <a:r>
                  <a:rPr lang="en-US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bn-IN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ক্ষেত্রের কোন বিন্দুর বিভব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20</m:t>
                    </m:r>
                    <m:r>
                      <a:rPr lang="en-US" sz="3200" b="0" i="1" smtClean="0">
                        <a:solidFill>
                          <a:schemeClr val="accent4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বলতে </a:t>
                </a:r>
                <a:r>
                  <a:rPr lang="en-US" sz="3200" dirty="0" err="1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কী</a:t>
                </a:r>
                <a:r>
                  <a:rPr lang="bn-IN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 বুঝ</a:t>
                </a:r>
                <a:r>
                  <a:rPr lang="en-US" sz="3200" dirty="0" smtClean="0">
                    <a:solidFill>
                      <a:schemeClr val="accent4"/>
                    </a:solidFill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2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09" y="1790700"/>
                <a:ext cx="7439891" cy="533400"/>
              </a:xfrm>
              <a:prstGeom prst="rect">
                <a:avLst/>
              </a:prstGeom>
              <a:blipFill rotWithShape="1">
                <a:blip r:embed="rId2"/>
                <a:stretch>
                  <a:fillRect l="-1878" t="-15385" r="-4000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65908" y="3200400"/>
            <a:ext cx="690649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বিভব পার্থক্য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5908" y="5105400"/>
            <a:ext cx="5230092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909" y="5913120"/>
            <a:ext cx="4031671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5909" y="2514600"/>
                <a:ext cx="3453246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𝑒𝑉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বুঝ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09" y="2514600"/>
                <a:ext cx="3453246" cy="533400"/>
              </a:xfrm>
              <a:prstGeom prst="rect">
                <a:avLst/>
              </a:prstGeom>
              <a:blipFill rotWithShape="1">
                <a:blip r:embed="rId3"/>
                <a:stretch>
                  <a:fillRect l="-4028" t="-15385" r="-3152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8413" y="177225"/>
            <a:ext cx="163698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3051" y="2667000"/>
            <a:ext cx="4134667" cy="990600"/>
            <a:chOff x="2513051" y="2667000"/>
            <a:chExt cx="4134667" cy="990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14600" y="2667000"/>
              <a:ext cx="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29400" y="2743200"/>
              <a:ext cx="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513051" y="3265703"/>
              <a:ext cx="1601749" cy="108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953000" y="3276600"/>
              <a:ext cx="1694718" cy="22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038600" y="2971800"/>
                  <a:ext cx="6868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2971800"/>
                  <a:ext cx="68685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667" r="-17857" b="-2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2318072" y="189994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0442" y="201781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518" y="4394775"/>
                <a:ext cx="8382000" cy="107721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bn-IN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𝜇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সংযোজক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শূন্য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8" y="4394775"/>
                <a:ext cx="83820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40" t="-5525" b="-1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324600" y="2362200"/>
            <a:ext cx="609600" cy="604540"/>
            <a:chOff x="7353300" y="1331991"/>
            <a:chExt cx="609600" cy="604540"/>
          </a:xfrm>
        </p:grpSpPr>
        <p:sp>
          <p:nvSpPr>
            <p:cNvPr id="2" name="Oval 1"/>
            <p:cNvSpPr/>
            <p:nvPr/>
          </p:nvSpPr>
          <p:spPr>
            <a:xfrm>
              <a:off x="7353300" y="1331991"/>
              <a:ext cx="609600" cy="60454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543800" y="1589787"/>
              <a:ext cx="2286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Cragedball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0502" y="2279424"/>
            <a:ext cx="765098" cy="7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7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12" y="996476"/>
            <a:ext cx="609599" cy="85396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46" y="953086"/>
            <a:ext cx="674002" cy="87994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065941" y="1786607"/>
            <a:ext cx="3594582" cy="2037024"/>
            <a:chOff x="4801430" y="2696773"/>
            <a:chExt cx="3594582" cy="2037024"/>
          </a:xfrm>
        </p:grpSpPr>
        <p:grpSp>
          <p:nvGrpSpPr>
            <p:cNvPr id="27" name="Group 26"/>
            <p:cNvGrpSpPr/>
            <p:nvPr/>
          </p:nvGrpSpPr>
          <p:grpSpPr>
            <a:xfrm>
              <a:off x="5097293" y="2696773"/>
              <a:ext cx="3298719" cy="2037024"/>
              <a:chOff x="5097293" y="2696773"/>
              <a:chExt cx="3298719" cy="2037024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7279289" y="4723619"/>
                <a:ext cx="111672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387415" y="4181143"/>
                <a:ext cx="0" cy="5526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8387414" y="2696773"/>
                <a:ext cx="1" cy="7317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5097293" y="2697218"/>
                <a:ext cx="325843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097294" y="4723619"/>
                <a:ext cx="617707" cy="19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097293" y="2697218"/>
                <a:ext cx="1" cy="20081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4674718" y="3507838"/>
                  <a:ext cx="838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674718" y="3507838"/>
                  <a:ext cx="8382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500" t="-8696" r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7427311" y="3585634"/>
            <a:ext cx="280530" cy="354065"/>
            <a:chOff x="542406" y="2209800"/>
            <a:chExt cx="295794" cy="400110"/>
          </a:xfrm>
        </p:grpSpPr>
        <p:sp>
          <p:nvSpPr>
            <p:cNvPr id="57" name="Oval 56"/>
            <p:cNvSpPr/>
            <p:nvPr/>
          </p:nvSpPr>
          <p:spPr>
            <a:xfrm>
              <a:off x="609600" y="2362200"/>
              <a:ext cx="228600" cy="1911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621" r="-144828" b="-43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/>
          <p:cNvGrpSpPr/>
          <p:nvPr/>
        </p:nvGrpSpPr>
        <p:grpSpPr>
          <a:xfrm>
            <a:off x="7579711" y="3505200"/>
            <a:ext cx="280530" cy="354065"/>
            <a:chOff x="542406" y="2209800"/>
            <a:chExt cx="295794" cy="400110"/>
          </a:xfrm>
        </p:grpSpPr>
        <p:sp>
          <p:nvSpPr>
            <p:cNvPr id="115" name="Oval 114"/>
            <p:cNvSpPr/>
            <p:nvPr/>
          </p:nvSpPr>
          <p:spPr>
            <a:xfrm>
              <a:off x="609600" y="2362200"/>
              <a:ext cx="228600" cy="1911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621" r="-144828" b="-43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/>
          <p:cNvGrpSpPr/>
          <p:nvPr/>
        </p:nvGrpSpPr>
        <p:grpSpPr>
          <a:xfrm>
            <a:off x="6384782" y="3536369"/>
            <a:ext cx="280530" cy="354065"/>
            <a:chOff x="542406" y="2209800"/>
            <a:chExt cx="295794" cy="400110"/>
          </a:xfrm>
        </p:grpSpPr>
        <p:sp>
          <p:nvSpPr>
            <p:cNvPr id="121" name="Oval 120"/>
            <p:cNvSpPr/>
            <p:nvPr/>
          </p:nvSpPr>
          <p:spPr>
            <a:xfrm>
              <a:off x="609600" y="2362200"/>
              <a:ext cx="228600" cy="1911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621" r="-144828" b="-43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6537182" y="3688769"/>
            <a:ext cx="280530" cy="354065"/>
            <a:chOff x="542406" y="2209800"/>
            <a:chExt cx="295794" cy="400110"/>
          </a:xfrm>
        </p:grpSpPr>
        <p:sp>
          <p:nvSpPr>
            <p:cNvPr id="124" name="Oval 123"/>
            <p:cNvSpPr/>
            <p:nvPr/>
          </p:nvSpPr>
          <p:spPr>
            <a:xfrm>
              <a:off x="609600" y="2362200"/>
              <a:ext cx="228600" cy="1911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6" y="2209800"/>
                  <a:ext cx="18149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621" r="-144828" b="-43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26" y="2505930"/>
            <a:ext cx="558800" cy="8861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26" y="2505930"/>
            <a:ext cx="558800" cy="8861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2250" y="3033184"/>
            <a:ext cx="419100" cy="1524000"/>
          </a:xfrm>
          <a:prstGeom prst="rect">
            <a:avLst/>
          </a:prstGeom>
        </p:spPr>
      </p:pic>
      <p:pic>
        <p:nvPicPr>
          <p:cNvPr id="145" name="Picture 144" descr="Water-Flow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" y="304800"/>
            <a:ext cx="3861830" cy="3089453"/>
          </a:xfrm>
          <a:prstGeom prst="rect">
            <a:avLst/>
          </a:prstGeom>
        </p:spPr>
      </p:pic>
      <p:pic>
        <p:nvPicPr>
          <p:cNvPr id="146" name="Picture 145" descr="Water-Flow-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258" y="304801"/>
            <a:ext cx="3859109" cy="3087273"/>
          </a:xfrm>
          <a:prstGeom prst="rect">
            <a:avLst/>
          </a:prstGeom>
        </p:spPr>
      </p:pic>
      <p:pic>
        <p:nvPicPr>
          <p:cNvPr id="147" name="Picture 146" descr="Water-Flow-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8224" y="304800"/>
            <a:ext cx="3861829" cy="3089453"/>
          </a:xfrm>
          <a:prstGeom prst="rect">
            <a:avLst/>
          </a:prstGeom>
        </p:spPr>
      </p:pic>
      <p:sp>
        <p:nvSpPr>
          <p:cNvPr id="150" name="Cube 149"/>
          <p:cNvSpPr/>
          <p:nvPr/>
        </p:nvSpPr>
        <p:spPr>
          <a:xfrm>
            <a:off x="76200" y="4114800"/>
            <a:ext cx="1828800" cy="1983838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Cube 150"/>
          <p:cNvSpPr/>
          <p:nvPr/>
        </p:nvSpPr>
        <p:spPr>
          <a:xfrm>
            <a:off x="1524000" y="4800599"/>
            <a:ext cx="1524000" cy="559923"/>
          </a:xfrm>
          <a:prstGeom prst="cube">
            <a:avLst/>
          </a:prstGeom>
          <a:gradFill flip="none" rotWithShape="1"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Cube 151"/>
          <p:cNvSpPr/>
          <p:nvPr/>
        </p:nvSpPr>
        <p:spPr>
          <a:xfrm>
            <a:off x="2819400" y="4114800"/>
            <a:ext cx="1828800" cy="1983838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97179" y="4924718"/>
            <a:ext cx="922021" cy="611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120389" y="4924718"/>
            <a:ext cx="922021" cy="6119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1658231" y="4953000"/>
            <a:ext cx="1084969" cy="407523"/>
            <a:chOff x="3886200" y="1673762"/>
            <a:chExt cx="1393580" cy="459838"/>
          </a:xfrm>
        </p:grpSpPr>
        <p:sp>
          <p:nvSpPr>
            <p:cNvPr id="156" name="Rectangle 155"/>
            <p:cNvSpPr/>
            <p:nvPr/>
          </p:nvSpPr>
          <p:spPr>
            <a:xfrm>
              <a:off x="3886200" y="1764323"/>
              <a:ext cx="1393580" cy="2930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তাপের প্রবাহ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7" name="Right Arrow 156"/>
            <p:cNvSpPr/>
            <p:nvPr/>
          </p:nvSpPr>
          <p:spPr>
            <a:xfrm>
              <a:off x="3886200" y="1673762"/>
              <a:ext cx="1317380" cy="45983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671946" y="3424535"/>
            <a:ext cx="33704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6200" y="6172200"/>
            <a:ext cx="4572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গরম বস্তু হতে ঠান্ডা বস্তুতে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311" y="4473571"/>
            <a:ext cx="37900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28889" y="4473571"/>
            <a:ext cx="379001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শুষ্ক কোষটির এক প্রান্ত থেকে অন্য প্রান্তে বিদ্যুৎ পাঠাচ্ছে 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30316" y="3957935"/>
            <a:ext cx="10610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486 C 0.02101 -0.00347 0.10608 0.00463 0.1132 -0.00278 C 0.12917 -0.01782 0.12066 -0.0537 0.12101 -0.07824 C 0.1217 -0.12546 0.11788 -0.17778 0.11858 -0.22523 C 0.11858 -0.32083 0.12656 -0.28264 -0.09774 -0.28032 C -0.14896 -0.2831 -0.18733 -0.28403 -0.24132 -0.28264 C -0.24358 -0.24722 -0.23993 -0.20995 -0.24583 -0.17616 C -0.24358 -0.15 -0.24236 -0.13056 -0.24132 -0.10208 C -0.24184 -0.06806 -0.24583 -0.03403 -0.24305 1.11022E-16 C -0.24253 0.00764 -0.22726 0.00671 -0.22726 0.00764 C -0.1684 -0.00833 -0.04722 -0.00231 -0.04722 -0.00208 C -0.02691 -0.00833 -0.04236 -0.00486 -1.11111E-6 -0.00486 Z " pathEditMode="relative" rAng="0" ptsTypes="ffffffffffff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518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945 0.00231 C 0.00156 0.0037 0.08663 0.0118 0.09375 0.0044 C 0.10972 -0.01065 0.10121 -0.04653 0.10156 -0.07107 C 0.10225 -0.11829 0.09844 -0.1706 0.09913 -0.21806 C 0.09913 -0.31366 0.10712 -0.27547 -0.11719 -0.27315 C -0.1684 -0.27593 -0.20677 -0.27685 -0.26077 -0.27547 C -0.26302 -0.24005 -0.25938 -0.20278 -0.26528 -0.16898 C -0.26302 -0.14283 -0.26181 -0.12338 -0.26077 -0.09491 C -0.26129 -0.06088 -0.26528 -0.02685 -0.2625 0.00717 C -0.26198 0.01481 -0.2467 0.01389 -0.2467 0.01481 C -0.18785 -0.00116 -0.06667 0.00486 -0.06667 0.00509 C -0.04636 -0.00116 -0.06181 0.00231 -0.01945 0.00231 Z " pathEditMode="relative" rAng="0" ptsTypes="ffffffffffff">
                                      <p:cBhvr>
                                        <p:cTn id="91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518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718 C 0.02361 0.00787 0.04722 0.00996 0.07083 0.00949 C 0.08819 0.00926 0.12257 0.00487 0.12257 0.0051 C 0.14149 0.00649 0.15573 0.00949 0.17413 0.01181 C 0.23715 0.0088 0.21996 0.03102 0.22413 -0.03888 C 0.2243 -0.04143 0.22535 -0.04351 0.22587 -0.04583 C 0.22847 -0.0993 0.2342 -0.16157 0.22257 -0.21365 C 0.22083 -0.28263 0.23489 -0.28518 0.19826 -0.28032 C 0.08733 -0.28333 -0.02344 -0.27708 -0.13438 -0.27338 C -0.13212 -0.25254 -0.13125 -0.25301 -0.13438 -0.22731 C -0.1349 -0.22245 -0.13785 -0.21365 -0.13785 -0.21342 C -0.13629 -0.17824 -0.13455 -0.15671 -0.13611 -0.12152 C -0.13559 -0.08564 -0.13542 -0.04953 -0.13438 -0.01365 C -0.13403 -0.00254 -0.13438 0.01459 -0.12587 0.01852 C -0.10347 0.01783 -0.0809 0.0176 -0.05851 0.01621 C -0.04583 0.01551 -0.02066 0.01181 -0.02066 0.01204 C -0.01493 0.00926 -0.01736 0.00949 -0.01372 0.00949 " pathEditMode="relative" rAng="0" ptsTypes="ffffffffffffffffA">
                                      <p:cBhvr>
                                        <p:cTn id="95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342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337 -0.01505 C 0.01024 -0.01436 0.03385 -0.01227 0.05746 -0.01274 C 0.07482 -0.01297 0.1092 -0.01736 0.1092 -0.01713 C 0.12812 -0.01574 0.14236 -0.01274 0.16076 -0.01042 C 0.22378 -0.01343 0.20659 0.00879 0.21076 -0.06111 C 0.21093 -0.06366 0.21197 -0.06574 0.2125 -0.06806 C 0.2151 -0.12153 0.22083 -0.1838 0.2092 -0.23588 C 0.20746 -0.30486 0.22152 -0.30741 0.18489 -0.30255 C 0.07395 -0.30556 -0.03681 -0.29931 -0.14775 -0.29561 C -0.14549 -0.27477 -0.14462 -0.27524 -0.14775 -0.24954 C -0.14827 -0.24468 -0.15122 -0.23588 -0.15122 -0.23565 C -0.14966 -0.20047 -0.14792 -0.17894 -0.14948 -0.14375 C -0.14896 -0.10787 -0.14879 -0.07176 -0.14775 -0.03588 C -0.1474 -0.02477 -0.14775 -0.00764 -0.13924 -0.00371 C -0.11684 -0.0044 -0.09428 -0.00463 -0.07188 -0.00602 C -0.05921 -0.00672 -0.03403 -0.01042 -0.03403 -0.01019 C -0.0283 -0.01297 -0.03073 -0.01274 -0.02709 -0.01274 " pathEditMode="relative" rAng="0" ptsTypes="ffffffffffffffffA">
                                      <p:cBhvr>
                                        <p:cTn id="99" dur="3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3" grpId="0"/>
      <p:bldP spid="154" grpId="0"/>
      <p:bldP spid="158" grpId="0" animBg="1"/>
      <p:bldP spid="159" grpId="0" animBg="1"/>
      <p:bldP spid="46" grpId="0" animBg="1"/>
      <p:bldP spid="47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667000"/>
            <a:ext cx="31859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তড়িৎ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57201"/>
            <a:ext cx="2407226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4509653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53" y="2057400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3" y="5039564"/>
            <a:ext cx="8679874" cy="6754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ক্ষেত্রের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পারবে,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26" y="5892225"/>
            <a:ext cx="6324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53" y="3530025"/>
            <a:ext cx="588125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853" y="4292025"/>
            <a:ext cx="532014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26" y="2819400"/>
            <a:ext cx="8070274" cy="5367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বিভব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ের মধ্যে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স্থাপন করতে পারবে,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Nuclus.png"/>
          <p:cNvPicPr>
            <a:picLocks noChangeAspect="1"/>
          </p:cNvPicPr>
          <p:nvPr/>
        </p:nvPicPr>
        <p:blipFill>
          <a:blip r:embed="rId3" cstate="print"/>
          <a:srcRect l="9951" t="21010" r="19980" b="11840"/>
          <a:stretch>
            <a:fillRect/>
          </a:stretch>
        </p:blipFill>
        <p:spPr>
          <a:xfrm>
            <a:off x="1353208" y="1600200"/>
            <a:ext cx="5047592" cy="49346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34407" y="3289335"/>
            <a:ext cx="1008993" cy="1587467"/>
            <a:chOff x="3493073" y="3352800"/>
            <a:chExt cx="861848" cy="1350022"/>
          </a:xfrm>
        </p:grpSpPr>
        <p:sp>
          <p:nvSpPr>
            <p:cNvPr id="24" name="TextBox 23"/>
            <p:cNvSpPr txBox="1"/>
            <p:nvPr/>
          </p:nvSpPr>
          <p:spPr>
            <a:xfrm>
              <a:off x="3766603" y="4179602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++++</m:t>
                        </m:r>
                      </m:oMath>
                    </m:oMathPara>
                  </a14:m>
                  <a:endPara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3624" b="-22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-979431" y="419462"/>
            <a:ext cx="2074477" cy="1380434"/>
            <a:chOff x="-1037239" y="251298"/>
            <a:chExt cx="2074477" cy="1380434"/>
          </a:xfrm>
        </p:grpSpPr>
        <p:grpSp>
          <p:nvGrpSpPr>
            <p:cNvPr id="47" name="Group 46"/>
            <p:cNvGrpSpPr/>
            <p:nvPr/>
          </p:nvGrpSpPr>
          <p:grpSpPr>
            <a:xfrm>
              <a:off x="-1037239" y="251298"/>
              <a:ext cx="2074477" cy="1380434"/>
              <a:chOff x="-1037239" y="251298"/>
              <a:chExt cx="2074477" cy="1380434"/>
            </a:xfrm>
          </p:grpSpPr>
          <p:pic>
            <p:nvPicPr>
              <p:cNvPr id="3" name="Picture 2" descr="Pingpong Bal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1006366"/>
                <a:ext cx="625366" cy="625366"/>
              </a:xfrm>
              <a:prstGeom prst="rect">
                <a:avLst/>
              </a:prstGeom>
            </p:spPr>
          </p:pic>
          <p:pic>
            <p:nvPicPr>
              <p:cNvPr id="40" name="Picture 39" descr="hand-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904506">
                <a:off x="-1037239" y="251298"/>
                <a:ext cx="2074477" cy="10734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2834" y="1031926"/>
                  <a:ext cx="7777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34" y="1031926"/>
                  <a:ext cx="77776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r="-1250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81200" y="2952690"/>
                <a:ext cx="587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0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ব</m:t>
                      </m:r>
                      <m:r>
                        <a:rPr lang="bn-IN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িভব</m:t>
                      </m:r>
                      <m:r>
                        <a:rPr lang="bn-IN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52690"/>
                <a:ext cx="587266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2083" t="-6061" r="-73958" b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0" y="265093"/>
            <a:ext cx="8229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আনতে যে পরিমাণ কাজ করতে হয়, তাকে ঐ বিন্দুর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679103"/>
            <a:ext cx="24875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বিভব বলে।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1" y="1359366"/>
            <a:ext cx="2971799" cy="2145834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6800" y="685800"/>
            <a:ext cx="72864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আনতে কি করতে হবে?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671 L 0.27708 0.24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" grpId="0" animBg="1"/>
      <p:bldP spid="19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Nuclus.png"/>
          <p:cNvPicPr>
            <a:picLocks noChangeAspect="1"/>
          </p:cNvPicPr>
          <p:nvPr/>
        </p:nvPicPr>
        <p:blipFill>
          <a:blip r:embed="rId3" cstate="print"/>
          <a:srcRect l="9951" t="21010" r="19980" b="11840"/>
          <a:stretch>
            <a:fillRect/>
          </a:stretch>
        </p:blipFill>
        <p:spPr>
          <a:xfrm>
            <a:off x="1124608" y="1219200"/>
            <a:ext cx="5123792" cy="49346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70838" y="2946073"/>
            <a:ext cx="1008993" cy="1587467"/>
            <a:chOff x="3493073" y="3352800"/>
            <a:chExt cx="861848" cy="1350022"/>
          </a:xfrm>
        </p:grpSpPr>
        <p:sp>
          <p:nvSpPr>
            <p:cNvPr id="24" name="TextBox 23"/>
            <p:cNvSpPr txBox="1"/>
            <p:nvPr/>
          </p:nvSpPr>
          <p:spPr>
            <a:xfrm>
              <a:off x="3766603" y="4179602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++++</m:t>
                        </m:r>
                      </m:oMath>
                    </m:oMathPara>
                  </a14:m>
                  <a:endPara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3624" b="-22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-1143000" y="76200"/>
            <a:ext cx="2074477" cy="1380434"/>
            <a:chOff x="-1037239" y="251298"/>
            <a:chExt cx="2074477" cy="1380434"/>
          </a:xfrm>
        </p:grpSpPr>
        <p:grpSp>
          <p:nvGrpSpPr>
            <p:cNvPr id="47" name="Group 46"/>
            <p:cNvGrpSpPr/>
            <p:nvPr/>
          </p:nvGrpSpPr>
          <p:grpSpPr>
            <a:xfrm>
              <a:off x="-1037239" y="251298"/>
              <a:ext cx="2074477" cy="1380434"/>
              <a:chOff x="-1037239" y="251298"/>
              <a:chExt cx="2074477" cy="1380434"/>
            </a:xfrm>
          </p:grpSpPr>
          <p:pic>
            <p:nvPicPr>
              <p:cNvPr id="3" name="Picture 2" descr="Pingpong Bal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1006366"/>
                <a:ext cx="625366" cy="625366"/>
              </a:xfrm>
              <a:prstGeom prst="rect">
                <a:avLst/>
              </a:prstGeom>
            </p:spPr>
          </p:pic>
          <p:pic>
            <p:nvPicPr>
              <p:cNvPr id="40" name="Picture 39" descr="hand-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904506">
                <a:off x="-1037239" y="251298"/>
                <a:ext cx="2074477" cy="10734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2834" y="1031926"/>
                  <a:ext cx="7777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34" y="1031926"/>
                  <a:ext cx="77776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r="-234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86316" y="2609428"/>
                <a:ext cx="1369515" cy="5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140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ব</m:t>
                      </m:r>
                      <m:r>
                        <a:rPr lang="bn-IN" sz="1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িভব</m:t>
                      </m:r>
                      <m:r>
                        <a:rPr lang="bn-IN" sz="1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,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𝑉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16" y="2609428"/>
                <a:ext cx="1369515" cy="531940"/>
              </a:xfrm>
              <a:prstGeom prst="rect">
                <a:avLst/>
              </a:prstGeom>
              <a:blipFill rotWithShape="1"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" y="265094"/>
                <a:ext cx="8077200" cy="94418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অসীম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𝑊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পরিমাণ কাজ করতে হয়, তা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5094"/>
                <a:ext cx="8077200" cy="944189"/>
              </a:xfrm>
              <a:prstGeom prst="rect">
                <a:avLst/>
              </a:prstGeom>
              <a:blipFill rotWithShape="1">
                <a:blip r:embed="rId9"/>
                <a:stretch>
                  <a:fillRect l="-978" t="-3145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24200" y="561776"/>
                <a:ext cx="2362200" cy="6574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V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61776"/>
                <a:ext cx="2362200" cy="657424"/>
              </a:xfrm>
              <a:prstGeom prst="rect">
                <a:avLst/>
              </a:prstGeom>
              <a:blipFill rotWithShape="1">
                <a:blip r:embed="rId10"/>
                <a:stretch>
                  <a:fillRect l="-4134" r="-8010"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46032" y="1016104"/>
            <a:ext cx="2971799" cy="2145834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84131" y="668358"/>
                <a:ext cx="6858000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i="1"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পরিমাণ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চার্জ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আনতে কি করতে হবে?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131" y="668358"/>
                <a:ext cx="68580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6329" r="-2303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6003" y="1256938"/>
                <a:ext cx="3062455" cy="2517996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𝐽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V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𝑊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𝐽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den>
                    </m:f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𝐽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03" y="1256938"/>
                <a:ext cx="3062455" cy="2517996"/>
              </a:xfrm>
              <a:prstGeom prst="rect">
                <a:avLst/>
              </a:prstGeom>
              <a:blipFill rotWithShape="1">
                <a:blip r:embed="rId12"/>
                <a:stretch>
                  <a:fillRect l="-2564" t="-119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06002" y="4876800"/>
            <a:ext cx="3062455" cy="5367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তড়িৎ বিভবের একক কী?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671 L 0.27708 0.24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" grpId="0" animBg="1"/>
      <p:bldP spid="19" grpId="0"/>
      <p:bldP spid="20" grpId="0" animBg="1"/>
      <p:bldP spid="2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1066800"/>
            <a:ext cx="4648200" cy="4648200"/>
          </a:xfrm>
          <a:prstGeom prst="ellipse">
            <a:avLst/>
          </a:prstGeom>
          <a:gradFill>
            <a:gsLst>
              <a:gs pos="80819">
                <a:srgbClr val="E2D9BD"/>
              </a:gs>
              <a:gs pos="64999">
                <a:srgbClr val="F0EBD5"/>
              </a:gs>
              <a:gs pos="12917">
                <a:srgbClr val="D1C39F"/>
              </a:gs>
              <a:gs pos="28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51638" y="2717473"/>
            <a:ext cx="1008993" cy="1587467"/>
            <a:chOff x="3493073" y="3352800"/>
            <a:chExt cx="861848" cy="1350022"/>
          </a:xfrm>
        </p:grpSpPr>
        <p:sp>
          <p:nvSpPr>
            <p:cNvPr id="24" name="TextBox 23"/>
            <p:cNvSpPr txBox="1"/>
            <p:nvPr/>
          </p:nvSpPr>
          <p:spPr>
            <a:xfrm>
              <a:off x="3766603" y="4179602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++++</m:t>
                        </m:r>
                      </m:oMath>
                    </m:oMathPara>
                  </a14:m>
                  <a:endPara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3624" b="-22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61132" y="1005740"/>
                <a:ext cx="2506468" cy="59446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=?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32" y="1005740"/>
                <a:ext cx="2506468" cy="594460"/>
              </a:xfrm>
              <a:prstGeom prst="rect">
                <a:avLst/>
              </a:prstGeom>
              <a:blipFill rotWithShape="1">
                <a:blip r:embed="rId6"/>
                <a:stretch>
                  <a:fillRect l="-241" t="-4902" r="-409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173934" y="228600"/>
            <a:ext cx="1756799" cy="5367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বিভব পার্থক্য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2567" y="1905000"/>
            <a:ext cx="444865" cy="445532"/>
            <a:chOff x="6553200" y="2057400"/>
            <a:chExt cx="444865" cy="445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553200" y="2133600"/>
                  <a:ext cx="444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𝐶</m:t>
                      </m:r>
                    </m:oMath>
                  </a14:m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2133600"/>
                  <a:ext cx="44486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959" t="-9836" r="-2328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81800" y="2057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11367" y="1600200"/>
            <a:ext cx="463910" cy="445532"/>
            <a:chOff x="8382000" y="1752600"/>
            <a:chExt cx="463910" cy="445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382000" y="1828800"/>
                  <a:ext cx="463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𝐷</m:t>
                      </m:r>
                    </m:oMath>
                  </a14:m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828800"/>
                  <a:ext cx="46391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t="-9836" r="-2236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8610600" y="1752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987367" y="1638300"/>
            <a:ext cx="1752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842" y="2572643"/>
                <a:ext cx="2506468" cy="59446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=? 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42" y="2572643"/>
                <a:ext cx="2506468" cy="594460"/>
              </a:xfrm>
              <a:prstGeom prst="rect">
                <a:avLst/>
              </a:prstGeom>
              <a:blipFill rotWithShape="1">
                <a:blip r:embed="rId9"/>
                <a:stretch>
                  <a:fillRect l="-241" t="-4902" r="-57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6800" y="878114"/>
                <a:ext cx="3874446" cy="127663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অসীম থেকে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দুতে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878114"/>
                <a:ext cx="3874446" cy="1276631"/>
              </a:xfrm>
              <a:prstGeom prst="rect">
                <a:avLst/>
              </a:prstGeom>
              <a:blipFill rotWithShape="1">
                <a:blip r:embed="rId10"/>
                <a:stretch>
                  <a:fillRect l="-2031" t="-2347" b="-328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76800" y="2355002"/>
                <a:ext cx="3874446" cy="127663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অসীম থেকে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দুতে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55002"/>
                <a:ext cx="3874446" cy="1276631"/>
              </a:xfrm>
              <a:prstGeom prst="rect">
                <a:avLst/>
              </a:prstGeom>
              <a:blipFill rotWithShape="1">
                <a:blip r:embed="rId11"/>
                <a:stretch>
                  <a:fillRect l="-2031" t="-2336" r="-625" b="-280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76799" y="3886200"/>
                <a:ext cx="4114801" cy="1336114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পার্থক্য,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b>
                    </m:sSub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 হতে</a:t>
                </a:r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দুতে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3886200"/>
                <a:ext cx="4114801" cy="1336114"/>
              </a:xfrm>
              <a:prstGeom prst="rect">
                <a:avLst/>
              </a:prstGeom>
              <a:blipFill rotWithShape="1">
                <a:blip r:embed="rId12"/>
                <a:stretch>
                  <a:fillRect l="-1915" t="-2242" r="-309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302842" y="5330604"/>
            <a:ext cx="2337495" cy="5367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বিভব পার্থক্য কী?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76800" y="878114"/>
                <a:ext cx="4114800" cy="51054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পার্থক্য,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V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b>
                    </m:sSub>
                    <m:r>
                      <a:rPr lang="bn-IN" sz="24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400" i="1" dirty="0" smtClean="0">
                  <a:solidFill>
                    <a:srgbClr val="0070C0"/>
                  </a:solidFill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 হতে</a:t>
                </a:r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দুতে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ধনাত্মক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দু হতে</a:t>
                </a:r>
                <a:r>
                  <a:rPr lang="en-US" sz="2400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দুতে </a:t>
                </a:r>
                <a:r>
                  <a:rPr lang="en-US" sz="24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ক্রিয়াশীল বল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সরণ</a:t>
                </a:r>
                <a:endPara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ক্যালকুলাসের</a:t>
                </a:r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সাহায্যে</a:t>
                </a:r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এই</a:t>
                </a:r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সমীকরণকে</a:t>
                </a:r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লেখা</a:t>
                </a:r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cs typeface="NikoshBAN" pitchFamily="2" charset="0"/>
                  </a:rPr>
                  <a:t>যায়</a:t>
                </a:r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,</a:t>
                </a:r>
                <a:endParaRPr lang="bn-IN" sz="2400" b="0" dirty="0" smtClean="0">
                  <a:solidFill>
                    <a:schemeClr val="tx1"/>
                  </a:solidFill>
                  <a:cs typeface="NikoshBAN" pitchFamily="2" charset="0"/>
                </a:endParaRPr>
              </a:p>
              <a:p>
                <a:r>
                  <a:rPr lang="en-US" sz="2400" b="1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=−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𝒅𝑽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𝒅𝒓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(এখানে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ঋণাত্মক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দূরত্বের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বিভবের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হ্রাস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বুঝায়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878114"/>
                <a:ext cx="4114800" cy="5105400"/>
              </a:xfrm>
              <a:prstGeom prst="rect">
                <a:avLst/>
              </a:prstGeom>
              <a:blipFill rotWithShape="1">
                <a:blip r:embed="rId13"/>
                <a:stretch>
                  <a:fillRect l="-1915" t="-594" b="-68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7801" y="228600"/>
            <a:ext cx="5185799" cy="5367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বিভব পার্থক্য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76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6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1066800"/>
            <a:ext cx="4648200" cy="4648200"/>
          </a:xfrm>
          <a:prstGeom prst="ellipse">
            <a:avLst/>
          </a:prstGeom>
          <a:gradFill>
            <a:gsLst>
              <a:gs pos="80819">
                <a:srgbClr val="E2D9BD"/>
              </a:gs>
              <a:gs pos="64999">
                <a:srgbClr val="F0EBD5"/>
              </a:gs>
              <a:gs pos="12917">
                <a:srgbClr val="D1C39F"/>
              </a:gs>
              <a:gs pos="28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51638" y="2717473"/>
            <a:ext cx="1008993" cy="1587467"/>
            <a:chOff x="3493073" y="3352800"/>
            <a:chExt cx="861848" cy="1350022"/>
          </a:xfrm>
        </p:grpSpPr>
        <p:sp>
          <p:nvSpPr>
            <p:cNvPr id="24" name="TextBox 23"/>
            <p:cNvSpPr txBox="1"/>
            <p:nvPr/>
          </p:nvSpPr>
          <p:spPr>
            <a:xfrm>
              <a:off x="3766603" y="4179602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36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++++</m:t>
                        </m:r>
                      </m:oMath>
                    </m:oMathPara>
                  </a14:m>
                  <a:endPara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154" y="3352800"/>
                  <a:ext cx="777766" cy="10099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3624" b="-22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/>
          <p:cNvSpPr txBox="1"/>
          <p:nvPr/>
        </p:nvSpPr>
        <p:spPr>
          <a:xfrm>
            <a:off x="757801" y="381000"/>
            <a:ext cx="1974230" cy="5367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 ভোল্ট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82567" y="1905000"/>
            <a:ext cx="444865" cy="445532"/>
            <a:chOff x="6553200" y="2057400"/>
            <a:chExt cx="444865" cy="445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553200" y="2133600"/>
                  <a:ext cx="4448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𝐶</m:t>
                      </m:r>
                    </m:oMath>
                  </a14:m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2133600"/>
                  <a:ext cx="44486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959" t="-9836" r="-2328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81800" y="20574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11367" y="1600200"/>
            <a:ext cx="463910" cy="445532"/>
            <a:chOff x="8382000" y="1752600"/>
            <a:chExt cx="463910" cy="445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8382000" y="1828800"/>
                  <a:ext cx="463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NikoshBAN" pitchFamily="2" charset="0"/>
                        </a:rPr>
                        <m:t>𝐷</m:t>
                      </m:r>
                    </m:oMath>
                  </a14:m>
                  <a:r>
                    <a:rPr lang="bn-IN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828800"/>
                  <a:ext cx="46391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526" t="-9836" r="-22368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8610600" y="1752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987367" y="1638300"/>
            <a:ext cx="1752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03379" y="416486"/>
                <a:ext cx="4114800" cy="174938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বিন্দর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পার্থক্য,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b>
                    </m:sSub>
                    <m:r>
                      <a:rPr lang="bn-IN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 একটি ইলেকট্রন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𝐷</m:t>
                    </m:r>
                  </m:oMath>
                </a14:m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 হতে</a:t>
                </a:r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</a:t>
                </a:r>
                <a:r>
                  <a:rPr lang="bn-IN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দুতে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আনতে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সম্পাদিত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কাজই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ভোল্ট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79" y="416486"/>
                <a:ext cx="4114800" cy="1749380"/>
              </a:xfrm>
              <a:prstGeom prst="rect">
                <a:avLst/>
              </a:prstGeom>
              <a:blipFill rotWithShape="1">
                <a:blip r:embed="rId8"/>
                <a:stretch>
                  <a:fillRect l="-2062" t="-1718" r="-103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14600" y="1524000"/>
                <a:ext cx="576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b="0" i="1" smtClean="0">
                        <a:latin typeface="Cambria Math"/>
                        <a:cs typeface="NikoshBAN" pitchFamily="2" charset="0"/>
                      </a:rPr>
                      <m:t>𝑉</m:t>
                    </m:r>
                  </m:oMath>
                </a14:m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24000"/>
                <a:ext cx="576696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9574" t="-9836" r="-1702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1368" y="1229380"/>
                <a:ext cx="362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68" y="1229380"/>
                <a:ext cx="362988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r="-5666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38800" y="2444939"/>
                <a:ext cx="1676400" cy="545068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𝑒𝑉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=?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444939"/>
                <a:ext cx="1676400" cy="545068"/>
              </a:xfrm>
              <a:prstGeom prst="rect">
                <a:avLst/>
              </a:prstGeom>
              <a:blipFill rotWithShape="1">
                <a:blip r:embed="rId11"/>
                <a:stretch>
                  <a:fillRect t="-5376" b="-860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953000" y="2301743"/>
                <a:ext cx="3886200" cy="1695574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𝑒𝑉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ভোল্ট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19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𝑉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  <a:cs typeface="NikoshBAN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19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𝐽𝐶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6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19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𝐽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301743"/>
                <a:ext cx="3886200" cy="1695574"/>
              </a:xfrm>
              <a:prstGeom prst="rect">
                <a:avLst/>
              </a:prstGeom>
              <a:blipFill rotWithShape="1">
                <a:blip r:embed="rId12"/>
                <a:stretch>
                  <a:fillRect l="-2184" t="-2837" r="-3588" b="-205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6889" y="4305894"/>
                <a:ext cx="1807779" cy="57186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𝑀𝑒𝑉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=?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889" y="4305894"/>
                <a:ext cx="1807779" cy="571860"/>
              </a:xfrm>
              <a:prstGeom prst="rect">
                <a:avLst/>
              </a:prstGeom>
              <a:blipFill rotWithShape="1">
                <a:blip r:embed="rId13"/>
                <a:stretch>
                  <a:fillRect l="-333" t="-8163" b="-306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3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19549 0.0493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37" grpId="0" animBg="1"/>
      <p:bldP spid="22" grpId="0"/>
      <p:bldP spid="4" grpId="0"/>
      <p:bldP spid="4" grpId="1"/>
      <p:bldP spid="27" grpId="0" animBg="1"/>
      <p:bldP spid="2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5657</TotalTime>
  <Words>1272</Words>
  <Application>Microsoft Office PowerPoint</Application>
  <PresentationFormat>On-screen Show (4:3)</PresentationFormat>
  <Paragraphs>194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612</cp:revision>
  <dcterms:created xsi:type="dcterms:W3CDTF">2006-08-16T00:00:00Z</dcterms:created>
  <dcterms:modified xsi:type="dcterms:W3CDTF">2021-02-10T02:38:59Z</dcterms:modified>
</cp:coreProperties>
</file>