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85" r:id="rId6"/>
    <p:sldId id="262" r:id="rId7"/>
    <p:sldId id="265" r:id="rId8"/>
    <p:sldId id="268" r:id="rId9"/>
    <p:sldId id="266" r:id="rId10"/>
    <p:sldId id="288" r:id="rId11"/>
    <p:sldId id="264" r:id="rId12"/>
    <p:sldId id="289" r:id="rId13"/>
    <p:sldId id="290" r:id="rId14"/>
    <p:sldId id="291" r:id="rId15"/>
    <p:sldId id="273" r:id="rId16"/>
    <p:sldId id="275" r:id="rId17"/>
    <p:sldId id="276" r:id="rId18"/>
    <p:sldId id="277" r:id="rId19"/>
    <p:sldId id="282" r:id="rId20"/>
    <p:sldId id="278" r:id="rId21"/>
    <p:sldId id="29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DD827-EFA8-40BD-A51B-1BDDC06CAF8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F5E03-4BD7-424C-A005-F61F0B0C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99A3-6DAA-43D0-AD2C-C1F9B89A90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6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4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8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8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8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6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2B41-16E3-41F9-8B04-AB558BABE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8EEC9-373A-4026-85DC-265168452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58C39-A378-41E5-B3C4-0D537ECB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9DC66-C8E0-44A1-AA9C-5086C34C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2A6D2-42B5-4C1B-ABBD-22E3C1E8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05ED-BCD1-4E53-ACBB-E5BE8010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7A1B0-4D8E-4E31-8397-A4D912BE5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B97DB-0099-4472-8221-F585A958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EAC29-0063-4887-AAD0-B92FC7CE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528AD-5850-425A-AF7C-B9936EE6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1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68BE0-C4D4-40D5-84EE-34CBE0A4E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536F9-44F3-42A2-AE02-26D5F6F8B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F1BA4-9B9B-42EB-AC95-612BE806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8DCA4-0CDC-4568-B90C-464C7D26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72BD6-742B-45A3-8EAC-CEAE172E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5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7D45-576F-4598-BA83-FA3391FB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5D720-7798-4AC8-8C69-FEE8A3054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A2081-61D2-4036-A75F-1ED5D674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E0095-25CA-4748-9FFF-6DB41D4B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7141B-BE00-4A81-9D26-1F282C6A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F694-A36C-46AA-8FB6-66DD9365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21A0C-8CF4-4542-A257-58C355BB8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61132-4DAC-4E9F-BF08-CA9CED75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0E3EB-A8B0-4591-B713-6CC1E056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728A-57D7-455E-8319-8C91B8E6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1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3E0D-BABC-4F29-B96F-4FA115DA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6F24-4A79-4DBA-A195-181D83E6C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BF1A-2882-4F41-B0B9-2A0E951E5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04EC0-3A23-4BCB-9CFD-CCA70E4F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9E3C1-DBA1-43FD-8D1A-2A388DE9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FEB82-A5F7-45A4-ABA9-68CB2BEA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5281-F2D0-4706-A365-6C13EB39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4756B-6501-4F25-B3E5-1265DB986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D2317-5042-445E-B230-A82BE3525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C8196-BA6A-4EFF-8B10-E8FD364E2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01AE6-81E1-4154-B964-1C2EEAB63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5538B-00D5-43F4-AF70-4C360B6C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83CD2-9B3D-44DC-B0F2-73EAB8ED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88B00-38B7-4E32-A037-1AE04247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3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EB3C-5396-4997-9DF0-4637F431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EB468-DE10-4ABF-8C9F-B9F28D5A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A072F-60A1-4FEC-9943-E6195385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4B0AA-F9F4-48F1-95CF-4FD2F0EE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CFB83-BCA9-497B-A93C-33C0A506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B6C7E-FB68-4590-A180-ACC6BB55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1ABCC-7161-4DAE-BD85-9E46CC74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7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D425-F766-4B3C-8C37-08BB2998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CBED-F556-490E-A77E-86EF025B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7B126-C8F9-4D44-8719-40795F421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44BDE-EB17-4A2F-8BC1-B38F71BC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0484D-FCC7-4A65-953C-0C2F72ED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AA2FB-A577-476C-9A19-413C125F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3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EF29-F204-4595-A108-77AEA17F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88C973-1C23-4376-9AC5-347AAE4C2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85DAF-AF5E-4CEC-AF21-CEB3092CA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2B57E-C019-4CBB-A391-1AEBFEEB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AFB48-327A-41B2-AA20-5BBDC8F8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BC9D9-9004-4F00-98C1-20AEEE7E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F131D-68A6-4494-BEF2-2EB4D709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38555-E40D-4449-85AE-D0C568E0A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B0707-5A79-4D82-8BED-6E172F859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C71CC-A608-4220-8E41-A368A755B9B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CDAE-C3AF-48CC-9268-4578B7DD9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A8B18-B461-4A12-B298-D81301957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565C-B8D3-4AB4-8277-BD3118F9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eb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id="{82591CF9-D85D-46C0-9F59-51498BF4C09D}"/>
              </a:ext>
            </a:extLst>
          </p:cNvPr>
          <p:cNvSpPr/>
          <p:nvPr/>
        </p:nvSpPr>
        <p:spPr>
          <a:xfrm>
            <a:off x="801858" y="271976"/>
            <a:ext cx="10588284" cy="1176995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</a:t>
            </a:r>
            <a:r>
              <a:rPr lang="as-IN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3" name="Star: 7 Points 2">
            <a:extLst>
              <a:ext uri="{FF2B5EF4-FFF2-40B4-BE49-F238E27FC236}">
                <a16:creationId xmlns:a16="http://schemas.microsoft.com/office/drawing/2014/main" id="{D1065B73-A1D3-4C09-8FDE-48E3E0CF6C28}"/>
              </a:ext>
            </a:extLst>
          </p:cNvPr>
          <p:cNvSpPr/>
          <p:nvPr/>
        </p:nvSpPr>
        <p:spPr>
          <a:xfrm>
            <a:off x="800686" y="2278965"/>
            <a:ext cx="3289497" cy="3010486"/>
          </a:xfrm>
          <a:prstGeom prst="star7">
            <a:avLst>
              <a:gd name="adj" fmla="val 26283"/>
              <a:gd name="hf" fmla="val 102572"/>
              <a:gd name="vf" fmla="val 105210"/>
            </a:avLst>
          </a:prstGeom>
          <a:gradFill flip="none" rotWithShape="1">
            <a:gsLst>
              <a:gs pos="24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32 Points 4">
            <a:extLst>
              <a:ext uri="{FF2B5EF4-FFF2-40B4-BE49-F238E27FC236}">
                <a16:creationId xmlns:a16="http://schemas.microsoft.com/office/drawing/2014/main" id="{7DAD1BF1-1131-492E-981D-941BD495D5F6}"/>
              </a:ext>
            </a:extLst>
          </p:cNvPr>
          <p:cNvSpPr/>
          <p:nvPr/>
        </p:nvSpPr>
        <p:spPr>
          <a:xfrm>
            <a:off x="3705666" y="1913204"/>
            <a:ext cx="4780668" cy="4206241"/>
          </a:xfrm>
          <a:prstGeom prst="star32">
            <a:avLst>
              <a:gd name="adj" fmla="val 37277"/>
            </a:avLst>
          </a:prstGeom>
          <a:gradFill>
            <a:gsLst>
              <a:gs pos="24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FF083E33-514E-43DD-AAB0-D45CF9B69B31}"/>
              </a:ext>
            </a:extLst>
          </p:cNvPr>
          <p:cNvSpPr/>
          <p:nvPr/>
        </p:nvSpPr>
        <p:spPr>
          <a:xfrm>
            <a:off x="8100645" y="2417300"/>
            <a:ext cx="3289497" cy="3010486"/>
          </a:xfrm>
          <a:prstGeom prst="star7">
            <a:avLst>
              <a:gd name="adj" fmla="val 26283"/>
              <a:gd name="hf" fmla="val 102572"/>
              <a:gd name="vf" fmla="val 105210"/>
            </a:avLst>
          </a:prstGeom>
          <a:gradFill flip="none" rotWithShape="1">
            <a:gsLst>
              <a:gs pos="24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2177736" y="5870725"/>
            <a:ext cx="346327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59F93-1911-4205-9025-2D7AA4BD5AA1}"/>
              </a:ext>
            </a:extLst>
          </p:cNvPr>
          <p:cNvSpPr txBox="1"/>
          <p:nvPr/>
        </p:nvSpPr>
        <p:spPr>
          <a:xfrm>
            <a:off x="10204248" y="1937648"/>
            <a:ext cx="1127217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পাঞ্জাবি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2726F-6309-460C-809F-C053793FBBB1}"/>
              </a:ext>
            </a:extLst>
          </p:cNvPr>
          <p:cNvSpPr txBox="1"/>
          <p:nvPr/>
        </p:nvSpPr>
        <p:spPr>
          <a:xfrm>
            <a:off x="10122878" y="3657665"/>
            <a:ext cx="1127217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ধুতি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39D22-C0EC-40C8-BF9B-5234E2322D94}"/>
              </a:ext>
            </a:extLst>
          </p:cNvPr>
          <p:cNvSpPr txBox="1"/>
          <p:nvPr/>
        </p:nvSpPr>
        <p:spPr>
          <a:xfrm>
            <a:off x="7070875" y="5870726"/>
            <a:ext cx="314101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D48E2-A804-4A8E-84EA-DFD7DC534136}"/>
              </a:ext>
            </a:extLst>
          </p:cNvPr>
          <p:cNvSpPr txBox="1"/>
          <p:nvPr/>
        </p:nvSpPr>
        <p:spPr>
          <a:xfrm>
            <a:off x="722227" y="4200719"/>
            <a:ext cx="1553878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লাহিং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F6EDF-F90B-4A4D-B98F-F4E0655B4691}"/>
              </a:ext>
            </a:extLst>
          </p:cNvPr>
          <p:cNvSpPr txBox="1"/>
          <p:nvPr/>
        </p:nvSpPr>
        <p:spPr>
          <a:xfrm>
            <a:off x="1112189" y="1793761"/>
            <a:ext cx="1028713" cy="5840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আহিং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4C91A-B956-4747-8540-AA3C417A1A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r="62644"/>
          <a:stretch/>
        </p:blipFill>
        <p:spPr>
          <a:xfrm>
            <a:off x="3624602" y="834408"/>
            <a:ext cx="1832877" cy="4329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AB692F-80AC-48C1-8BCB-4B42998DD1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9" t="3329" r="48061" b="50290"/>
          <a:stretch/>
        </p:blipFill>
        <p:spPr>
          <a:xfrm>
            <a:off x="7242852" y="928262"/>
            <a:ext cx="1557456" cy="4127518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B8A301F4-483E-4501-996A-1DCD0B6E95CB}"/>
              </a:ext>
            </a:extLst>
          </p:cNvPr>
          <p:cNvSpPr/>
          <p:nvPr/>
        </p:nvSpPr>
        <p:spPr>
          <a:xfrm>
            <a:off x="8641381" y="2033942"/>
            <a:ext cx="1557456" cy="420913"/>
          </a:xfrm>
          <a:prstGeom prst="rightArrow">
            <a:avLst>
              <a:gd name="adj1" fmla="val 11538"/>
              <a:gd name="adj2" fmla="val 105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5745C6E-2304-41BD-A1FA-3B54709904DA}"/>
              </a:ext>
            </a:extLst>
          </p:cNvPr>
          <p:cNvSpPr/>
          <p:nvPr/>
        </p:nvSpPr>
        <p:spPr>
          <a:xfrm rot="10800000">
            <a:off x="2177737" y="1862949"/>
            <a:ext cx="1832876" cy="445635"/>
          </a:xfrm>
          <a:prstGeom prst="rightArrow">
            <a:avLst>
              <a:gd name="adj1" fmla="val 11538"/>
              <a:gd name="adj2" fmla="val 1029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798BE28-1B8E-4328-8074-2CA084868C48}"/>
              </a:ext>
            </a:extLst>
          </p:cNvPr>
          <p:cNvSpPr/>
          <p:nvPr/>
        </p:nvSpPr>
        <p:spPr>
          <a:xfrm>
            <a:off x="8414225" y="3725233"/>
            <a:ext cx="1905432" cy="475487"/>
          </a:xfrm>
          <a:prstGeom prst="rightArrow">
            <a:avLst>
              <a:gd name="adj1" fmla="val 11538"/>
              <a:gd name="adj2" fmla="val 105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83C5AAB-2641-4C86-ABAA-2CC1B48A1740}"/>
              </a:ext>
            </a:extLst>
          </p:cNvPr>
          <p:cNvSpPr/>
          <p:nvPr/>
        </p:nvSpPr>
        <p:spPr>
          <a:xfrm rot="10800000">
            <a:off x="2048299" y="4228394"/>
            <a:ext cx="1762413" cy="445635"/>
          </a:xfrm>
          <a:prstGeom prst="rightArrow">
            <a:avLst>
              <a:gd name="adj1" fmla="val 11538"/>
              <a:gd name="adj2" fmla="val 1029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9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35980E-C63F-4A2F-ADAA-D84BBB7E93BC}"/>
              </a:ext>
            </a:extLst>
          </p:cNvPr>
          <p:cNvSpPr txBox="1"/>
          <p:nvPr/>
        </p:nvSpPr>
        <p:spPr>
          <a:xfrm>
            <a:off x="4328745" y="6029378"/>
            <a:ext cx="353450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রথযাত্রা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E6E3A-A241-476D-9E28-B081D3BD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68" y="294516"/>
            <a:ext cx="7599062" cy="5573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23ACAF-E8EF-4AED-8F95-861351FA3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3" y="780970"/>
            <a:ext cx="8173611" cy="4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35980E-C63F-4A2F-ADAA-D84BBB7E93BC}"/>
              </a:ext>
            </a:extLst>
          </p:cNvPr>
          <p:cNvSpPr txBox="1"/>
          <p:nvPr/>
        </p:nvSpPr>
        <p:spPr>
          <a:xfrm>
            <a:off x="4630419" y="5749235"/>
            <a:ext cx="381644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চৈত্রসংক্রান্তি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702AA-CD4F-4AD7-B398-958610077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3" b="17508"/>
          <a:stretch/>
        </p:blipFill>
        <p:spPr>
          <a:xfrm>
            <a:off x="1503066" y="435427"/>
            <a:ext cx="9619084" cy="50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35980E-C63F-4A2F-ADAA-D84BBB7E93BC}"/>
              </a:ext>
            </a:extLst>
          </p:cNvPr>
          <p:cNvSpPr txBox="1"/>
          <p:nvPr/>
        </p:nvSpPr>
        <p:spPr>
          <a:xfrm>
            <a:off x="4328746" y="5795904"/>
            <a:ext cx="381644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দোলযাত্রা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4E1C6-9F7F-4585-B517-59E0C562E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82" y="426335"/>
            <a:ext cx="9556835" cy="49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35980E-C63F-4A2F-ADAA-D84BBB7E93BC}"/>
              </a:ext>
            </a:extLst>
          </p:cNvPr>
          <p:cNvSpPr txBox="1"/>
          <p:nvPr/>
        </p:nvSpPr>
        <p:spPr>
          <a:xfrm>
            <a:off x="3851783" y="5284331"/>
            <a:ext cx="381644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রাসপূর্ণিমা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9CC92-6704-4191-A5AA-89782B903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54" y="687945"/>
            <a:ext cx="7127295" cy="4072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137E3-941E-4943-A6FE-C18E3EB08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51" y="687945"/>
            <a:ext cx="7127295" cy="40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1686" y="365570"/>
            <a:ext cx="9404839" cy="1195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বইয়ের সাথে মিলিয়ে নেই 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81686" y="2452914"/>
            <a:ext cx="9404839" cy="3610261"/>
          </a:xfrm>
          <a:prstGeom prst="rect">
            <a:avLst/>
          </a:prstGeom>
          <a:gradFill>
            <a:gsLst>
              <a:gs pos="100000">
                <a:srgbClr val="FFFF00"/>
              </a:gs>
              <a:gs pos="91144">
                <a:schemeClr val="accent2">
                  <a:lumMod val="75000"/>
                </a:schemeClr>
              </a:gs>
              <a:gs pos="82000">
                <a:srgbClr val="00B0F0"/>
              </a:gs>
              <a:gs pos="7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effectLst>
            <a:glow rad="2286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n-IN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পৃষ্ঠা 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33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1522" y="351692"/>
            <a:ext cx="10466361" cy="12238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/>
        </p:blipFill>
        <p:spPr>
          <a:xfrm>
            <a:off x="2712159" y="2034422"/>
            <a:ext cx="6505085" cy="41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53603" y="4610676"/>
            <a:ext cx="9775876" cy="1931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বাড়িঘর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সিঞ্জেদা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কৃষিজীবী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7D2F6098-E278-406C-8852-F9B3B7887710}"/>
              </a:ext>
            </a:extLst>
          </p:cNvPr>
          <p:cNvSpPr/>
          <p:nvPr/>
        </p:nvSpPr>
        <p:spPr>
          <a:xfrm>
            <a:off x="1326818" y="274003"/>
            <a:ext cx="6499275" cy="1173334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F4292-9C58-4D7A-8923-974505B4FF6B}"/>
              </a:ext>
            </a:extLst>
          </p:cNvPr>
          <p:cNvSpPr txBox="1"/>
          <p:nvPr/>
        </p:nvSpPr>
        <p:spPr>
          <a:xfrm>
            <a:off x="1188959" y="15767"/>
            <a:ext cx="820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9F32F4-DEFF-4A82-BEFD-0B2A7B649563}"/>
              </a:ext>
            </a:extLst>
          </p:cNvPr>
          <p:cNvSpPr txBox="1">
            <a:spLocks/>
          </p:cNvSpPr>
          <p:nvPr/>
        </p:nvSpPr>
        <p:spPr>
          <a:xfrm>
            <a:off x="1253603" y="1856550"/>
            <a:ext cx="10160275" cy="214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 নৃ-গোষ্ঠীর লোকেরা সিলেট, মৌলভীবাজার ও হবিগঞ্জে বসবাস করেন। মৌলভীবাজার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জেলার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কমলগঞ্জে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অধিকাংশ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বসবাস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এই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 অনেকেই ভারতের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মণিপুরি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রাজ্যে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বাস 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মণিপুরিরা দুইটি ভাষাগোষ্ঠীতে বিভক্ত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বিষ্ণুপ্রিয়া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মৈ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413C72-1C03-4196-940C-E481282BD9AC}"/>
              </a:ext>
            </a:extLst>
          </p:cNvPr>
          <p:cNvSpPr txBox="1">
            <a:spLocks/>
          </p:cNvSpPr>
          <p:nvPr/>
        </p:nvSpPr>
        <p:spPr>
          <a:xfrm>
            <a:off x="1326818" y="5732501"/>
            <a:ext cx="10865182" cy="1324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74D257-7C0C-4817-80BC-AE8B5650432E}"/>
              </a:ext>
            </a:extLst>
          </p:cNvPr>
          <p:cNvSpPr txBox="1"/>
          <p:nvPr/>
        </p:nvSpPr>
        <p:spPr>
          <a:xfrm>
            <a:off x="1162521" y="4025901"/>
            <a:ext cx="1694106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99578" y="160721"/>
            <a:ext cx="1792372" cy="590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57EA49-7302-4E85-9E5B-7AF42C81A535}"/>
              </a:ext>
            </a:extLst>
          </p:cNvPr>
          <p:cNvSpPr txBox="1">
            <a:spLocks/>
          </p:cNvSpPr>
          <p:nvPr/>
        </p:nvSpPr>
        <p:spPr>
          <a:xfrm>
            <a:off x="1094673" y="706707"/>
            <a:ext cx="9772667" cy="1226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 মেয়েরা ‘লাহিং’ ( এক ধরনের ঘাগড়া জাতীয় পোশাক ) , ‘আহিং’ (ব্লাউজ) ও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ওড়না পরেন। ছেলেরা ধুতি ও পাঞ্জাবি পরেন।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371773-F546-4F85-BF63-39A2C2860C33}"/>
              </a:ext>
            </a:extLst>
          </p:cNvPr>
          <p:cNvSpPr txBox="1">
            <a:spLocks/>
          </p:cNvSpPr>
          <p:nvPr/>
        </p:nvSpPr>
        <p:spPr>
          <a:xfrm>
            <a:off x="1094673" y="1638279"/>
            <a:ext cx="1281770" cy="590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226A14-CF05-42EF-BEEA-EFC9B49F7288}"/>
              </a:ext>
            </a:extLst>
          </p:cNvPr>
          <p:cNvSpPr txBox="1">
            <a:spLocks/>
          </p:cNvSpPr>
          <p:nvPr/>
        </p:nvSpPr>
        <p:spPr>
          <a:xfrm>
            <a:off x="1094673" y="2052817"/>
            <a:ext cx="10351525" cy="1824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নানা ধরনের উৎসব আছে। যেমন- রথযাত্রা, চৈত্রসংক্রান্তি, দোলযাত্রা ও রাসপূর্ণিমা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মণিপুরিরা প্রায় সারাবছরই উৎসবে মেতে থাকেন। নাচ, গান বাদ্যযন্ত্রের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তারা আনন্দ করেন।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8A526-944B-4891-B859-8057294099F0}"/>
              </a:ext>
            </a:extLst>
          </p:cNvPr>
          <p:cNvSpPr txBox="1"/>
          <p:nvPr/>
        </p:nvSpPr>
        <p:spPr>
          <a:xfrm>
            <a:off x="7596554" y="6411894"/>
            <a:ext cx="1800664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নৃত্য  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0CB682-2DDA-44B9-A566-E37420AF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28" y="3745929"/>
            <a:ext cx="5353343" cy="26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1057" y="278041"/>
            <a:ext cx="9978777" cy="1280936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</a:schemeClr>
              </a:gs>
              <a:gs pos="74000">
                <a:srgbClr val="C00000"/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ysClr val="windowText" lastClr="00000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D6FA9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C0F93-1EA0-459B-B222-5777EA5CA1EF}"/>
              </a:ext>
            </a:extLst>
          </p:cNvPr>
          <p:cNvSpPr txBox="1"/>
          <p:nvPr/>
        </p:nvSpPr>
        <p:spPr>
          <a:xfrm>
            <a:off x="1028263" y="1976247"/>
            <a:ext cx="10151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খ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ণিপুরিদের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বাড়িঘর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C98448-CCD9-4391-9C0D-F7DA19A2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7277"/>
              </p:ext>
            </p:extLst>
          </p:nvPr>
        </p:nvGraphicFramePr>
        <p:xfrm>
          <a:off x="1201057" y="3470735"/>
          <a:ext cx="9978777" cy="2741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6259">
                  <a:extLst>
                    <a:ext uri="{9D8B030D-6E8A-4147-A177-3AD203B41FA5}">
                      <a16:colId xmlns:a16="http://schemas.microsoft.com/office/drawing/2014/main" val="3921994911"/>
                    </a:ext>
                  </a:extLst>
                </a:gridCol>
                <a:gridCol w="3387491">
                  <a:extLst>
                    <a:ext uri="{9D8B030D-6E8A-4147-A177-3AD203B41FA5}">
                      <a16:colId xmlns:a16="http://schemas.microsoft.com/office/drawing/2014/main" val="2927803647"/>
                    </a:ext>
                  </a:extLst>
                </a:gridCol>
                <a:gridCol w="3265027">
                  <a:extLst>
                    <a:ext uri="{9D8B030D-6E8A-4147-A177-3AD203B41FA5}">
                      <a16:colId xmlns:a16="http://schemas.microsoft.com/office/drawing/2014/main" val="3453426759"/>
                    </a:ext>
                  </a:extLst>
                </a:gridCol>
              </a:tblGrid>
              <a:tr h="792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28670"/>
                  </a:ext>
                </a:extLst>
              </a:tr>
              <a:tr h="1948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29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4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B185-75B0-4D3D-A6C5-1442ACC9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7" y="341141"/>
            <a:ext cx="10583055" cy="1157875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1678-D14F-4521-8DCC-8CAECBD7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78" y="2027107"/>
            <a:ext cx="6236825" cy="405060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ম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শওকত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আলী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 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ক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বিষ্ণুপুর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প্রা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থ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মিক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তারাগঞ্জ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, র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র।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A6402-79A2-40F0-87B9-FD054C378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33" y="2027107"/>
            <a:ext cx="3682624" cy="4201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0900" y="293877"/>
            <a:ext cx="10110035" cy="1150535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74000">
                <a:srgbClr val="7030A0"/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ysClr val="windowText" lastClr="000000"/>
            </a:solidFill>
            <a:prstDash val="sysDash"/>
          </a:ln>
          <a:effectLst>
            <a:glow rad="1016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32394" y="1977478"/>
            <a:ext cx="7955335" cy="3251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n-I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 ছেলে ও মেয়েরা কী ধরনের পোশাক পরেন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জীবনধারা সম্পর্কে তিনটি বাক্য লেখ।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ণিপুরি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48956-CAC5-4766-9AC6-1BB478AAC0B5}"/>
              </a:ext>
            </a:extLst>
          </p:cNvPr>
          <p:cNvSpPr txBox="1"/>
          <p:nvPr/>
        </p:nvSpPr>
        <p:spPr>
          <a:xfrm>
            <a:off x="890900" y="1977478"/>
            <a:ext cx="537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5338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2003" y="190460"/>
            <a:ext cx="9561053" cy="941086"/>
          </a:xfrm>
          <a:prstGeom prst="rect">
            <a:avLst/>
          </a:prstGeom>
          <a:gradFill>
            <a:gsLst>
              <a:gs pos="89375">
                <a:srgbClr val="EAEF59"/>
              </a:gs>
              <a:gs pos="4700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chemeClr val="accent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42108A-12E6-4390-BEFC-27F2FD4F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79" y="1210087"/>
            <a:ext cx="103174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পাশের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বাক্যাংশের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ডান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পাশের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বাক্যাংশ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খাতায়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লিখে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আসবে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                   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28B274-2AD4-43F4-8189-0251F4844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69961"/>
              </p:ext>
            </p:extLst>
          </p:nvPr>
        </p:nvGraphicFramePr>
        <p:xfrm>
          <a:off x="1857748" y="1820165"/>
          <a:ext cx="7889562" cy="4881372"/>
        </p:xfrm>
        <a:graphic>
          <a:graphicData uri="http://schemas.openxmlformats.org/drawingml/2006/table">
            <a:tbl>
              <a:tblPr firstRow="1" firstCol="1" bandRow="1"/>
              <a:tblGrid>
                <a:gridCol w="4752914">
                  <a:extLst>
                    <a:ext uri="{9D8B030D-6E8A-4147-A177-3AD203B41FA5}">
                      <a16:colId xmlns:a16="http://schemas.microsoft.com/office/drawing/2014/main" val="3469483552"/>
                    </a:ext>
                  </a:extLst>
                </a:gridCol>
                <a:gridCol w="3136648">
                  <a:extLst>
                    <a:ext uri="{9D8B030D-6E8A-4147-A177-3AD203B41FA5}">
                      <a16:colId xmlns:a16="http://schemas.microsoft.com/office/drawing/2014/main" val="3707306214"/>
                    </a:ext>
                  </a:extLst>
                </a:gridCol>
              </a:tblGrid>
              <a:tr h="2974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     বাম পাশ</a:t>
                      </a:r>
                      <a:endParaRPr lang="en-US" sz="20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    ডান পাশ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40152"/>
                  </a:ext>
                </a:extLst>
              </a:tr>
              <a:tr h="4131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মণিপুরিরা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চাকমা মেয়েদের পোশাক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প্রতিবছর সাঁওতালরা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মারমাদের একটি প্রিয় খাবারের নাম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মণিপুরি ছেলেদের পোশাক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পাঁচটি উৎসব পালন করেন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নাপ্পি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ধুতি ও পাঞ্জাবি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থামি ও আঙ্গি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সিঞ্জেদা নামের খাবার খান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নালিতা নামের খাবার খান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পিনোন হাদি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956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3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610877" y="242887"/>
            <a:ext cx="8970246" cy="1711629"/>
          </a:xfrm>
          <a:prstGeom prst="don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rgbClr val="FF0000"/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E3328-4AC1-4EC9-82C1-ACF0B8415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17" y="2132460"/>
            <a:ext cx="5877765" cy="44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9AF8-5796-46C5-9E41-7B72EC46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66" y="226606"/>
            <a:ext cx="10792916" cy="127065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F576-B817-4428-9F75-AB7EEE0C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66" y="1939813"/>
            <a:ext cx="6715593" cy="430537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/০১/২০২১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E7880-2332-4A47-9DDE-C9DDC66DB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00" y="2188938"/>
            <a:ext cx="2905441" cy="38071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2472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2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2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2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25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825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325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47E3-A5E3-40DE-9F45-9EDB847B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505" y="355675"/>
            <a:ext cx="4404618" cy="80240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as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93B7-6F03-4956-88D9-92715CC9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68" y="1747911"/>
            <a:ext cx="9894863" cy="33621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bn-IN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∑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২.৩.৩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২.৩.৪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25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25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25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625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25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625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125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AB19FF81-6364-41A9-9E24-26ABDBAE6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82" y="499766"/>
            <a:ext cx="4336659" cy="5858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B2614-4DC4-4777-A101-B39A2B2DF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25" y="892483"/>
            <a:ext cx="6934418" cy="462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D022E-38CD-4DDD-84EF-7AE2161E9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40" y="763397"/>
            <a:ext cx="7894235" cy="4736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D8C10-53E5-4C38-8E35-0E960404C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11" y="763397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86229" y="-108489"/>
            <a:ext cx="10219542" cy="2041113"/>
          </a:xfrm>
          <a:prstGeom prst="horizontalScroll">
            <a:avLst>
              <a:gd name="adj" fmla="val 25000"/>
            </a:avLst>
          </a:prstGeom>
          <a:gradFill flip="none" rotWithShape="1">
            <a:gsLst>
              <a:gs pos="100000">
                <a:srgbClr val="FF0000"/>
              </a:gs>
              <a:gs pos="74000">
                <a:srgbClr val="00B050"/>
              </a:gs>
              <a:gs pos="39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843430" y="2371497"/>
            <a:ext cx="10505139" cy="3477760"/>
          </a:xfrm>
          <a:prstGeom prst="flowChartTerminator">
            <a:avLst/>
          </a:prstGeom>
          <a:gradFill>
            <a:gsLst>
              <a:gs pos="100000">
                <a:srgbClr val="FFFF00"/>
              </a:gs>
              <a:gs pos="91144">
                <a:schemeClr val="accent2">
                  <a:lumMod val="75000"/>
                </a:schemeClr>
              </a:gs>
              <a:gs pos="82000">
                <a:srgbClr val="7030A0"/>
              </a:gs>
              <a:gs pos="69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ln w="5715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397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en-US" sz="4000" kern="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ণিপুরি </a:t>
            </a:r>
            <a:r>
              <a:rPr lang="en-US" sz="40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</a:t>
            </a:r>
            <a:r>
              <a:rPr lang="bn-IN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bn-IN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CBBCF724-2D4E-4396-A877-A4EF27DC1925}"/>
              </a:ext>
            </a:extLst>
          </p:cNvPr>
          <p:cNvSpPr/>
          <p:nvPr/>
        </p:nvSpPr>
        <p:spPr>
          <a:xfrm>
            <a:off x="843430" y="2371497"/>
            <a:ext cx="10505139" cy="3477760"/>
          </a:xfrm>
          <a:prstGeom prst="flowChartTerminator">
            <a:avLst/>
          </a:prstGeom>
          <a:gradFill>
            <a:gsLst>
              <a:gs pos="100000">
                <a:srgbClr val="FFFF00"/>
              </a:gs>
              <a:gs pos="91144">
                <a:schemeClr val="accent2">
                  <a:lumMod val="75000"/>
                </a:schemeClr>
              </a:gs>
              <a:gs pos="82000">
                <a:srgbClr val="7030A0"/>
              </a:gs>
              <a:gs pos="60000">
                <a:srgbClr val="00B0F0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ln w="57150" cap="flat" cmpd="sng" algn="ctr">
            <a:noFill/>
            <a:prstDash val="solid"/>
            <a:miter lim="800000"/>
          </a:ln>
          <a:effectLst>
            <a:glow rad="139700">
              <a:srgbClr val="F19D1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987017" y="5735596"/>
            <a:ext cx="3402037" cy="595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বাড়িঘর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B876C-EFBE-40F0-95EF-9F525FDECECF}"/>
              </a:ext>
            </a:extLst>
          </p:cNvPr>
          <p:cNvSpPr txBox="1"/>
          <p:nvPr/>
        </p:nvSpPr>
        <p:spPr>
          <a:xfrm>
            <a:off x="2953629" y="5745897"/>
            <a:ext cx="6284742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বাড়িঘর বাঁশ, ইট বা টিনের তৈরি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CE198-3475-4046-9441-49CFDABFA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4"/>
          <a:stretch/>
        </p:blipFill>
        <p:spPr>
          <a:xfrm>
            <a:off x="1610303" y="527328"/>
            <a:ext cx="8971394" cy="48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4646315" y="5292862"/>
            <a:ext cx="237978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ণিপুরিদের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69BFA-C3B7-4DC6-85D4-DBA8D44CE5B4}"/>
              </a:ext>
            </a:extLst>
          </p:cNvPr>
          <p:cNvSpPr txBox="1"/>
          <p:nvPr/>
        </p:nvSpPr>
        <p:spPr>
          <a:xfrm>
            <a:off x="3085471" y="6052707"/>
            <a:ext cx="569741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ভাত, মাছ ও নানা ধরনের সবজি খান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D9FCC-856C-4EB2-8402-14092E3A2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96506"/>
            <a:ext cx="5715000" cy="4257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5D458-59D4-4BBE-A979-CBEE44BC7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9" y="468897"/>
            <a:ext cx="9041022" cy="508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9EC30-E55B-4EC9-9D0D-D2630CEC7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79" y="696506"/>
            <a:ext cx="5876821" cy="35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4247351" y="5528862"/>
            <a:ext cx="390702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2C44A-5510-4372-99FD-D2A6769E0DE3}"/>
              </a:ext>
            </a:extLst>
          </p:cNvPr>
          <p:cNvSpPr txBox="1"/>
          <p:nvPr/>
        </p:nvSpPr>
        <p:spPr>
          <a:xfrm>
            <a:off x="4168976" y="4895235"/>
            <a:ext cx="3854047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 কাপড় তৈরি করছে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AE3A7-9199-490B-B9CB-1D86066F320E}"/>
              </a:ext>
            </a:extLst>
          </p:cNvPr>
          <p:cNvSpPr txBox="1"/>
          <p:nvPr/>
        </p:nvSpPr>
        <p:spPr>
          <a:xfrm>
            <a:off x="3628769" y="5668153"/>
            <a:ext cx="4881488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মূলত কৃষিজীবী ও তাঁতি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D2A48-4778-413C-A121-0D7B1199E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01" y="554121"/>
            <a:ext cx="8393120" cy="4719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0651DA-BC85-4AC4-B076-A18442ED6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25" y="805918"/>
            <a:ext cx="6592443" cy="36917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1BC92C-44E0-4DDB-9BC9-3BAA1E5FD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01" y="570004"/>
            <a:ext cx="8815748" cy="49588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EFE99B-C67D-437F-9E06-ECA6960C9422}"/>
              </a:ext>
            </a:extLst>
          </p:cNvPr>
          <p:cNvSpPr txBox="1"/>
          <p:nvPr/>
        </p:nvSpPr>
        <p:spPr>
          <a:xfrm>
            <a:off x="4116003" y="5607497"/>
            <a:ext cx="390702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তাঁতের কাপড়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77C3CA-3EBA-47FE-8273-FF1CD6A4C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77" y="1015008"/>
            <a:ext cx="5493736" cy="39906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164A5A-22F3-4343-A2D8-1777E8C0A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-730" r="9488" b="730"/>
          <a:stretch/>
        </p:blipFill>
        <p:spPr>
          <a:xfrm>
            <a:off x="481317" y="986087"/>
            <a:ext cx="5467807" cy="40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582</Words>
  <Application>Microsoft Office PowerPoint</Application>
  <PresentationFormat>Widescreen</PresentationFormat>
  <Paragraphs>126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শিক্ষক পরিচিতি </vt:lpstr>
      <vt:lpstr>পাঠ পরিচিতি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36</cp:revision>
  <dcterms:created xsi:type="dcterms:W3CDTF">2021-02-01T18:04:08Z</dcterms:created>
  <dcterms:modified xsi:type="dcterms:W3CDTF">2021-02-18T17:50:25Z</dcterms:modified>
</cp:coreProperties>
</file>