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Sujing-2-in-1-Plastic-Sprinkler-Nozzle-for-Flower-Waterers-Bottle.jpg"/>
          <p:cNvPicPr>
            <a:picLocks noChangeAspect="1"/>
          </p:cNvPicPr>
          <p:nvPr/>
        </p:nvPicPr>
        <p:blipFill>
          <a:blip r:embed="rId2"/>
          <a:srcRect t="8889" r="1111" b="3333"/>
          <a:stretch>
            <a:fillRect/>
          </a:stretch>
        </p:blipFill>
        <p:spPr>
          <a:xfrm>
            <a:off x="533400" y="1295400"/>
            <a:ext cx="8001000" cy="507286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62000" y="381000"/>
            <a:ext cx="74676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সকলের জন্য বুকভরা ভালোবাসা আর প্রাণঢালা শুভেচ্ছা রইল</a:t>
            </a:r>
            <a:endParaRPr lang="en-US" sz="32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76600" y="304800"/>
            <a:ext cx="19812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n>
                  <a:solidFill>
                    <a:schemeClr val="tx2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সেচ পদ্ধতি</a:t>
            </a:r>
            <a:endParaRPr lang="en-US" sz="3600" dirty="0">
              <a:ln>
                <a:solidFill>
                  <a:schemeClr val="tx2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 descr="agri-water-supply-2101040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914400"/>
            <a:ext cx="28575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unnamed (6).jpg"/>
          <p:cNvPicPr>
            <a:picLocks noChangeAspect="1"/>
          </p:cNvPicPr>
          <p:nvPr/>
        </p:nvPicPr>
        <p:blipFill>
          <a:blip r:embed="rId3"/>
          <a:srcRect l="17188" t="8334" r="6250" b="27778"/>
          <a:stretch>
            <a:fillRect/>
          </a:stretch>
        </p:blipFill>
        <p:spPr>
          <a:xfrm>
            <a:off x="381000" y="914400"/>
            <a:ext cx="26670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ownload (23).jpg"/>
          <p:cNvPicPr>
            <a:picLocks noChangeAspect="1"/>
          </p:cNvPicPr>
          <p:nvPr/>
        </p:nvPicPr>
        <p:blipFill>
          <a:blip r:embed="rId4"/>
          <a:srcRect l="4598" r="5747" b="17241"/>
          <a:stretch>
            <a:fillRect/>
          </a:stretch>
        </p:blipFill>
        <p:spPr>
          <a:xfrm>
            <a:off x="3048000" y="990600"/>
            <a:ext cx="26670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62000" y="2667000"/>
            <a:ext cx="16764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 smtClean="0">
                <a:ln>
                  <a:solidFill>
                    <a:schemeClr val="tx2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চেক বেসিন</a:t>
            </a:r>
            <a:endParaRPr lang="en-US" sz="2400" dirty="0">
              <a:ln>
                <a:solidFill>
                  <a:schemeClr val="tx2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2667000"/>
            <a:ext cx="12954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 smtClean="0">
                <a:ln>
                  <a:solidFill>
                    <a:schemeClr val="tx2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রিং বেসিন</a:t>
            </a:r>
            <a:endParaRPr lang="en-US" sz="2400" dirty="0">
              <a:ln>
                <a:solidFill>
                  <a:schemeClr val="tx2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2667000"/>
            <a:ext cx="1752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 smtClean="0">
                <a:ln>
                  <a:solidFill>
                    <a:schemeClr val="tx2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নালা পদ্ধতি</a:t>
            </a:r>
            <a:endParaRPr lang="en-US" sz="2400" dirty="0">
              <a:ln>
                <a:solidFill>
                  <a:schemeClr val="tx2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3505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চেক বেসিনঃ</a:t>
            </a:r>
            <a:endPara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35052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প্লাবন সেচে পানির অপচয় রোধে এ সেচ দেওয়া হয়। জমিকে কয়েকটি খণ্ডে উঁচু আইল দিয়ে বিভক্ত করে পানি নিয়ন্ত্রেণের মাধ্যমে সেচ দেওয়া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572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রিং বেসিনঃ</a:t>
            </a:r>
            <a:endPara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4572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ফল বাগানে রিং বেসিন পদ্ধতিতে সেচ দিলে পানির অপচয় রোধ হয়। ফল গাছের গোড়ায় বৃত্তাকার নালা থাকে এবং প্রধান সেচ নালার সাথে যুক্ত থাকে। 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715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নালা পদ্ধতিঃ</a:t>
            </a:r>
            <a:endPara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715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জমির আয়তন অনুসারে পর্যাপ্ত সংখ্যক নালা তৈরি করে প্রধান নালার সাথে যুক্ত করতে হবে।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9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65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65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unnamed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37338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water-saving-and-plant-protection-all-this-is-system-of-drip-irrigation-for-greenhouses-with-their-own-hand-5.jpg"/>
          <p:cNvPicPr>
            <a:picLocks noChangeAspect="1"/>
          </p:cNvPicPr>
          <p:nvPr/>
        </p:nvPicPr>
        <p:blipFill>
          <a:blip r:embed="rId3"/>
          <a:srcRect l="5484" t="26724" r="13226" b="6034"/>
          <a:stretch>
            <a:fillRect/>
          </a:stretch>
        </p:blipFill>
        <p:spPr>
          <a:xfrm>
            <a:off x="4724400" y="468087"/>
            <a:ext cx="3733800" cy="2122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219200" y="2667000"/>
            <a:ext cx="2209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বর্ষণ সেচ</a:t>
            </a:r>
            <a:endParaRPr lang="en-US" sz="24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2738735"/>
            <a:ext cx="19812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ড্রিপ সেচ</a:t>
            </a:r>
            <a:endParaRPr lang="en-US" sz="24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352800"/>
            <a:ext cx="12954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বর্ষণ সেচঃ</a:t>
            </a:r>
            <a:endParaRPr lang="en-US" sz="24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3352800"/>
            <a:ext cx="64008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গাছের উপর পানি ছিটিয়ে প্রয়োগ করাকে বর্ষণ সেচ বলে। চা বাগানে এটা প্রয়োগ করা হয়।</a:t>
            </a:r>
            <a:endParaRPr lang="en-US" sz="24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872335"/>
            <a:ext cx="1371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OMJ" pitchFamily="2" charset="0"/>
                <a:cs typeface="SutonnyOMJ" pitchFamily="2" charset="0"/>
              </a:rPr>
              <a:t>ড্রিপ সেচঃ</a:t>
            </a:r>
            <a:endParaRPr lang="en-US" sz="24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4800600"/>
            <a:ext cx="6629400" cy="954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পাইপের মাধ্যমে গাছের মূলাঞ্চলে পানি পৌঁছে দেওয়াকে ড্রিপ সেচ বলে। এটি খুবই ভালো একটি পানি সাশ্রয়ী পদ্ধতি।</a:t>
            </a:r>
            <a:endParaRPr lang="en-US" sz="28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4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1000" y="29057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সেচের পানির পরিমাণঃ</a:t>
            </a:r>
            <a:endParaRPr lang="en-US" sz="2800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447871"/>
            <a:ext cx="80010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গাছ মূলের মাধ্যমে পানি গ্রহণ করে। গাছ বৃদ্ধির সাথে মূল বৃদ্ধি পায় ও মাটির গভীরে প্রবেশ করে। তাই সেচের মাধ্যমে মূল ভিজাতে হয়। মাটির প্রথম এক থেকে দেড় ফুট গভীর পর্যন্ত ভিজিয়ে সেচ দিতে হয়।</a:t>
            </a:r>
            <a:endParaRPr lang="en-US" sz="24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876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OMJ" pitchFamily="2" charset="0"/>
                <a:cs typeface="SutonnyOMJ" pitchFamily="2" charset="0"/>
              </a:rPr>
              <a:t>সেচের সময়ঃ</a:t>
            </a:r>
            <a:endParaRPr lang="en-US" sz="2800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486400"/>
            <a:ext cx="6324600" cy="954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মাটির রসের অবস্থা বুঝে সেচ দিতে হবে এবং ফসলের   বৃদ্ধির পর্যায় দেখে সেচ দিতে হবে</a:t>
            </a:r>
            <a:endParaRPr lang="en-US" sz="28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0" descr="water.jpg"/>
          <p:cNvPicPr>
            <a:picLocks noChangeAspect="1"/>
          </p:cNvPicPr>
          <p:nvPr/>
        </p:nvPicPr>
        <p:blipFill>
          <a:blip r:embed="rId2"/>
          <a:srcRect l="13733" t="711" r="11600" b="711"/>
          <a:stretch>
            <a:fillRect/>
          </a:stretch>
        </p:blipFill>
        <p:spPr>
          <a:xfrm>
            <a:off x="2590800" y="457200"/>
            <a:ext cx="3581400" cy="2362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09600" y="4953000"/>
            <a:ext cx="7629787" cy="76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সাশ্রয়ীরূপে সেচ ব্যবহারের বিবেচ্য বিষয়গুলো ব্যাখ্যা কর।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381000"/>
            <a:ext cx="182880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জোড়ায় কাজ</a:t>
            </a:r>
          </a:p>
          <a:p>
            <a:r>
              <a:rPr lang="bn-IN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সময়ঃ ৬ মিনিট</a:t>
            </a:r>
            <a:endParaRPr lang="en-US" sz="24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download (23).jpg"/>
          <p:cNvPicPr>
            <a:picLocks noChangeAspect="1"/>
          </p:cNvPicPr>
          <p:nvPr/>
        </p:nvPicPr>
        <p:blipFill>
          <a:blip r:embed="rId2"/>
          <a:srcRect l="4598" r="5747" b="17241"/>
          <a:stretch>
            <a:fillRect/>
          </a:stretch>
        </p:blipFill>
        <p:spPr>
          <a:xfrm>
            <a:off x="2286000" y="1874520"/>
            <a:ext cx="4170218" cy="26212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050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সেচের প্রতি সংবেদনশীল ও সংকটময় অবস্থা</a:t>
            </a:r>
            <a:endParaRPr lang="en-US" sz="32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397000"/>
          <a:ext cx="7696200" cy="48835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0"/>
                <a:gridCol w="3581400"/>
                <a:gridCol w="2286000"/>
              </a:tblGrid>
              <a:tr h="795867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ফসলের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নাম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সেচের প্রতি সংবেদনশীল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পর্যায় 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সেচের প্রতি সংকটময়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পর্যায় 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795867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ধান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প্রাথমিক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কুশি গজানো, পুষ্পায়ন, দুধ পর্যায় 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প্রাথমিক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পুষ্পায়ন, পুষ্পায়ন 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795867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গম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মুকুট মূল গজানো, কুশি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গজানোর শেষ দিকে। 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পুষ্পায়ন,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দুধ পর্যায় 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795867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সরিষা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দৈহিক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বৃদ্ধি ও পুষ্পায়ন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পুষ্পায়ন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795867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ছোলা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পুষ্পায়ন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পূর্ব ও বীজ গঠন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পুষ্পায়ন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-পূর্ব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  <a:tr h="795867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আ লু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চারা গজানো,</a:t>
                      </a:r>
                      <a:r>
                        <a:rPr lang="bn-IN" sz="2400" baseline="0" dirty="0" smtClean="0">
                          <a:latin typeface="SutonnyOMJ" pitchFamily="2" charset="0"/>
                          <a:cs typeface="SutonnyOMJ" pitchFamily="2" charset="0"/>
                        </a:rPr>
                        <a:t> স্টোলেন তৈরি, প্রাথমিক কন্দ গঠন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SutonnyOMJ" pitchFamily="2" charset="0"/>
                          <a:cs typeface="SutonnyOMJ" pitchFamily="2" charset="0"/>
                        </a:rPr>
                        <a:t>চারা গজানো</a:t>
                      </a:r>
                      <a:endParaRPr lang="en-US" sz="24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95600" y="381000"/>
            <a:ext cx="2743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পাঠ্য পুস্তকে সংযোগ</a:t>
            </a:r>
            <a:endParaRPr lang="en-US" sz="3200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Picture 6" descr="Capture প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6928"/>
            <a:ext cx="8077200" cy="3799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29000" y="381000"/>
            <a:ext cx="1981200" cy="954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 smtClean="0">
                <a:ln>
                  <a:solidFill>
                    <a:schemeClr val="tx2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দলীয় কাজ</a:t>
            </a:r>
          </a:p>
          <a:p>
            <a:r>
              <a:rPr lang="bn-IN" sz="2800" dirty="0" smtClean="0">
                <a:ln>
                  <a:solidFill>
                    <a:schemeClr val="tx2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সময়ঃ ৮ মিনিট</a:t>
            </a:r>
            <a:endParaRPr lang="en-US" sz="2800" dirty="0">
              <a:ln>
                <a:solidFill>
                  <a:schemeClr val="tx2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4800600"/>
            <a:ext cx="7629787" cy="76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সাশ্রয়ীরূপে সেচের প্রয়োজনীয়তা বিশ্লেষণ করো।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news_253477_1.jpg"/>
          <p:cNvPicPr>
            <a:picLocks noChangeAspect="1"/>
          </p:cNvPicPr>
          <p:nvPr/>
        </p:nvPicPr>
        <p:blipFill>
          <a:blip r:embed="rId2"/>
          <a:srcRect l="5000" t="3778" r="7000" b="9111"/>
          <a:stretch>
            <a:fillRect/>
          </a:stretch>
        </p:blipFill>
        <p:spPr>
          <a:xfrm>
            <a:off x="2209800" y="1676400"/>
            <a:ext cx="4343400" cy="2727227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10000" y="344269"/>
            <a:ext cx="17526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n>
                  <a:solidFill>
                    <a:srgbClr val="FFC000"/>
                  </a:solidFill>
                </a:ln>
                <a:solidFill>
                  <a:schemeClr val="accent6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3600" dirty="0">
              <a:ln>
                <a:solidFill>
                  <a:srgbClr val="FFC000"/>
                </a:solidFill>
              </a:ln>
              <a:solidFill>
                <a:schemeClr val="accent6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1143000"/>
            <a:ext cx="6172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ফসলে কৃত্রিম উপায়ে পানি প্রয়োগকে কি বলে?</a:t>
            </a:r>
            <a:endParaRPr lang="en-US" sz="2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1981200"/>
            <a:ext cx="6172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সেচের পানির মূল উৎস কি?</a:t>
            </a:r>
            <a:endParaRPr lang="en-US" sz="2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3657600"/>
            <a:ext cx="6172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ফল বাগানে কোন পদ্ধতিতে সেচ দেওয়া ভালো?</a:t>
            </a:r>
            <a:endParaRPr lang="en-US" sz="2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00" y="4495800"/>
            <a:ext cx="6172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চা বাগানে কোন ধরণের সেচ পদ্ধতি ব্যবহার করা হয়?</a:t>
            </a:r>
            <a:endParaRPr lang="en-US" sz="2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43000" y="2819400"/>
            <a:ext cx="6172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অবস্থান অনুসারে সেচের পানির উৎস কয়টি?</a:t>
            </a:r>
            <a:endParaRPr lang="en-US" sz="2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5334000"/>
            <a:ext cx="6172200" cy="609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দেশের মোট জমির কত শতাংশে ধান চাষ হয়?</a:t>
            </a:r>
            <a:endParaRPr lang="en-US" sz="24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91400" y="1143000"/>
            <a:ext cx="1371600" cy="53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সেচ</a:t>
            </a:r>
            <a:endParaRPr lang="en-US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91400" y="1981200"/>
            <a:ext cx="1371600" cy="53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বৃষ্টিপাত</a:t>
            </a:r>
            <a:endParaRPr lang="en-US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91400" y="2819400"/>
            <a:ext cx="1371600" cy="53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২ টি</a:t>
            </a:r>
            <a:endParaRPr lang="en-US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91400" y="3657600"/>
            <a:ext cx="1371600" cy="53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রিং বেসিক</a:t>
            </a:r>
            <a:endParaRPr lang="en-US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91400" y="4495800"/>
            <a:ext cx="1371600" cy="53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বর্ষণ সেচ</a:t>
            </a:r>
            <a:endParaRPr lang="en-US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1400" y="5334000"/>
            <a:ext cx="1371600" cy="53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৭৫%</a:t>
            </a:r>
            <a:endParaRPr lang="en-US" sz="2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9" name="Picture 18" descr="png-clipart-hand-index-finger-fingers-text-photography-thumbnail.png"/>
          <p:cNvPicPr>
            <a:picLocks noChangeAspect="1"/>
          </p:cNvPicPr>
          <p:nvPr/>
        </p:nvPicPr>
        <p:blipFill>
          <a:blip r:embed="rId2" cstate="print"/>
          <a:srcRect l="10920" t="29311" r="8621" b="27011"/>
          <a:stretch>
            <a:fillRect/>
          </a:stretch>
        </p:blipFill>
        <p:spPr>
          <a:xfrm>
            <a:off x="304800" y="1219200"/>
            <a:ext cx="685800" cy="465363"/>
          </a:xfrm>
          <a:prstGeom prst="rect">
            <a:avLst/>
          </a:prstGeom>
        </p:spPr>
      </p:pic>
      <p:pic>
        <p:nvPicPr>
          <p:cNvPr id="20" name="Picture 19" descr="png-clipart-hand-index-finger-fingers-text-photography-thumbnail.png"/>
          <p:cNvPicPr>
            <a:picLocks noChangeAspect="1"/>
          </p:cNvPicPr>
          <p:nvPr/>
        </p:nvPicPr>
        <p:blipFill>
          <a:blip r:embed="rId2" cstate="print"/>
          <a:srcRect l="10920" t="29311" r="8621" b="27011"/>
          <a:stretch>
            <a:fillRect/>
          </a:stretch>
        </p:blipFill>
        <p:spPr>
          <a:xfrm>
            <a:off x="304800" y="2049237"/>
            <a:ext cx="685800" cy="465363"/>
          </a:xfrm>
          <a:prstGeom prst="rect">
            <a:avLst/>
          </a:prstGeom>
        </p:spPr>
      </p:pic>
      <p:pic>
        <p:nvPicPr>
          <p:cNvPr id="21" name="Picture 20" descr="png-clipart-hand-index-finger-fingers-text-photography-thumbnail.png"/>
          <p:cNvPicPr>
            <a:picLocks noChangeAspect="1"/>
          </p:cNvPicPr>
          <p:nvPr/>
        </p:nvPicPr>
        <p:blipFill>
          <a:blip r:embed="rId2" cstate="print"/>
          <a:srcRect l="10920" t="29311" r="8621" b="27011"/>
          <a:stretch>
            <a:fillRect/>
          </a:stretch>
        </p:blipFill>
        <p:spPr>
          <a:xfrm>
            <a:off x="304800" y="2895600"/>
            <a:ext cx="685800" cy="465363"/>
          </a:xfrm>
          <a:prstGeom prst="rect">
            <a:avLst/>
          </a:prstGeom>
        </p:spPr>
      </p:pic>
      <p:pic>
        <p:nvPicPr>
          <p:cNvPr id="22" name="Picture 21" descr="png-clipart-hand-index-finger-fingers-text-photography-thumbnail.png"/>
          <p:cNvPicPr>
            <a:picLocks noChangeAspect="1"/>
          </p:cNvPicPr>
          <p:nvPr/>
        </p:nvPicPr>
        <p:blipFill>
          <a:blip r:embed="rId2" cstate="print"/>
          <a:srcRect l="10920" t="29311" r="8621" b="27011"/>
          <a:stretch>
            <a:fillRect/>
          </a:stretch>
        </p:blipFill>
        <p:spPr>
          <a:xfrm>
            <a:off x="304800" y="3725637"/>
            <a:ext cx="685800" cy="465363"/>
          </a:xfrm>
          <a:prstGeom prst="rect">
            <a:avLst/>
          </a:prstGeom>
        </p:spPr>
      </p:pic>
      <p:pic>
        <p:nvPicPr>
          <p:cNvPr id="23" name="Picture 22" descr="png-clipart-hand-index-finger-fingers-text-photography-thumbnail.png"/>
          <p:cNvPicPr>
            <a:picLocks noChangeAspect="1"/>
          </p:cNvPicPr>
          <p:nvPr/>
        </p:nvPicPr>
        <p:blipFill>
          <a:blip r:embed="rId2" cstate="print"/>
          <a:srcRect l="10920" t="29311" r="8621" b="27011"/>
          <a:stretch>
            <a:fillRect/>
          </a:stretch>
        </p:blipFill>
        <p:spPr>
          <a:xfrm>
            <a:off x="304800" y="4563837"/>
            <a:ext cx="685800" cy="465363"/>
          </a:xfrm>
          <a:prstGeom prst="rect">
            <a:avLst/>
          </a:prstGeom>
        </p:spPr>
      </p:pic>
      <p:pic>
        <p:nvPicPr>
          <p:cNvPr id="24" name="Picture 23" descr="png-clipart-hand-index-finger-fingers-text-photography-thumbnail.png"/>
          <p:cNvPicPr>
            <a:picLocks noChangeAspect="1"/>
          </p:cNvPicPr>
          <p:nvPr/>
        </p:nvPicPr>
        <p:blipFill>
          <a:blip r:embed="rId2" cstate="print"/>
          <a:srcRect l="10920" t="29311" r="8621" b="27011"/>
          <a:stretch>
            <a:fillRect/>
          </a:stretch>
        </p:blipFill>
        <p:spPr>
          <a:xfrm>
            <a:off x="304800" y="5410200"/>
            <a:ext cx="685800" cy="465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ource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0"/>
            <a:ext cx="4572000" cy="3190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29000" y="381000"/>
            <a:ext cx="21336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বাড়ীর কাজ</a:t>
            </a:r>
            <a:endParaRPr lang="en-US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257800"/>
            <a:ext cx="5511800" cy="75837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অতিরিক্ত সেচের কুফল সম্পর্কে লিখ।</a:t>
            </a:r>
            <a:endParaRPr lang="en-US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cycle-growth-tulip-plant-isolated-white-background-cycle-growth-tulip-plant-isolated-white-background-120594471.jpg"/>
          <p:cNvPicPr>
            <a:picLocks noChangeAspect="1"/>
          </p:cNvPicPr>
          <p:nvPr/>
        </p:nvPicPr>
        <p:blipFill>
          <a:blip r:embed="rId2"/>
          <a:srcRect l="43750"/>
          <a:stretch>
            <a:fillRect/>
          </a:stretch>
        </p:blipFill>
        <p:spPr>
          <a:xfrm>
            <a:off x="4800600" y="3124200"/>
            <a:ext cx="3810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86442368-technician-farmer-use-wifi-computer-control-agriculture-drone-fly-to-sprayed-fertilizer-on-the-corn-.jpg"/>
          <p:cNvPicPr>
            <a:picLocks noChangeAspect="1"/>
          </p:cNvPicPr>
          <p:nvPr/>
        </p:nvPicPr>
        <p:blipFill>
          <a:blip r:embed="rId3"/>
          <a:srcRect l="6896" t="15528" r="5180" b="1656"/>
          <a:stretch>
            <a:fillRect/>
          </a:stretch>
        </p:blipFill>
        <p:spPr>
          <a:xfrm>
            <a:off x="381000" y="3131481"/>
            <a:ext cx="41910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71600" y="381000"/>
            <a:ext cx="6172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ধন্যবাদ সহকারে সকলের কাছ থেকে বিদায় নিচ্ছি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0" descr="sour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0668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news_242980_1.jpg"/>
          <p:cNvPicPr>
            <a:picLocks noChangeAspect="1"/>
          </p:cNvPicPr>
          <p:nvPr/>
        </p:nvPicPr>
        <p:blipFill>
          <a:blip r:embed="rId2"/>
          <a:srcRect l="37000" t="14444" r="53000" b="25111"/>
          <a:stretch>
            <a:fillRect/>
          </a:stretch>
        </p:blipFill>
        <p:spPr>
          <a:xfrm>
            <a:off x="4182319" y="533400"/>
            <a:ext cx="694481" cy="4511044"/>
          </a:xfrm>
          <a:prstGeom prst="rect">
            <a:avLst/>
          </a:prstGeom>
        </p:spPr>
      </p:pic>
      <p:pic>
        <p:nvPicPr>
          <p:cNvPr id="7" name="Picture 6" descr="20180125_133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33400"/>
            <a:ext cx="2232362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shot_20200114_1634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533400"/>
            <a:ext cx="2136140" cy="2286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63415" y="3989962"/>
            <a:ext cx="3675185" cy="181588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তন্ময় কুমার মণ্ডল</a:t>
            </a:r>
          </a:p>
          <a:p>
            <a:r>
              <a:rPr lang="bn-IN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সহকারী শিক্ষক (কৃষি)</a:t>
            </a:r>
          </a:p>
          <a:p>
            <a:r>
              <a:rPr lang="bn-IN" sz="24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বিদ্যানন্দী হোসেনপুর দাখিল মাদ্রাসা।</a:t>
            </a:r>
          </a:p>
          <a:p>
            <a:r>
              <a:rPr lang="bn-IN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রাজৈর, মাদারীপুর।</a:t>
            </a:r>
            <a:endParaRPr lang="en-US" sz="28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989963"/>
            <a:ext cx="3581400" cy="187743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অষ্টম শ্রেণি</a:t>
            </a:r>
          </a:p>
          <a:p>
            <a:r>
              <a:rPr lang="bn-IN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কৃষি শিক্ষা</a:t>
            </a:r>
          </a:p>
          <a:p>
            <a:r>
              <a:rPr lang="bn-IN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তৃতীয় অধ্যায় (কৃষি উপকরণ)</a:t>
            </a:r>
          </a:p>
          <a:p>
            <a:r>
              <a:rPr lang="bn-IN" sz="2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সময়ঃ ৪০ মিনিট</a:t>
            </a:r>
            <a:endParaRPr lang="en-US" sz="28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6553200" cy="3962400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90800" y="381000"/>
            <a:ext cx="41148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ছবি দেখে পাঠ অনুমান করো</a:t>
            </a:r>
            <a:endParaRPr lang="en-US" sz="3600" dirty="0">
              <a:ln>
                <a:solidFill>
                  <a:schemeClr val="accent2"/>
                </a:solidFill>
              </a:ln>
              <a:solidFill>
                <a:schemeClr val="accent2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446693"/>
            <a:ext cx="6781800" cy="954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আজকের পাঠ—</a:t>
            </a:r>
          </a:p>
          <a:p>
            <a:r>
              <a:rPr lang="bn-IN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৩য় অধ্যায়ঃ পাঠ-৬: জমিতে সাশ্রয়ীরূপে সেচের ব্যবহার।</a:t>
            </a:r>
            <a:endParaRPr lang="en-US" sz="2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05200" y="457200"/>
            <a:ext cx="23622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3600" dirty="0">
              <a:ln>
                <a:solidFill>
                  <a:schemeClr val="tx2"/>
                </a:solidFill>
              </a:ln>
              <a:solidFill>
                <a:schemeClr val="tx2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1000" y="2590800"/>
            <a:ext cx="8153400" cy="2743200"/>
            <a:chOff x="381000" y="1676400"/>
            <a:chExt cx="8305800" cy="2743200"/>
          </a:xfrm>
        </p:grpSpPr>
        <p:grpSp>
          <p:nvGrpSpPr>
            <p:cNvPr id="16" name="Group 15"/>
            <p:cNvGrpSpPr/>
            <p:nvPr/>
          </p:nvGrpSpPr>
          <p:grpSpPr>
            <a:xfrm>
              <a:off x="914400" y="1676400"/>
              <a:ext cx="7772400" cy="2743200"/>
              <a:chOff x="914400" y="1676400"/>
              <a:chExt cx="7772400" cy="27432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914400" y="1676400"/>
                <a:ext cx="7772400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bn-IN" sz="2400" dirty="0" smtClean="0">
                    <a:latin typeface="SutonnyOMJ" pitchFamily="2" charset="0"/>
                    <a:cs typeface="SutonnyOMJ" pitchFamily="2" charset="0"/>
                  </a:rPr>
                  <a:t>সেচের সংজ্ঞা এবং অবস্থান অনুসারে সেচের পানির উৎস লিখতে পারবে।</a:t>
                </a:r>
                <a:endParaRPr lang="en-US" sz="2400" dirty="0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914400" y="3657600"/>
                <a:ext cx="7772400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bn-IN" sz="2800" dirty="0" smtClean="0">
                    <a:latin typeface="SutonnyOMJ" pitchFamily="2" charset="0"/>
                    <a:cs typeface="SutonnyOMJ" pitchFamily="2" charset="0"/>
                  </a:rPr>
                  <a:t>সাশ্রয়ীরূপে সেচের প্রয়োজনীয়তা বিশ্লেষণ করতে পারবে।</a:t>
                </a:r>
                <a:endParaRPr lang="en-US" sz="2800" dirty="0">
                  <a:latin typeface="SutonnyOMJ" pitchFamily="2" charset="0"/>
                  <a:cs typeface="SutonnyOMJ" pitchFamily="2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914400" y="2667000"/>
                <a:ext cx="7772400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Plain">
                  <a:avLst/>
                </a:prstTxWarp>
              </a:bodyPr>
              <a:lstStyle/>
              <a:p>
                <a:pPr algn="ctr"/>
                <a:r>
                  <a:rPr lang="bn-IN" sz="2800" dirty="0" smtClean="0">
                    <a:latin typeface="SutonnyOMJ" pitchFamily="2" charset="0"/>
                    <a:cs typeface="SutonnyOMJ" pitchFamily="2" charset="0"/>
                  </a:rPr>
                  <a:t>সাশ্রয়ীরূপে সেচ ব্যবহারের বিবেচ্য বিষয়গুলো ব্যাখ্যা করতে পারবে।</a:t>
                </a:r>
                <a:endParaRPr lang="en-US" sz="2800" dirty="0"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81000" y="1981200"/>
              <a:ext cx="533400" cy="2209800"/>
              <a:chOff x="381000" y="1981200"/>
              <a:chExt cx="533400" cy="2209800"/>
            </a:xfrm>
          </p:grpSpPr>
          <p:sp>
            <p:nvSpPr>
              <p:cNvPr id="14" name="Curved Right Arrow 13"/>
              <p:cNvSpPr/>
              <p:nvPr/>
            </p:nvSpPr>
            <p:spPr>
              <a:xfrm>
                <a:off x="381000" y="2971800"/>
                <a:ext cx="533400" cy="1219200"/>
              </a:xfrm>
              <a:prstGeom prst="curvedRightArrow">
                <a:avLst>
                  <a:gd name="adj1" fmla="val 14281"/>
                  <a:gd name="adj2" fmla="val 57975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urved Right Arrow 11"/>
              <p:cNvSpPr/>
              <p:nvPr/>
            </p:nvSpPr>
            <p:spPr>
              <a:xfrm>
                <a:off x="381000" y="1981200"/>
                <a:ext cx="533400" cy="1219200"/>
              </a:xfrm>
              <a:prstGeom prst="curvedRightArrow">
                <a:avLst>
                  <a:gd name="adj1" fmla="val 14281"/>
                  <a:gd name="adj2" fmla="val 57975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ses.jpg"/>
          <p:cNvPicPr>
            <a:picLocks noChangeAspect="1"/>
          </p:cNvPicPr>
          <p:nvPr/>
        </p:nvPicPr>
        <p:blipFill>
          <a:blip r:embed="rId2"/>
          <a:srcRect l="12667" t="26000" r="16667" b="14000"/>
          <a:stretch>
            <a:fillRect/>
          </a:stretch>
        </p:blipFill>
        <p:spPr>
          <a:xfrm>
            <a:off x="381001" y="533400"/>
            <a:ext cx="3733800" cy="25146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292adbf08b88d35c7eaebc671ebeae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533400"/>
            <a:ext cx="4343400" cy="25146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124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কৃত্রিমভাবে জমিতে পানি প্রদান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124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বৃষ্টির পানি নদী-নালা, খাল-বিলে পড়ছে।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1910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ফসল উৎপাদনে পানির চাহিদা পূরণে কৃত্রিম উপায়ে পানি প্রয়োগকে সেচ বলে। সেচের পানির মূল উৎস বৃষ্টিপাত। বৃষ্টির পানি নদী-নালা, খাল-বিল, হাওড়-বাওড়, হ্রদ, পুকুর ইত্যাদিতে জমা হয়, এসব পানির অংশ বিশেষ ভূ-গর্ভে জমা হয়। </a:t>
            </a:r>
            <a:endParaRPr lang="en-US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1200px-Chitra_River.jpg"/>
          <p:cNvPicPr>
            <a:picLocks noChangeAspect="1"/>
          </p:cNvPicPr>
          <p:nvPr/>
        </p:nvPicPr>
        <p:blipFill>
          <a:blip r:embed="rId2"/>
          <a:srcRect l="11224" t="16327" r="11225" b="6122"/>
          <a:stretch>
            <a:fillRect/>
          </a:stretch>
        </p:blipFill>
        <p:spPr>
          <a:xfrm>
            <a:off x="304800" y="914400"/>
            <a:ext cx="2971800" cy="2228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images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914400"/>
            <a:ext cx="2759501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maxresdefault (6).jpg"/>
          <p:cNvPicPr>
            <a:picLocks noChangeAspect="1"/>
          </p:cNvPicPr>
          <p:nvPr/>
        </p:nvPicPr>
        <p:blipFill>
          <a:blip r:embed="rId4"/>
          <a:srcRect l="54167" t="14444" b="2593"/>
          <a:stretch>
            <a:fillRect/>
          </a:stretch>
        </p:blipFill>
        <p:spPr>
          <a:xfrm>
            <a:off x="6172200" y="914400"/>
            <a:ext cx="25146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048000" y="3048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সেচের পানির উৎস</a:t>
            </a:r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276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নদী</a:t>
            </a:r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14902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খাল</a:t>
            </a:r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3200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মাটির নিচের পানি</a:t>
            </a:r>
            <a:endParaRPr lang="en-US" sz="3200" dirty="0">
              <a:ln>
                <a:solidFill>
                  <a:schemeClr val="accent2">
                    <a:lumMod val="75000"/>
                  </a:schemeClr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57200" y="3886200"/>
            <a:ext cx="8077200" cy="2590800"/>
            <a:chOff x="304800" y="3962400"/>
            <a:chExt cx="8077200" cy="2590800"/>
          </a:xfrm>
        </p:grpSpPr>
        <p:sp>
          <p:nvSpPr>
            <p:cNvPr id="13" name="Rounded Rectangle 12"/>
            <p:cNvSpPr/>
            <p:nvPr/>
          </p:nvSpPr>
          <p:spPr>
            <a:xfrm>
              <a:off x="3429000" y="3962400"/>
              <a:ext cx="1752600" cy="5334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SutonnyOMJ" pitchFamily="2" charset="0"/>
                  <a:cs typeface="SutonnyOMJ" pitchFamily="2" charset="0"/>
                </a:rPr>
                <a:t>সেচের পানি</a:t>
              </a:r>
              <a:endParaRPr lang="en-US" sz="24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114800" y="4495800"/>
              <a:ext cx="381000" cy="22860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90600" y="4724400"/>
              <a:ext cx="6629400" cy="762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4800" y="5029200"/>
              <a:ext cx="1828800" cy="5334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SutonnyOMJ" pitchFamily="2" charset="0"/>
                  <a:cs typeface="SutonnyOMJ" pitchFamily="2" charset="0"/>
                </a:rPr>
                <a:t>ভূ-উপরিস্থ পানি</a:t>
              </a:r>
              <a:endParaRPr lang="en-US" sz="24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629400" y="5029200"/>
              <a:ext cx="1752600" cy="5334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SutonnyOMJ" pitchFamily="2" charset="0"/>
                  <a:cs typeface="SutonnyOMJ" pitchFamily="2" charset="0"/>
                </a:rPr>
                <a:t>ভূ-গর্ভস্থ পানি</a:t>
              </a:r>
              <a:endParaRPr lang="en-US" sz="24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914400" y="4800600"/>
              <a:ext cx="381000" cy="22860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7315200" y="4800600"/>
              <a:ext cx="381000" cy="228600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57200" y="5715000"/>
              <a:ext cx="3810000" cy="8382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SutonnyOMJ" pitchFamily="2" charset="0"/>
                  <a:cs typeface="SutonnyOMJ" pitchFamily="2" charset="0"/>
                </a:rPr>
                <a:t>নদী-নালা, খাল-বিল, হাওড়-বাওড় ইত্যাদি যা ভূ-পৃষ্টের উপরে অবস্থিত। </a:t>
              </a:r>
              <a:endParaRPr lang="en-US" sz="24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876800" y="5715000"/>
              <a:ext cx="3352800" cy="8382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SutonnyOMJ" pitchFamily="2" charset="0"/>
                  <a:cs typeface="SutonnyOMJ" pitchFamily="2" charset="0"/>
                </a:rPr>
                <a:t>গভীর, অগভীর নলকূপ, শক্তিচালিত পাম্প ইত্যাদি।</a:t>
              </a:r>
              <a:endParaRPr lang="en-US" sz="28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22" name="Bent-Up Arrow 21"/>
            <p:cNvSpPr/>
            <p:nvPr/>
          </p:nvSpPr>
          <p:spPr>
            <a:xfrm rot="10800000">
              <a:off x="6096000" y="5257799"/>
              <a:ext cx="533400" cy="457200"/>
            </a:xfrm>
            <a:prstGeom prst="bentUp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Bent-Up Arrow 23"/>
            <p:cNvSpPr/>
            <p:nvPr/>
          </p:nvSpPr>
          <p:spPr>
            <a:xfrm flipV="1">
              <a:off x="2133600" y="5257800"/>
              <a:ext cx="609600" cy="457200"/>
            </a:xfrm>
            <a:prstGeom prst="bentUp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3505200" y="457200"/>
            <a:ext cx="2438400" cy="838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একক কাজ</a:t>
            </a:r>
            <a:endParaRPr lang="en-US" sz="3600" dirty="0">
              <a:ln>
                <a:solidFill>
                  <a:schemeClr val="bg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486400"/>
            <a:ext cx="83058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সেচের সংঙ্গা লিখ এবং উদাহরণসহ সেচের পানির উৎসের প্রকারভেদ লিখ।</a:t>
            </a:r>
            <a:endParaRPr lang="en-US" sz="28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 descr="223054Kalerkantho_20-05-20-11.jpg"/>
          <p:cNvPicPr>
            <a:picLocks noChangeAspect="1"/>
          </p:cNvPicPr>
          <p:nvPr/>
        </p:nvPicPr>
        <p:blipFill>
          <a:blip r:embed="rId2"/>
          <a:srcRect l="22000" t="13561" r="15000" b="25155"/>
          <a:stretch>
            <a:fillRect/>
          </a:stretch>
        </p:blipFill>
        <p:spPr>
          <a:xfrm>
            <a:off x="412956" y="2209800"/>
            <a:ext cx="4159044" cy="27432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200px-Chitra_River.jpg"/>
          <p:cNvPicPr>
            <a:picLocks noChangeAspect="1"/>
          </p:cNvPicPr>
          <p:nvPr/>
        </p:nvPicPr>
        <p:blipFill>
          <a:blip r:embed="rId3"/>
          <a:srcRect l="11224" t="16327" r="11225" b="6122"/>
          <a:stretch>
            <a:fillRect/>
          </a:stretch>
        </p:blipFill>
        <p:spPr>
          <a:xfrm>
            <a:off x="4800600" y="2209799"/>
            <a:ext cx="3810000" cy="2724593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3810000" y="1447800"/>
            <a:ext cx="1752600" cy="533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সময়ঃ ৩ মিনিট</a:t>
            </a:r>
            <a:endParaRPr lang="en-US" sz="2400" dirty="0">
              <a:ln>
                <a:solidFill>
                  <a:schemeClr val="bg1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Capture ত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23469"/>
            <a:ext cx="7924800" cy="5377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381000"/>
            <a:ext cx="26670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পাঠ্য পুস্তকে সংযোগ</a:t>
            </a:r>
            <a:endParaRPr lang="en-US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52400">
              <a:solidFill>
                <a:srgbClr val="FFC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152400"/>
              <a:ext cx="8763000" cy="6553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600" y="228600"/>
              <a:ext cx="8610600" cy="6400800"/>
            </a:xfrm>
            <a:prstGeom prst="rect">
              <a:avLst/>
            </a:prstGeom>
            <a:noFill/>
            <a:ln w="38100"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news_253477_1.jpg"/>
          <p:cNvPicPr>
            <a:picLocks noChangeAspect="1"/>
          </p:cNvPicPr>
          <p:nvPr/>
        </p:nvPicPr>
        <p:blipFill>
          <a:blip r:embed="rId2"/>
          <a:srcRect l="5000" t="3778" r="7000" b="9111"/>
          <a:stretch>
            <a:fillRect/>
          </a:stretch>
        </p:blipFill>
        <p:spPr>
          <a:xfrm>
            <a:off x="838200" y="924580"/>
            <a:ext cx="3581400" cy="22487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304800"/>
            <a:ext cx="4648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সাশ্রয়ী সেচ ব্যবহারের বিবেচ্য বিষয়</a:t>
            </a:r>
            <a:endParaRPr lang="en-US" sz="32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310896"/>
            <a:ext cx="22098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সেচ নালার ধরণ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download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076980"/>
            <a:ext cx="3352800" cy="2082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3362980"/>
            <a:ext cx="19812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কাঁচা সেচ নালা</a:t>
            </a:r>
            <a:endParaRPr lang="en-US" sz="2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3362980"/>
            <a:ext cx="19812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পাকা সেচ নালা</a:t>
            </a:r>
            <a:endParaRPr lang="en-US" sz="2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276671"/>
            <a:ext cx="75438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সেচ নালার মাধ্যমে জমিতে সেচের পানি পরিবহণ করা হয়। কাঁচা সেচ নালায় পানির অপচয় বেশি হয়। সুতরাং কাঁচা নালার মাধ্যমে সেচ দিলে নালাঢ় তলা ও পাশে মজবুত করে নিতে হবে।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586</Words>
  <Application>Microsoft Office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55</cp:revision>
  <dcterms:created xsi:type="dcterms:W3CDTF">2006-08-16T00:00:00Z</dcterms:created>
  <dcterms:modified xsi:type="dcterms:W3CDTF">2021-02-21T17:56:48Z</dcterms:modified>
</cp:coreProperties>
</file>