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9" r:id="rId2"/>
    <p:sldId id="257" r:id="rId3"/>
    <p:sldId id="270" r:id="rId4"/>
    <p:sldId id="260" r:id="rId5"/>
    <p:sldId id="276" r:id="rId6"/>
    <p:sldId id="259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2" r:id="rId16"/>
    <p:sldId id="26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1F0"/>
    <a:srgbClr val="B4D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ABAF8-A986-44B3-8B48-AF51F9D0880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1D7BC-DA41-4893-B9E4-259296AE7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4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1D7BC-DA41-4893-B9E4-259296AE72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1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C021-7165-40D2-9229-7823605D789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B64B-9246-4852-8C7D-C980BDF40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9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C021-7165-40D2-9229-7823605D789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B64B-9246-4852-8C7D-C980BDF40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62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C021-7165-40D2-9229-7823605D789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B64B-9246-4852-8C7D-C980BDF40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69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C021-7165-40D2-9229-7823605D789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B64B-9246-4852-8C7D-C980BDF40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2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C021-7165-40D2-9229-7823605D789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B64B-9246-4852-8C7D-C980BDF40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45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C021-7165-40D2-9229-7823605D789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B64B-9246-4852-8C7D-C980BDF40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4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C021-7165-40D2-9229-7823605D789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B64B-9246-4852-8C7D-C980BDF40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24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C021-7165-40D2-9229-7823605D789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B64B-9246-4852-8C7D-C980BDF40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76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C021-7165-40D2-9229-7823605D789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B64B-9246-4852-8C7D-C980BDF40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8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C021-7165-40D2-9229-7823605D789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B64B-9246-4852-8C7D-C980BDF40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79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C021-7165-40D2-9229-7823605D789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B64B-9246-4852-8C7D-C980BDF40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61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C021-7165-40D2-9229-7823605D789F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8B64B-9246-4852-8C7D-C980BDF408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82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B1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99022" y="1155032"/>
            <a:ext cx="4066674" cy="7074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382253" y="770021"/>
            <a:ext cx="7387391" cy="14465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solidFill>
                  <a:srgbClr val="C00000"/>
                </a:solidFill>
              </a:rPr>
              <a:t>WELCOME</a:t>
            </a:r>
            <a:endParaRPr lang="en-GB" sz="8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3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7" y="135053"/>
            <a:ext cx="11691105" cy="5101963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6" y="24215"/>
            <a:ext cx="4994031" cy="50719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498" y="2625036"/>
            <a:ext cx="3359860" cy="24711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146" y="79633"/>
            <a:ext cx="3300002" cy="23549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497" y="79633"/>
            <a:ext cx="3359861" cy="23549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147" y="2625034"/>
            <a:ext cx="3300002" cy="247114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60218" y="5237018"/>
            <a:ext cx="11471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It is a day when people love eating traditional food.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4483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70" y="211016"/>
            <a:ext cx="3249250" cy="25321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70" y="2964712"/>
            <a:ext cx="7188204" cy="35908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464" y="168812"/>
            <a:ext cx="3784209" cy="25321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01465" y="-37982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611815" y="503623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962314" y="717452"/>
            <a:ext cx="35591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Girl’s adorn themselves with colourful </a:t>
            </a:r>
            <a:r>
              <a:rPr lang="en-GB" sz="4400" dirty="0" err="1" smtClean="0"/>
              <a:t>naksha,churis</a:t>
            </a:r>
            <a:r>
              <a:rPr lang="en-GB" sz="4400" dirty="0" smtClean="0"/>
              <a:t> and flowers.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42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135" y="195543"/>
            <a:ext cx="4318781" cy="31525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8" y="195542"/>
            <a:ext cx="4192171" cy="6486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137" y="3530990"/>
            <a:ext cx="4318780" cy="31511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86203" y="633046"/>
            <a:ext cx="26165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Early in the </a:t>
            </a:r>
            <a:r>
              <a:rPr lang="en-GB" sz="2800" dirty="0" err="1" smtClean="0"/>
              <a:t>morning,people</a:t>
            </a:r>
            <a:r>
              <a:rPr lang="en-GB" sz="2800" dirty="0" smtClean="0"/>
              <a:t> in hundreds and thousands pour in from all directions to attend the cultural functions.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5350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83733"/>
            <a:ext cx="5219113" cy="641486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77" y="239151"/>
            <a:ext cx="6302326" cy="33621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80295" y="4009292"/>
            <a:ext cx="59365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The masks and wreaths worn by the people are so fascinating!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2311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9127" y="651164"/>
            <a:ext cx="6913418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002060"/>
                </a:solidFill>
              </a:rPr>
              <a:t>Group Work</a:t>
            </a:r>
            <a:endParaRPr lang="en-GB" sz="5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6291" y="2479964"/>
            <a:ext cx="9213273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2060"/>
                </a:solidFill>
              </a:rPr>
              <a:t>Describe your own cultural or religious festival that you </a:t>
            </a:r>
            <a:r>
              <a:rPr lang="en-GB" sz="3200" dirty="0" err="1" smtClean="0">
                <a:solidFill>
                  <a:srgbClr val="002060"/>
                </a:solidFill>
              </a:rPr>
              <a:t>celebrate.You</a:t>
            </a:r>
            <a:r>
              <a:rPr lang="en-GB" sz="3200" dirty="0" smtClean="0">
                <a:solidFill>
                  <a:srgbClr val="002060"/>
                </a:solidFill>
              </a:rPr>
              <a:t> can use the following </a:t>
            </a:r>
            <a:r>
              <a:rPr lang="en-GB" sz="3200" dirty="0" err="1" smtClean="0">
                <a:solidFill>
                  <a:srgbClr val="002060"/>
                </a:solidFill>
              </a:rPr>
              <a:t>words.You</a:t>
            </a:r>
            <a:r>
              <a:rPr lang="en-GB" sz="3200" dirty="0" smtClean="0">
                <a:solidFill>
                  <a:srgbClr val="002060"/>
                </a:solidFill>
              </a:rPr>
              <a:t> can also use other words relevant to the festival.</a:t>
            </a:r>
            <a:endParaRPr lang="en-GB" sz="3200" dirty="0">
              <a:solidFill>
                <a:srgbClr val="00206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454958"/>
              </p:ext>
            </p:extLst>
          </p:nvPr>
        </p:nvGraphicFramePr>
        <p:xfrm>
          <a:off x="1496292" y="4461164"/>
          <a:ext cx="9213270" cy="2036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2654">
                  <a:extLst>
                    <a:ext uri="{9D8B030D-6E8A-4147-A177-3AD203B41FA5}">
                      <a16:colId xmlns:a16="http://schemas.microsoft.com/office/drawing/2014/main" val="4110711820"/>
                    </a:ext>
                  </a:extLst>
                </a:gridCol>
                <a:gridCol w="1842654">
                  <a:extLst>
                    <a:ext uri="{9D8B030D-6E8A-4147-A177-3AD203B41FA5}">
                      <a16:colId xmlns:a16="http://schemas.microsoft.com/office/drawing/2014/main" val="1899563875"/>
                    </a:ext>
                  </a:extLst>
                </a:gridCol>
                <a:gridCol w="1842654">
                  <a:extLst>
                    <a:ext uri="{9D8B030D-6E8A-4147-A177-3AD203B41FA5}">
                      <a16:colId xmlns:a16="http://schemas.microsoft.com/office/drawing/2014/main" val="2302366623"/>
                    </a:ext>
                  </a:extLst>
                </a:gridCol>
                <a:gridCol w="1842654">
                  <a:extLst>
                    <a:ext uri="{9D8B030D-6E8A-4147-A177-3AD203B41FA5}">
                      <a16:colId xmlns:a16="http://schemas.microsoft.com/office/drawing/2014/main" val="3910592814"/>
                    </a:ext>
                  </a:extLst>
                </a:gridCol>
                <a:gridCol w="1842654">
                  <a:extLst>
                    <a:ext uri="{9D8B030D-6E8A-4147-A177-3AD203B41FA5}">
                      <a16:colId xmlns:a16="http://schemas.microsoft.com/office/drawing/2014/main" val="3442548914"/>
                    </a:ext>
                  </a:extLst>
                </a:gridCol>
              </a:tblGrid>
              <a:tr h="1018309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colourful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special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traditional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religious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dance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59192"/>
                  </a:ext>
                </a:extLst>
              </a:tr>
              <a:tr h="1018309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cultural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flowers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food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songs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festive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550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62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5564" y="110836"/>
            <a:ext cx="8900799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Fill in the gaps with suitable words</a:t>
            </a:r>
            <a:endParaRPr lang="en-GB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080656"/>
            <a:ext cx="1194261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Pahela</a:t>
            </a:r>
            <a:r>
              <a:rPr lang="en-GB" sz="2800" dirty="0" smtClean="0"/>
              <a:t> </a:t>
            </a:r>
            <a:r>
              <a:rPr lang="en-GB" sz="2800" dirty="0" err="1" smtClean="0"/>
              <a:t>Boishakh</a:t>
            </a:r>
            <a:r>
              <a:rPr lang="en-GB" sz="2800" dirty="0" smtClean="0"/>
              <a:t> is the  day of Bangla </a:t>
            </a:r>
            <a:r>
              <a:rPr lang="en-GB" sz="2800" dirty="0" err="1" smtClean="0"/>
              <a:t>year.The</a:t>
            </a:r>
            <a:r>
              <a:rPr lang="en-GB" sz="2800" dirty="0" smtClean="0"/>
              <a:t> day is a public </a:t>
            </a:r>
            <a:r>
              <a:rPr lang="en-GB" sz="2800" dirty="0" err="1" smtClean="0"/>
              <a:t>holiday.The</a:t>
            </a:r>
            <a:r>
              <a:rPr lang="en-GB" sz="2800" dirty="0" smtClean="0"/>
              <a:t> traders and shopkeepers open(a) -----.The day is(b)-----------all over the </a:t>
            </a:r>
            <a:r>
              <a:rPr lang="en-GB" sz="2800" dirty="0" err="1" smtClean="0"/>
              <a:t>country.The</a:t>
            </a:r>
            <a:r>
              <a:rPr lang="en-GB" sz="2800" dirty="0" smtClean="0"/>
              <a:t> days first programme starts at ©-------------at </a:t>
            </a:r>
            <a:r>
              <a:rPr lang="en-GB" sz="2800" dirty="0" err="1" smtClean="0"/>
              <a:t>Ramna</a:t>
            </a:r>
            <a:r>
              <a:rPr lang="en-GB" sz="2800" dirty="0" smtClean="0"/>
              <a:t> </a:t>
            </a:r>
            <a:r>
              <a:rPr lang="en-GB" sz="2800" dirty="0" err="1" smtClean="0"/>
              <a:t>Batamul</a:t>
            </a:r>
            <a:r>
              <a:rPr lang="en-GB" sz="2800" dirty="0"/>
              <a:t> </a:t>
            </a:r>
            <a:r>
              <a:rPr lang="en-GB" sz="2800" dirty="0" smtClean="0"/>
              <a:t>by </a:t>
            </a:r>
            <a:r>
              <a:rPr lang="en-GB" sz="2800" dirty="0" err="1" smtClean="0"/>
              <a:t>Chhayanat.Different</a:t>
            </a:r>
            <a:r>
              <a:rPr lang="en-GB" sz="2800" dirty="0" smtClean="0"/>
              <a:t> Bangladeshi Television Channels telecast the(d)---------------</a:t>
            </a:r>
            <a:r>
              <a:rPr lang="en-GB" sz="2800" dirty="0" err="1" smtClean="0"/>
              <a:t>programme.The</a:t>
            </a:r>
            <a:r>
              <a:rPr lang="en-GB" sz="2800" dirty="0" smtClean="0"/>
              <a:t> </a:t>
            </a:r>
            <a:r>
              <a:rPr lang="en-GB" sz="2800" dirty="0" err="1" smtClean="0"/>
              <a:t>Pahela</a:t>
            </a:r>
            <a:r>
              <a:rPr lang="en-GB" sz="2800" dirty="0" smtClean="0"/>
              <a:t> </a:t>
            </a:r>
            <a:r>
              <a:rPr lang="en-GB" sz="2800" dirty="0" err="1" smtClean="0"/>
              <a:t>Boishakh</a:t>
            </a:r>
            <a:r>
              <a:rPr lang="en-GB" sz="2800" dirty="0" smtClean="0"/>
              <a:t> is celebrated with traditional(e)----------------across the </a:t>
            </a:r>
            <a:r>
              <a:rPr lang="en-GB" sz="2800" dirty="0" err="1" smtClean="0"/>
              <a:t>country.The</a:t>
            </a:r>
            <a:r>
              <a:rPr lang="en-GB" sz="2800" dirty="0" smtClean="0"/>
              <a:t> students of Fine Arts of </a:t>
            </a:r>
            <a:r>
              <a:rPr lang="en-GB" sz="2800" smtClean="0"/>
              <a:t>Dhaka University </a:t>
            </a:r>
            <a:r>
              <a:rPr lang="en-GB" sz="2800" dirty="0" smtClean="0"/>
              <a:t>bring out a colourful (f)-------------.The participants wear masks and also carry many festoons,(g)-------------- and </a:t>
            </a:r>
            <a:r>
              <a:rPr lang="en-GB" sz="2800" dirty="0" err="1" smtClean="0"/>
              <a:t>playcards.Many</a:t>
            </a:r>
            <a:r>
              <a:rPr lang="en-GB" sz="2800" dirty="0" smtClean="0"/>
              <a:t> cultural(h)----------------are organised on the </a:t>
            </a:r>
            <a:r>
              <a:rPr lang="en-GB" sz="2800" dirty="0" err="1" smtClean="0"/>
              <a:t>day.The</a:t>
            </a:r>
            <a:r>
              <a:rPr lang="en-GB" sz="2800" dirty="0" smtClean="0"/>
              <a:t> people celebrate the day having(</a:t>
            </a:r>
            <a:r>
              <a:rPr lang="en-GB" sz="2800" dirty="0" err="1" smtClean="0"/>
              <a:t>i</a:t>
            </a:r>
            <a:r>
              <a:rPr lang="en-GB" sz="2800" dirty="0" smtClean="0"/>
              <a:t>)------------------food and wearing traditional </a:t>
            </a:r>
            <a:r>
              <a:rPr lang="en-GB" sz="2800" dirty="0" err="1" smtClean="0"/>
              <a:t>dresses.National</a:t>
            </a:r>
            <a:r>
              <a:rPr lang="en-GB" sz="2800" dirty="0" smtClean="0"/>
              <a:t> dailies bring out special(j)-----------------on the day.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90945" y="5721927"/>
            <a:ext cx="1607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(a)</a:t>
            </a:r>
            <a:r>
              <a:rPr lang="en-GB" sz="2400" dirty="0" err="1" smtClean="0"/>
              <a:t>halkhata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2008907" y="5768093"/>
            <a:ext cx="1814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(b)celebrate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87090" y="5768093"/>
            <a:ext cx="1288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(c)dawn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1" y="5768093"/>
            <a:ext cx="1108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(d) live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287490" y="5768093"/>
            <a:ext cx="2008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(e)festivities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296399" y="5768093"/>
            <a:ext cx="1967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(f)procession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90945" y="6266719"/>
            <a:ext cx="1717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(g) banners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61309" y="6266719"/>
            <a:ext cx="1662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(h)function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087090" y="6266719"/>
            <a:ext cx="1939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(</a:t>
            </a:r>
            <a:r>
              <a:rPr lang="en-GB" sz="2400" dirty="0" err="1" smtClean="0"/>
              <a:t>i</a:t>
            </a:r>
            <a:r>
              <a:rPr lang="en-GB" sz="2400" dirty="0" smtClean="0"/>
              <a:t>) traditional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26728" y="6266719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(j) </a:t>
            </a:r>
            <a:r>
              <a:rPr lang="en-GB" sz="2400" dirty="0" err="1" smtClean="0"/>
              <a:t>suppliment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4610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4234375"/>
            <a:ext cx="10515599" cy="1942587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32185" y="548640"/>
            <a:ext cx="734333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GB" sz="7200" i="1" dirty="0" smtClean="0">
                <a:solidFill>
                  <a:srgbClr val="C00000"/>
                </a:solidFill>
              </a:rPr>
              <a:t>HOME WORK</a:t>
            </a:r>
            <a:endParaRPr lang="en-GB" sz="7200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5582" y="2883877"/>
            <a:ext cx="9495692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Everyone celebrate </a:t>
            </a:r>
            <a:r>
              <a:rPr lang="en-GB" sz="4000" i="1" dirty="0" err="1" smtClean="0">
                <a:solidFill>
                  <a:srgbClr val="C00000"/>
                </a:solidFill>
              </a:rPr>
              <a:t>Pahela</a:t>
            </a:r>
            <a:r>
              <a:rPr lang="en-GB" sz="4000" i="1" dirty="0" smtClean="0">
                <a:solidFill>
                  <a:srgbClr val="C00000"/>
                </a:solidFill>
              </a:rPr>
              <a:t> </a:t>
            </a:r>
            <a:r>
              <a:rPr lang="en-GB" sz="4000" i="1" dirty="0" err="1" smtClean="0">
                <a:solidFill>
                  <a:srgbClr val="C00000"/>
                </a:solidFill>
              </a:rPr>
              <a:t>Boishakh</a:t>
            </a:r>
            <a:r>
              <a:rPr lang="en-GB" sz="4000" i="1" dirty="0" smtClean="0">
                <a:solidFill>
                  <a:srgbClr val="C00000"/>
                </a:solidFill>
              </a:rPr>
              <a:t> </a:t>
            </a:r>
            <a:r>
              <a:rPr lang="en-GB" sz="4000" dirty="0" smtClean="0"/>
              <a:t>in </a:t>
            </a:r>
            <a:r>
              <a:rPr lang="en-GB" sz="3200" dirty="0" smtClean="0"/>
              <a:t>YOUR</a:t>
            </a:r>
            <a:r>
              <a:rPr lang="en-GB" sz="4000" dirty="0" smtClean="0"/>
              <a:t> own way .Now write a letter to your friend on how you celebrated </a:t>
            </a:r>
            <a:r>
              <a:rPr lang="en-GB" sz="4000" i="1" dirty="0" err="1" smtClean="0">
                <a:solidFill>
                  <a:srgbClr val="C00000"/>
                </a:solidFill>
              </a:rPr>
              <a:t>Pahela</a:t>
            </a:r>
            <a:r>
              <a:rPr lang="en-GB" sz="4000" dirty="0" smtClean="0">
                <a:solidFill>
                  <a:srgbClr val="C00000"/>
                </a:solidFill>
              </a:rPr>
              <a:t> </a:t>
            </a:r>
            <a:r>
              <a:rPr lang="en-GB" sz="4000" i="1" dirty="0" err="1" smtClean="0">
                <a:solidFill>
                  <a:srgbClr val="C00000"/>
                </a:solidFill>
              </a:rPr>
              <a:t>Boishakh</a:t>
            </a:r>
            <a:r>
              <a:rPr lang="en-GB" sz="4000" dirty="0" smtClean="0">
                <a:solidFill>
                  <a:srgbClr val="C00000"/>
                </a:solidFill>
              </a:rPr>
              <a:t> </a:t>
            </a:r>
            <a:r>
              <a:rPr lang="en-GB" sz="4000" dirty="0" smtClean="0"/>
              <a:t>last year.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23144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38289" y="787791"/>
            <a:ext cx="7850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i="1" dirty="0" smtClean="0">
                <a:solidFill>
                  <a:srgbClr val="0070C0"/>
                </a:solidFill>
              </a:rPr>
              <a:t>THANK YOU ALL</a:t>
            </a:r>
            <a:endParaRPr lang="en-GB" sz="8000" i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663" y="2514600"/>
            <a:ext cx="7555831" cy="41749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6680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90309" cy="1131166"/>
          </a:xfrm>
        </p:spPr>
        <p:txBody>
          <a:bodyPr>
            <a:normAutofit/>
          </a:bodyPr>
          <a:lstStyle/>
          <a:p>
            <a:pPr algn="ctr"/>
            <a:r>
              <a:rPr lang="en-GB" sz="4800" b="1" i="1" u="sng" dirty="0" smtClean="0">
                <a:solidFill>
                  <a:srgbClr val="00B050"/>
                </a:solidFill>
              </a:rPr>
              <a:t>TEACHER’S IDENTITY</a:t>
            </a:r>
            <a:endParaRPr lang="en-GB" sz="4800" b="1" i="1" u="sng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436" y="309706"/>
            <a:ext cx="4379102" cy="61188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502601" y="2132534"/>
            <a:ext cx="6871854" cy="369331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solidFill>
                  <a:srgbClr val="7030A0"/>
                </a:solidFill>
              </a:rPr>
              <a:t>Mushfika</a:t>
            </a:r>
            <a:r>
              <a:rPr lang="en-GB" sz="3600" dirty="0" smtClean="0">
                <a:solidFill>
                  <a:srgbClr val="7030A0"/>
                </a:solidFill>
              </a:rPr>
              <a:t> </a:t>
            </a:r>
            <a:r>
              <a:rPr lang="en-GB" sz="3600" dirty="0" err="1" smtClean="0">
                <a:solidFill>
                  <a:srgbClr val="7030A0"/>
                </a:solidFill>
              </a:rPr>
              <a:t>Ferdausee</a:t>
            </a:r>
            <a:endParaRPr lang="en-GB" sz="3600" dirty="0" smtClean="0">
              <a:solidFill>
                <a:srgbClr val="7030A0"/>
              </a:solidFill>
            </a:endParaRPr>
          </a:p>
          <a:p>
            <a:r>
              <a:rPr lang="en-GB" sz="3600" dirty="0" err="1" smtClean="0">
                <a:solidFill>
                  <a:srgbClr val="7030A0"/>
                </a:solidFill>
              </a:rPr>
              <a:t>Asst.Head</a:t>
            </a:r>
            <a:r>
              <a:rPr lang="en-GB" sz="3600" dirty="0" smtClean="0">
                <a:solidFill>
                  <a:srgbClr val="7030A0"/>
                </a:solidFill>
              </a:rPr>
              <a:t> Teacher</a:t>
            </a:r>
          </a:p>
          <a:p>
            <a:r>
              <a:rPr lang="en-GB" sz="3600" dirty="0" err="1" smtClean="0">
                <a:solidFill>
                  <a:srgbClr val="7030A0"/>
                </a:solidFill>
              </a:rPr>
              <a:t>Patgudam</a:t>
            </a:r>
            <a:r>
              <a:rPr lang="en-GB" sz="3600" dirty="0" smtClean="0">
                <a:solidFill>
                  <a:srgbClr val="7030A0"/>
                </a:solidFill>
              </a:rPr>
              <a:t> High </a:t>
            </a:r>
            <a:r>
              <a:rPr lang="en-GB" sz="3600" dirty="0" err="1" smtClean="0">
                <a:solidFill>
                  <a:srgbClr val="7030A0"/>
                </a:solidFill>
              </a:rPr>
              <a:t>School,Mymensingh</a:t>
            </a:r>
            <a:endParaRPr lang="en-GB" sz="3600" dirty="0" smtClean="0">
              <a:solidFill>
                <a:srgbClr val="7030A0"/>
              </a:solidFill>
            </a:endParaRPr>
          </a:p>
          <a:p>
            <a:r>
              <a:rPr lang="en-GB" sz="3600" dirty="0" smtClean="0">
                <a:solidFill>
                  <a:srgbClr val="7030A0"/>
                </a:solidFill>
              </a:rPr>
              <a:t>E-mail-mushfika1972@gmail.com</a:t>
            </a:r>
          </a:p>
          <a:p>
            <a:endParaRPr lang="en-GB" sz="3600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67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02523" y="815926"/>
            <a:ext cx="6710289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i="1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GB" sz="6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6432" y="2729132"/>
            <a:ext cx="9026768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7030A0"/>
                </a:solidFill>
              </a:rPr>
              <a:t>CLASS: IX </a:t>
            </a:r>
          </a:p>
          <a:p>
            <a:pPr algn="ctr"/>
            <a:r>
              <a:rPr lang="en-GB" sz="4000" dirty="0" smtClean="0">
                <a:solidFill>
                  <a:srgbClr val="7030A0"/>
                </a:solidFill>
              </a:rPr>
              <a:t>SUBJECT: ENGLISH 1</a:t>
            </a:r>
            <a:r>
              <a:rPr lang="en-GB" sz="4000" baseline="30000" dirty="0" smtClean="0">
                <a:solidFill>
                  <a:srgbClr val="7030A0"/>
                </a:solidFill>
              </a:rPr>
              <a:t>st</a:t>
            </a:r>
            <a:r>
              <a:rPr lang="en-GB" sz="4000" dirty="0" smtClean="0">
                <a:solidFill>
                  <a:srgbClr val="7030A0"/>
                </a:solidFill>
              </a:rPr>
              <a:t> PAPER</a:t>
            </a:r>
          </a:p>
          <a:p>
            <a:pPr algn="ctr"/>
            <a:r>
              <a:rPr lang="en-GB" sz="4000" dirty="0" smtClean="0">
                <a:solidFill>
                  <a:srgbClr val="7030A0"/>
                </a:solidFill>
              </a:rPr>
              <a:t>UNIT: 03</a:t>
            </a:r>
          </a:p>
          <a:p>
            <a:pPr algn="ctr"/>
            <a:r>
              <a:rPr lang="en-GB" sz="4000" dirty="0" smtClean="0">
                <a:solidFill>
                  <a:srgbClr val="7030A0"/>
                </a:solidFill>
              </a:rPr>
              <a:t>LESSON: 06</a:t>
            </a:r>
          </a:p>
          <a:p>
            <a:pPr algn="ctr"/>
            <a:r>
              <a:rPr lang="en-GB" sz="4000" dirty="0" smtClean="0">
                <a:solidFill>
                  <a:srgbClr val="7030A0"/>
                </a:solidFill>
              </a:rPr>
              <a:t>TIME: 50 MINUTES</a:t>
            </a:r>
          </a:p>
          <a:p>
            <a:pPr algn="ctr"/>
            <a:r>
              <a:rPr lang="en-GB" sz="4000" dirty="0" smtClean="0">
                <a:solidFill>
                  <a:srgbClr val="002060"/>
                </a:solidFill>
              </a:rPr>
              <a:t>DATE:23/02/2021</a:t>
            </a:r>
            <a:endParaRPr lang="en-GB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03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79642"/>
            <a:ext cx="6719454" cy="63637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7238998" y="1441199"/>
            <a:ext cx="4668981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1.Can you name the twelve months of Bangla year?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249389" y="2349915"/>
            <a:ext cx="4668981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2.What is  the first months of Bangla year?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256313" y="3352878"/>
            <a:ext cx="4651665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3.What is the </a:t>
            </a:r>
            <a:r>
              <a:rPr lang="en-GB" sz="2400" dirty="0" err="1" smtClean="0"/>
              <a:t>the</a:t>
            </a:r>
            <a:r>
              <a:rPr lang="en-GB" sz="2400" dirty="0" smtClean="0"/>
              <a:t> first day called?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256314" y="3986510"/>
            <a:ext cx="470015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4.What is the picture about?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238999" y="609600"/>
            <a:ext cx="468976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Ask and answer the question 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01345" y="4558145"/>
            <a:ext cx="4606633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5.Where do you think the picture was taken?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301345" y="5499113"/>
            <a:ext cx="460663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6.What are the people doing?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2295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0145" y="623454"/>
            <a:ext cx="9324110" cy="1200329"/>
          </a:xfrm>
          <a:prstGeom prst="rect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7200" i="1" dirty="0" smtClean="0">
                <a:solidFill>
                  <a:schemeClr val="accent5">
                    <a:lumMod val="75000"/>
                  </a:schemeClr>
                </a:solidFill>
              </a:rPr>
              <a:t>Our Todays Lesson</a:t>
            </a:r>
            <a:endParaRPr lang="en-GB" sz="72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145" y="1973179"/>
            <a:ext cx="9324110" cy="4692316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69646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1784"/>
          </a:xfrm>
          <a:gradFill>
            <a:gsLst>
              <a:gs pos="0">
                <a:srgbClr val="F5B1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</a:rPr>
              <a:t>By the end of the lesson learners will be able to: 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.Talk about festivals.</a:t>
            </a:r>
          </a:p>
          <a:p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Read text and know new words.</a:t>
            </a:r>
          </a:p>
          <a:p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Ask and answer questions.</a:t>
            </a:r>
          </a:p>
          <a:p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Use suitable words in the blanks.</a:t>
            </a:r>
          </a:p>
          <a:p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Describe a festival.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dirty="0" smtClean="0">
                <a:solidFill>
                  <a:srgbClr val="FFFF00"/>
                </a:solidFill>
              </a:rPr>
              <a:t>Learning Outcomes</a:t>
            </a:r>
            <a:endParaRPr lang="en-GB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87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8788" y="277092"/>
            <a:ext cx="5795889" cy="7758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Vocabulary</a:t>
            </a:r>
            <a:endParaRPr lang="en-GB" sz="8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0764" y="1812759"/>
            <a:ext cx="2881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Inspiration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855702" y="1902224"/>
            <a:ext cx="5057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/>
              <a:t>Encouragement,Motivation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260764" y="2477776"/>
            <a:ext cx="2228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Irrespective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848880" y="2585497"/>
            <a:ext cx="26323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Regardless</a:t>
            </a:r>
            <a:endParaRPr lang="en-GB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316180" y="3062551"/>
            <a:ext cx="2172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Procession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931797" y="3208235"/>
            <a:ext cx="2272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/>
              <a:t>Parade,Rally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274617" y="3657599"/>
            <a:ext cx="2214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Renowned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945862" y="3766134"/>
            <a:ext cx="3962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Famous, Great</a:t>
            </a:r>
            <a:endParaRPr lang="en-GB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316180" y="4241678"/>
            <a:ext cx="2172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Significance</a:t>
            </a:r>
            <a:endParaRPr lang="en-GB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945862" y="4324033"/>
            <a:ext cx="4338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/>
              <a:t>Importance,Exclusive</a:t>
            </a:r>
            <a:endParaRPr lang="en-GB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239981" y="4844350"/>
            <a:ext cx="2248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Supplement</a:t>
            </a:r>
            <a:endParaRPr lang="en-GB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31795" y="4952071"/>
            <a:ext cx="3976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Addition, Complement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0887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4DAF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87" y="254924"/>
            <a:ext cx="5570805" cy="4726745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175" y="365762"/>
            <a:ext cx="5880296" cy="47267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7963" y="5458265"/>
            <a:ext cx="113948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People from all walks of </a:t>
            </a:r>
            <a:r>
              <a:rPr lang="en-GB" sz="3200" b="1" dirty="0" err="1" smtClean="0"/>
              <a:t>life,irrespective</a:t>
            </a:r>
            <a:r>
              <a:rPr lang="en-GB" sz="3200" b="1" dirty="0" smtClean="0"/>
              <a:t> of their ethnic identity or religious </a:t>
            </a:r>
            <a:r>
              <a:rPr lang="en-GB" sz="3200" b="1" dirty="0" err="1" smtClean="0"/>
              <a:t>beliefs,celebrate</a:t>
            </a:r>
            <a:r>
              <a:rPr lang="en-GB" sz="3200" b="1" dirty="0" smtClean="0"/>
              <a:t> the day with traditional festivities.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55295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606" y="86111"/>
            <a:ext cx="4792393" cy="35309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70" y="112365"/>
            <a:ext cx="7124060" cy="67456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99938" y="3727938"/>
            <a:ext cx="35872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Women wear </a:t>
            </a:r>
            <a:r>
              <a:rPr lang="en-GB" sz="3600" dirty="0" err="1" smtClean="0"/>
              <a:t>sharee</a:t>
            </a:r>
            <a:r>
              <a:rPr lang="en-GB" sz="3600" dirty="0" smtClean="0"/>
              <a:t> and men dress themselves in </a:t>
            </a:r>
            <a:r>
              <a:rPr lang="en-GB" sz="3600" dirty="0" err="1" smtClean="0"/>
              <a:t>Pajamas</a:t>
            </a:r>
            <a:r>
              <a:rPr lang="en-GB" sz="3600" dirty="0" smtClean="0"/>
              <a:t> and Punjabis.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7489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441</Words>
  <Application>Microsoft Office PowerPoint</Application>
  <PresentationFormat>Widescreen</PresentationFormat>
  <Paragraphs>77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TEACHER’S IDENTITY</vt:lpstr>
      <vt:lpstr>PowerPoint Presentation</vt:lpstr>
      <vt:lpstr>PowerPoint Presentation</vt:lpstr>
      <vt:lpstr>PowerPoint Presentation</vt:lpstr>
      <vt:lpstr>Learning Outcomes</vt:lpstr>
      <vt:lpstr>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WELCOME</dc:title>
  <dc:creator>pc</dc:creator>
  <cp:lastModifiedBy>pc</cp:lastModifiedBy>
  <cp:revision>190</cp:revision>
  <dcterms:created xsi:type="dcterms:W3CDTF">2019-06-16T17:50:09Z</dcterms:created>
  <dcterms:modified xsi:type="dcterms:W3CDTF">2021-02-23T06:56:13Z</dcterms:modified>
</cp:coreProperties>
</file>