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7" r:id="rId5"/>
    <p:sldId id="258" r:id="rId6"/>
    <p:sldId id="259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57EC-5964-427F-9B2B-A988012D031F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8558-A0F1-4026-BCC3-67CD269D29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57EC-5964-427F-9B2B-A988012D031F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8558-A0F1-4026-BCC3-67CD269D29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57EC-5964-427F-9B2B-A988012D031F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8558-A0F1-4026-BCC3-67CD269D29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57EC-5964-427F-9B2B-A988012D031F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8558-A0F1-4026-BCC3-67CD269D29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57EC-5964-427F-9B2B-A988012D031F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8558-A0F1-4026-BCC3-67CD269D29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57EC-5964-427F-9B2B-A988012D031F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8558-A0F1-4026-BCC3-67CD269D29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57EC-5964-427F-9B2B-A988012D031F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8558-A0F1-4026-BCC3-67CD269D29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57EC-5964-427F-9B2B-A988012D031F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8558-A0F1-4026-BCC3-67CD269D29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57EC-5964-427F-9B2B-A988012D031F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8558-A0F1-4026-BCC3-67CD269D29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57EC-5964-427F-9B2B-A988012D031F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8558-A0F1-4026-BCC3-67CD269D29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57EC-5964-427F-9B2B-A988012D031F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48558-A0F1-4026-BCC3-67CD269D29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257EC-5964-427F-9B2B-A988012D031F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48558-A0F1-4026-BCC3-67CD269D29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10287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615355" rtl="0" eaLnBrk="1" latinLnBrk="0" hangingPunct="1">
              <a:defRPr sz="7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07677" algn="l" defTabSz="3615355" rtl="0" eaLnBrk="1" latinLnBrk="0" hangingPunct="1">
              <a:defRPr sz="7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15355" algn="l" defTabSz="3615355" rtl="0" eaLnBrk="1" latinLnBrk="0" hangingPunct="1">
              <a:defRPr sz="7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423032" algn="l" defTabSz="3615355" rtl="0" eaLnBrk="1" latinLnBrk="0" hangingPunct="1">
              <a:defRPr sz="7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230709" algn="l" defTabSz="3615355" rtl="0" eaLnBrk="1" latinLnBrk="0" hangingPunct="1">
              <a:defRPr sz="7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038387" algn="l" defTabSz="3615355" rtl="0" eaLnBrk="1" latinLnBrk="0" hangingPunct="1">
              <a:defRPr sz="7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846064" algn="l" defTabSz="3615355" rtl="0" eaLnBrk="1" latinLnBrk="0" hangingPunct="1">
              <a:defRPr sz="7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653742" algn="l" defTabSz="3615355" rtl="0" eaLnBrk="1" latinLnBrk="0" hangingPunct="1">
              <a:defRPr sz="7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461419" algn="l" defTabSz="3615355" rtl="0" eaLnBrk="1" latinLnBrk="0" hangingPunct="1">
              <a:defRPr sz="7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solidFill>
                  <a:srgbClr val="0D02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Kapasia Horimonjury Pilot Girls’ High School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1066800"/>
            <a:ext cx="9144000" cy="5791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78500" y="1951673"/>
            <a:ext cx="8187001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3615355" rtl="0" eaLnBrk="1" latinLnBrk="0" hangingPunct="1">
              <a:defRPr sz="7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7677" algn="l" defTabSz="3615355" rtl="0" eaLnBrk="1" latinLnBrk="0" hangingPunct="1">
              <a:defRPr sz="7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5355" algn="l" defTabSz="3615355" rtl="0" eaLnBrk="1" latinLnBrk="0" hangingPunct="1">
              <a:defRPr sz="7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3032" algn="l" defTabSz="3615355" rtl="0" eaLnBrk="1" latinLnBrk="0" hangingPunct="1">
              <a:defRPr sz="7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30709" algn="l" defTabSz="3615355" rtl="0" eaLnBrk="1" latinLnBrk="0" hangingPunct="1">
              <a:defRPr sz="7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38387" algn="l" defTabSz="3615355" rtl="0" eaLnBrk="1" latinLnBrk="0" hangingPunct="1">
              <a:defRPr sz="7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46064" algn="l" defTabSz="3615355" rtl="0" eaLnBrk="1" latinLnBrk="0" hangingPunct="1">
              <a:defRPr sz="7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653742" algn="l" defTabSz="3615355" rtl="0" eaLnBrk="1" latinLnBrk="0" hangingPunct="1">
              <a:defRPr sz="7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461419" algn="l" defTabSz="3615355" rtl="0" eaLnBrk="1" latinLnBrk="0" hangingPunct="1">
              <a:defRPr sz="7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6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today’s Presentation</a:t>
            </a:r>
            <a:endParaRPr lang="en-US" sz="5400" b="1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Lanovo\Desktop\resized\IMG_20210217_215257_547x6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5340" y="1143000"/>
            <a:ext cx="2228660" cy="2444599"/>
          </a:xfrm>
          <a:prstGeom prst="rect">
            <a:avLst/>
          </a:prstGeom>
          <a:noFill/>
        </p:spPr>
      </p:pic>
      <p:pic>
        <p:nvPicPr>
          <p:cNvPr id="6" name="Picture 5" descr="D:\Education    Folder\Upokoron    (   Teaching Aids   )\Flowers\বসন্ত  এসে গেছে,,,,,,, ( 640 X 640 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66800"/>
            <a:ext cx="2837744" cy="1298629"/>
          </a:xfrm>
          <a:prstGeom prst="rect">
            <a:avLst/>
          </a:prstGeom>
          <a:noFill/>
        </p:spPr>
      </p:pic>
      <p:pic>
        <p:nvPicPr>
          <p:cNvPr id="7" name="Picture 6" descr="D:\Education    Folder\Upokoron    (   Teaching Aids   )\Flowers\বসন্ত  এসে গেছে,,,,,,, ( 640 X 640 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559371"/>
            <a:ext cx="2837744" cy="1298629"/>
          </a:xfrm>
          <a:prstGeom prst="rect">
            <a:avLst/>
          </a:prstGeom>
          <a:noFill/>
        </p:spPr>
      </p:pic>
      <p:pic>
        <p:nvPicPr>
          <p:cNvPr id="8" name="Picture 7" descr="D:\Education    Folder\Upokoron    (   Teaching Aids   )\Flowers\বসন্ত  এসে গেছে,,,,,,, ( 640 X 640 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6256" y="5410200"/>
            <a:ext cx="2837744" cy="1298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Look , Gauge and Say –</a:t>
            </a: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Eat                ate            eaten                eating</a:t>
            </a:r>
          </a:p>
          <a:p>
            <a:pPr algn="ctr"/>
            <a:endParaRPr lang="en-US" sz="3200" dirty="0" smtClean="0">
              <a:solidFill>
                <a:srgbClr val="0070C0"/>
              </a:solidFill>
            </a:endParaRPr>
          </a:p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Write            wrote          written              writing</a:t>
            </a: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What do you see here ?</a:t>
            </a: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  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9144000" y="3810000"/>
            <a:ext cx="762000" cy="1798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Yes, Our Today’s Lesson is ----</a:t>
            </a:r>
          </a:p>
          <a:p>
            <a:pPr algn="ctr"/>
            <a:endParaRPr lang="en-US" dirty="0" smtClean="0">
              <a:solidFill>
                <a:srgbClr val="0070C0"/>
              </a:solidFill>
            </a:endParaRPr>
          </a:p>
          <a:p>
            <a:pPr algn="ctr"/>
            <a:endParaRPr lang="en-US" dirty="0" smtClean="0">
              <a:solidFill>
                <a:srgbClr val="0070C0"/>
              </a:solidFill>
            </a:endParaRPr>
          </a:p>
          <a:p>
            <a:pPr algn="ctr"/>
            <a:endParaRPr lang="en-US" dirty="0" smtClean="0">
              <a:solidFill>
                <a:srgbClr val="0070C0"/>
              </a:solidFill>
            </a:endParaRPr>
          </a:p>
          <a:p>
            <a:pPr algn="ctr"/>
            <a:endParaRPr lang="en-US" dirty="0" smtClean="0">
              <a:solidFill>
                <a:srgbClr val="0070C0"/>
              </a:solidFill>
            </a:endParaRPr>
          </a:p>
          <a:p>
            <a:pPr algn="ctr"/>
            <a:endParaRPr lang="en-US" dirty="0" smtClean="0">
              <a:solidFill>
                <a:srgbClr val="0070C0"/>
              </a:solidFill>
            </a:endParaRPr>
          </a:p>
          <a:p>
            <a:pPr algn="ctr"/>
            <a:endParaRPr lang="en-US" dirty="0" smtClean="0">
              <a:solidFill>
                <a:srgbClr val="0070C0"/>
              </a:solidFill>
            </a:endParaRPr>
          </a:p>
          <a:p>
            <a:pPr algn="ctr"/>
            <a:endParaRPr lang="en-US" dirty="0" smtClean="0">
              <a:solidFill>
                <a:srgbClr val="0070C0"/>
              </a:solidFill>
            </a:endParaRPr>
          </a:p>
          <a:p>
            <a:pPr algn="ctr"/>
            <a:endParaRPr lang="en-US" dirty="0" smtClean="0">
              <a:solidFill>
                <a:srgbClr val="0070C0"/>
              </a:solidFill>
            </a:endParaRP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en-US" sz="5400" dirty="0" smtClean="0">
                <a:solidFill>
                  <a:srgbClr val="0070C0"/>
                </a:solidFill>
              </a:rPr>
              <a:t>“Right     Form    Of     Verb”</a:t>
            </a:r>
          </a:p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04800"/>
            <a:ext cx="9144000" cy="3505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Right            form           of               verb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1828800" y="533400"/>
            <a:ext cx="228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733800" y="533400"/>
            <a:ext cx="2286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5257800" y="45720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7162800" y="457200"/>
            <a:ext cx="256032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19200" y="1371600"/>
            <a:ext cx="1447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সঠিক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1371600"/>
            <a:ext cx="1524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গঠন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1371600"/>
            <a:ext cx="1371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র /এর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4200" y="1371600"/>
            <a:ext cx="1447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ক্রিয়া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3200400"/>
            <a:ext cx="9144000" cy="3657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ক্রিয়ার সঠিক গঠন</a:t>
            </a:r>
          </a:p>
          <a:p>
            <a:pPr algn="ctr">
              <a:buFont typeface="Wingdings" pitchFamily="2" charset="2"/>
              <a:buChar char="Ø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Tense অনুযায়ী Verb এর সঠিক রূপ / গঠন ব্যবহার করার নিয়মকে  Right form of verb বলে।  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C0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1143000"/>
            <a:ext cx="769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rot="5400000">
            <a:off x="38894" y="1332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>
            <a:off x="2324894" y="1332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4610894" y="1332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7735094" y="1332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28600" y="2057400"/>
            <a:ext cx="1524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 Be ( হওয়া 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400" y="1981200"/>
            <a:ext cx="1905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2. Have ( থাকা 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7200" y="1981200"/>
            <a:ext cx="1676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3. Do ( করা 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77000" y="1905000"/>
            <a:ext cx="2514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4. Modal ( সাহায্য  করা 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Verb এর Group  04 টি</a:t>
            </a:r>
          </a:p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0" y="2743200"/>
            <a:ext cx="2209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Am  /  is / are     was / were     </a:t>
            </a:r>
          </a:p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438400" y="2743200"/>
            <a:ext cx="16002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Have / has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        had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67200" y="2743200"/>
            <a:ext cx="15240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Eat , go, come       অসংখ্য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172200" y="2438400"/>
            <a:ext cx="28194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Can, Could, May, Might Shall, Should, Will, Would, Must, Need, Dare, Ought to, Use to,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Verb এর 4 টি  form / গঠন / রূপ আছে । যথা –</a:t>
            </a: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838200"/>
            <a:ext cx="731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38100" y="11811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7392194" y="11422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896394" y="11422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533900" y="11049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0" y="1600200"/>
            <a:ext cx="2057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V1 ( Present 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38600" y="1600200"/>
            <a:ext cx="1828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V3 ( Perfect 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09800" y="1600200"/>
            <a:ext cx="1676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V2 ( Past 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172200" y="1524000"/>
            <a:ext cx="26670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V+ing ( Continuous 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2209800"/>
            <a:ext cx="9144000" cy="464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Am  ----------------------  Was -----------------  been  -------------------------------------------  being                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Is  ---------------------- Was ------------------  been  --------------------------------------------  being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Are  -------------------- were   -----------------   been ------------------------------------------  being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Have   -------------------   had   -----------------  had  -------------------------------------------   having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Has  ---------------------  had  -----------------   had  ----------------------------------------------  having   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Eat  -------------------------  ate  ---------------------  eaten  -----------------------------------   eating 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Go  ---------------------  went  -------------------  gone    ------------------------------------------   going  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solidFill>
                  <a:srgbClr val="FF0000"/>
                </a:solidFill>
              </a:rPr>
              <a:t>Some   Rules of Right form of verb</a:t>
            </a:r>
          </a:p>
          <a:p>
            <a:pPr algn="ctr"/>
            <a:endParaRPr lang="en-US" sz="3200" u="sng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u="sng" dirty="0" smtClean="0">
                <a:solidFill>
                  <a:srgbClr val="0070C0"/>
                </a:solidFill>
              </a:rPr>
              <a:t>Rule – 1:</a:t>
            </a:r>
            <a:r>
              <a:rPr lang="en-US" sz="2400" dirty="0" smtClean="0">
                <a:solidFill>
                  <a:srgbClr val="0070C0"/>
                </a:solidFill>
              </a:rPr>
              <a:t>  পাশাপাশি ০২ টি  Verb থাকলে  ২য় টির সাথে ing হয়। যেমন –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 The fan started </a:t>
            </a:r>
            <a:r>
              <a:rPr lang="en-US" sz="2400" u="sng" dirty="0" smtClean="0">
                <a:solidFill>
                  <a:srgbClr val="FF0000"/>
                </a:solidFill>
              </a:rPr>
              <a:t>moving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</a:p>
          <a:p>
            <a:pPr algn="ctr">
              <a:buFont typeface="Wingdings" pitchFamily="2" charset="2"/>
              <a:buChar char="Ø"/>
            </a:pPr>
            <a:endParaRPr lang="en-US" sz="2400" dirty="0" smtClean="0">
              <a:solidFill>
                <a:srgbClr val="0070C0"/>
              </a:solidFill>
            </a:endParaRPr>
          </a:p>
          <a:p>
            <a:pPr algn="ctr"/>
            <a:endParaRPr lang="en-US" sz="2400" dirty="0" smtClean="0">
              <a:solidFill>
                <a:srgbClr val="0070C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400" u="sng" dirty="0" smtClean="0">
                <a:solidFill>
                  <a:srgbClr val="0070C0"/>
                </a:solidFill>
              </a:rPr>
              <a:t>Rule -2</a:t>
            </a:r>
            <a:r>
              <a:rPr lang="en-US" sz="2400" dirty="0" smtClean="0">
                <a:solidFill>
                  <a:srgbClr val="0070C0"/>
                </a:solidFill>
              </a:rPr>
              <a:t>: কর্তা ( Sub ) নিষ্ক্রিয়   হলে Helping Verb ( HV ) এর পরে V3 হয়। যেমন –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  Kazi Nazrul </a:t>
            </a:r>
            <a:r>
              <a:rPr lang="en-US" sz="2400" u="sng" dirty="0" smtClean="0">
                <a:solidFill>
                  <a:srgbClr val="FF0000"/>
                </a:solidFill>
              </a:rPr>
              <a:t>is known </a:t>
            </a:r>
            <a:r>
              <a:rPr lang="en-US" sz="2400" dirty="0" smtClean="0">
                <a:solidFill>
                  <a:srgbClr val="0070C0"/>
                </a:solidFill>
              </a:rPr>
              <a:t>as a reveal pot.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   Education </a:t>
            </a:r>
            <a:r>
              <a:rPr lang="en-US" sz="2400" u="sng" dirty="0" smtClean="0">
                <a:solidFill>
                  <a:srgbClr val="FF0000"/>
                </a:solidFill>
              </a:rPr>
              <a:t>is considered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smtClean="0">
                <a:solidFill>
                  <a:srgbClr val="0070C0"/>
                </a:solidFill>
              </a:rPr>
              <a:t>as the backbone of a nation.</a:t>
            </a:r>
          </a:p>
          <a:p>
            <a:pPr algn="ctr"/>
            <a:endParaRPr lang="en-US" sz="2400" dirty="0" smtClean="0">
              <a:solidFill>
                <a:srgbClr val="0070C0"/>
              </a:solidFill>
            </a:endParaRPr>
          </a:p>
          <a:p>
            <a:pPr algn="ctr"/>
            <a:endParaRPr lang="en-US" sz="2400" dirty="0" smtClean="0">
              <a:solidFill>
                <a:srgbClr val="0070C0"/>
              </a:solidFill>
            </a:endParaRPr>
          </a:p>
          <a:p>
            <a:pPr algn="ctr"/>
            <a:r>
              <a:rPr lang="en-US" sz="2400" u="sng" dirty="0" smtClean="0">
                <a:solidFill>
                  <a:srgbClr val="0070C0"/>
                </a:solidFill>
              </a:rPr>
              <a:t>Rule -3:</a:t>
            </a:r>
            <a:r>
              <a:rPr lang="en-US" sz="2400" dirty="0" smtClean="0">
                <a:solidFill>
                  <a:srgbClr val="0070C0"/>
                </a:solidFill>
              </a:rPr>
              <a:t>     কর্তা ( Sub ) সক্রিয় হলে   HV – এর পরে V+ing হয়। </a:t>
            </a:r>
          </a:p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যেমন- 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The bus </a:t>
            </a:r>
            <a:r>
              <a:rPr lang="en-US" sz="2400" u="sng" dirty="0" smtClean="0">
                <a:solidFill>
                  <a:srgbClr val="FF0000"/>
                </a:solidFill>
              </a:rPr>
              <a:t>is running </a:t>
            </a:r>
            <a:r>
              <a:rPr lang="en-US" sz="2400" dirty="0" smtClean="0">
                <a:solidFill>
                  <a:srgbClr val="0070C0"/>
                </a:solidFill>
              </a:rPr>
              <a:t>at a high speed.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52400"/>
            <a:ext cx="9144000" cy="701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q"/>
            </a:pPr>
            <a:endParaRPr lang="en-US" sz="3600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q"/>
            </a:pPr>
            <a:endParaRPr lang="en-US" sz="3600" u="sng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q"/>
            </a:pPr>
            <a:endParaRPr lang="en-US" sz="3600" u="sng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q"/>
            </a:pPr>
            <a:endParaRPr lang="en-US" sz="3600" u="sng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q"/>
            </a:pPr>
            <a:endParaRPr lang="en-US" sz="3600" u="sng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q"/>
            </a:pPr>
            <a:endParaRPr lang="en-US" sz="3600" u="sng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q"/>
            </a:pPr>
            <a:endParaRPr lang="en-US" sz="3600" u="sng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q"/>
            </a:pPr>
            <a:endParaRPr lang="en-US" sz="3600" u="sng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q"/>
            </a:pPr>
            <a:endParaRPr lang="en-US" sz="3600" u="sng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q"/>
            </a:pPr>
            <a:endParaRPr lang="en-US" sz="3600" u="sng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q"/>
            </a:pPr>
            <a:endParaRPr lang="en-US" sz="3600" u="sng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q"/>
            </a:pPr>
            <a:r>
              <a:rPr lang="en-US" sz="3600" u="sng" dirty="0" smtClean="0">
                <a:solidFill>
                  <a:srgbClr val="FF0000"/>
                </a:solidFill>
              </a:rPr>
              <a:t>  Home Work</a:t>
            </a:r>
          </a:p>
          <a:p>
            <a:pPr algn="ctr"/>
            <a:endParaRPr lang="en-US" sz="3600" u="sng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q"/>
            </a:pPr>
            <a:r>
              <a:rPr lang="en-US" sz="4000" dirty="0" smtClean="0">
                <a:solidFill>
                  <a:srgbClr val="0070C0"/>
                </a:solidFill>
              </a:rPr>
              <a:t> Make 05 Sentences by using the each rule I discussed today.</a:t>
            </a:r>
          </a:p>
          <a:p>
            <a:pPr algn="ctr">
              <a:buFont typeface="Wingdings" pitchFamily="2" charset="2"/>
              <a:buChar char="q"/>
            </a:pPr>
            <a:endParaRPr lang="en-US" sz="3600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q"/>
            </a:pPr>
            <a:endParaRPr lang="en-US" sz="3600" dirty="0" smtClean="0">
              <a:solidFill>
                <a:srgbClr val="FF0000"/>
              </a:solidFill>
            </a:endParaRPr>
          </a:p>
          <a:p>
            <a:pPr algn="ctr"/>
            <a:endParaRPr lang="en-US" sz="3600" dirty="0" smtClean="0">
              <a:solidFill>
                <a:srgbClr val="FF0000"/>
              </a:solidFill>
            </a:endParaRPr>
          </a:p>
          <a:p>
            <a:pPr algn="ctr"/>
            <a:endParaRPr lang="en-US" sz="3600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q"/>
            </a:pPr>
            <a:endParaRPr lang="en-US" sz="3600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q"/>
            </a:pPr>
            <a:endParaRPr lang="en-US" sz="3600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q"/>
            </a:pPr>
            <a:endParaRPr lang="en-US" sz="3600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q"/>
            </a:pPr>
            <a:endParaRPr lang="en-US" sz="3600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q"/>
            </a:pPr>
            <a:endParaRPr lang="en-US" sz="3600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q"/>
            </a:pPr>
            <a:endParaRPr lang="en-US" sz="3600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q"/>
            </a:pPr>
            <a:endParaRPr lang="en-US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Education    Folder\Teaching  aids  ( শিক্ষা উপকরণ )\বলুনতো দেখি এই ফুল বা গাছটির নাম কী        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7286620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381000" y="4648200"/>
            <a:ext cx="2743200" cy="259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Thanks a lot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349</Words>
  <Application>Microsoft Office PowerPoint</Application>
  <PresentationFormat>On-screen Show (4:3)</PresentationFormat>
  <Paragraphs>174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Lanovo</dc:creator>
  <cp:lastModifiedBy>Lanovo</cp:lastModifiedBy>
  <cp:revision>32</cp:revision>
  <dcterms:created xsi:type="dcterms:W3CDTF">2021-02-10T09:13:01Z</dcterms:created>
  <dcterms:modified xsi:type="dcterms:W3CDTF">2021-02-22T14:15:54Z</dcterms:modified>
</cp:coreProperties>
</file>