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89" r:id="rId3"/>
    <p:sldId id="293" r:id="rId4"/>
    <p:sldId id="329" r:id="rId5"/>
    <p:sldId id="330" r:id="rId6"/>
    <p:sldId id="292" r:id="rId7"/>
    <p:sldId id="295" r:id="rId8"/>
    <p:sldId id="297" r:id="rId9"/>
    <p:sldId id="331" r:id="rId10"/>
    <p:sldId id="319" r:id="rId11"/>
    <p:sldId id="340" r:id="rId12"/>
    <p:sldId id="318" r:id="rId13"/>
    <p:sldId id="338" r:id="rId14"/>
    <p:sldId id="274" r:id="rId15"/>
    <p:sldId id="332" r:id="rId16"/>
    <p:sldId id="333" r:id="rId17"/>
    <p:sldId id="328" r:id="rId18"/>
    <p:sldId id="261" r:id="rId19"/>
    <p:sldId id="337" r:id="rId20"/>
    <p:sldId id="304" r:id="rId21"/>
    <p:sldId id="305" r:id="rId22"/>
    <p:sldId id="341" r:id="rId23"/>
    <p:sldId id="336" r:id="rId24"/>
    <p:sldId id="335" r:id="rId25"/>
    <p:sldId id="313" r:id="rId26"/>
    <p:sldId id="314" r:id="rId27"/>
    <p:sldId id="311" r:id="rId28"/>
    <p:sldId id="334" r:id="rId29"/>
    <p:sldId id="322" r:id="rId30"/>
    <p:sldId id="280" r:id="rId31"/>
    <p:sldId id="282" r:id="rId32"/>
    <p:sldId id="339" r:id="rId33"/>
    <p:sldId id="324" r:id="rId34"/>
    <p:sldId id="284" r:id="rId35"/>
    <p:sldId id="2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  <a:srgbClr val="FFFF00"/>
    <a:srgbClr val="005674"/>
    <a:srgbClr val="005696"/>
    <a:srgbClr val="FF1919"/>
    <a:srgbClr val="0192FF"/>
    <a:srgbClr val="649600"/>
    <a:srgbClr val="CC6600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4660"/>
  </p:normalViewPr>
  <p:slideViewPr>
    <p:cSldViewPr>
      <p:cViewPr>
        <p:scale>
          <a:sx n="31" d="100"/>
          <a:sy n="31" d="100"/>
        </p:scale>
        <p:origin x="1074" y="92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24C19-3A01-4C08-A82A-40CA65DDF202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9BDB0-1EF3-4470-8A8F-325829551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4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BDB0-1EF3-4470-8A8F-325829551A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9BDB0-1EF3-4470-8A8F-325829551A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23" y="725944"/>
            <a:ext cx="82474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p3d prstMaterial="metal">
              <a:bevelT w="25400" h="0"/>
              <a:bevelB w="82550"/>
            </a:sp3d>
          </a:bodyPr>
          <a:lstStyle/>
          <a:p>
            <a:pPr algn="ctr"/>
            <a:r>
              <a:rPr lang="en-US" sz="540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ln w="1143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3" y="1808449"/>
            <a:ext cx="8247478" cy="50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1"/>
            <a:ext cx="76962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3775842"/>
            <a:ext cx="76962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নীল নদ না থাকলে মিশর মরুভূমিতে পরিণত হতো।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বছর নীল নদে বন্যা হতো। বন্যার পর পানি সরে গেলে দুই তীরে পলিমাটি পড়ে জমি উর্বর হত। জমে থাকা পলিমাটিতে জন্মাতো নানা ধরনের ফসল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নীল নদের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নীল নদ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09600"/>
            <a:ext cx="4343399" cy="3178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2" y="609599"/>
            <a:ext cx="3894955" cy="3178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80" y="4114800"/>
            <a:ext cx="411628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747" y="4114800"/>
            <a:ext cx="336452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2057403"/>
            <a:ext cx="4527226" cy="738663"/>
            <a:chOff x="4608857" y="1936915"/>
            <a:chExt cx="1496784" cy="249355"/>
          </a:xfrm>
        </p:grpSpPr>
        <p:sp>
          <p:nvSpPr>
            <p:cNvPr id="5" name="TextBox 4"/>
            <p:cNvSpPr txBox="1"/>
            <p:nvPr/>
          </p:nvSpPr>
          <p:spPr>
            <a:xfrm>
              <a:off x="4659243" y="1936915"/>
              <a:ext cx="1446398" cy="1870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8857" y="2030423"/>
              <a:ext cx="1295400" cy="1558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2400" b="1" dirty="0">
                <a:ln w="11430"/>
                <a:solidFill>
                  <a:srgbClr val="0056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7139"/>
            <a:ext cx="7924800" cy="4628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2924" y="5208320"/>
            <a:ext cx="864577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উর্বর ভুমিতে ফসল চাষাবাদ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 সেচের মাধ্যমে চাষাবাদ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4538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407" y="600652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ছবিতে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</a:t>
            </a:r>
            <a:r>
              <a:rPr lang="en-US" sz="4000" dirty="0" err="1"/>
              <a:t>দেখছি</a:t>
            </a:r>
            <a:r>
              <a:rPr lang="en-US" sz="4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173" y="5897318"/>
            <a:ext cx="4750192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ব্যবস্থা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400450"/>
            <a:ext cx="6858000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মিশরকে </a:t>
            </a:r>
            <a:r>
              <a:rPr lang="bn-BD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 নদের দান বলা হয় কেন? ব্যাখ্যা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191250" cy="576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28600"/>
            <a:ext cx="61912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ছবিতে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দেখছি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172200" cy="51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ছবিতে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 </a:t>
            </a:r>
            <a:r>
              <a:rPr lang="en-US" sz="4000" dirty="0" err="1"/>
              <a:t>দেখছি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2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7361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6200000">
            <a:off x="1863204" y="3996804"/>
            <a:ext cx="540793" cy="457198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>
            <a:off x="6934200" y="3886200"/>
            <a:ext cx="497682" cy="609600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4295408" y="1195885"/>
            <a:ext cx="1043128" cy="609600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04800" y="381000"/>
            <a:ext cx="7848600" cy="609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পিরিমিড  তৈরির  কৌশল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২.৫ টন ওজনের পাথর উঠানো হতো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47526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61926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76326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17482" y="44958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350700" y="39624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70865" y="39624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85265" y="39624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99665" y="3962400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14065" y="3962400"/>
            <a:ext cx="941156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/>
          <p:cNvSpPr/>
          <p:nvPr/>
        </p:nvSpPr>
        <p:spPr>
          <a:xfrm rot="16200000">
            <a:off x="2320405" y="3469147"/>
            <a:ext cx="540793" cy="457198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>
            <a:off x="6568535" y="3393591"/>
            <a:ext cx="440886" cy="568809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33126" y="3421606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53291" y="3421606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67691" y="3421606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82090" y="3421606"/>
            <a:ext cx="986445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Triangle 53"/>
          <p:cNvSpPr/>
          <p:nvPr/>
        </p:nvSpPr>
        <p:spPr>
          <a:xfrm rot="16200000">
            <a:off x="2831753" y="2885001"/>
            <a:ext cx="540793" cy="517629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Triangle 54"/>
          <p:cNvSpPr/>
          <p:nvPr/>
        </p:nvSpPr>
        <p:spPr>
          <a:xfrm>
            <a:off x="6075312" y="2743200"/>
            <a:ext cx="493223" cy="65039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37030" y="2893950"/>
            <a:ext cx="1000635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37665" y="2880812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229551" y="2902362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Triangle 59"/>
          <p:cNvSpPr/>
          <p:nvPr/>
        </p:nvSpPr>
        <p:spPr>
          <a:xfrm rot="16403168">
            <a:off x="3294856" y="2272379"/>
            <a:ext cx="684152" cy="558994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21349105">
            <a:off x="5823657" y="2340018"/>
            <a:ext cx="320294" cy="540794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96026" y="2340017"/>
            <a:ext cx="9144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810426" y="2360550"/>
            <a:ext cx="1013231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Triangle 64"/>
          <p:cNvSpPr/>
          <p:nvPr/>
        </p:nvSpPr>
        <p:spPr>
          <a:xfrm rot="16200000">
            <a:off x="3796411" y="1824288"/>
            <a:ext cx="540793" cy="457198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Triangle 65"/>
          <p:cNvSpPr/>
          <p:nvPr/>
        </p:nvSpPr>
        <p:spPr>
          <a:xfrm rot="309235">
            <a:off x="5286794" y="1805444"/>
            <a:ext cx="535966" cy="554496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295408" y="1802399"/>
            <a:ext cx="1017024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6" grpId="0" animBg="1"/>
      <p:bldP spid="30" grpId="0" animBg="1"/>
      <p:bldP spid="36" grpId="0" animBg="1"/>
      <p:bldP spid="2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8115300" cy="933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124200"/>
            <a:ext cx="81153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পিরামিড তৈরির কৌশল বলতে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4116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75788"/>
            <a:ext cx="6172200" cy="5582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4731" y="385969"/>
            <a:ext cx="6166669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ছবিতে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দেখছি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4419600" cy="5791200"/>
            <a:chOff x="304800" y="1524000"/>
            <a:chExt cx="4343400" cy="4648200"/>
          </a:xfrm>
        </p:grpSpPr>
        <p:sp>
          <p:nvSpPr>
            <p:cNvPr id="7" name="Rectangle 6"/>
            <p:cNvSpPr/>
            <p:nvPr/>
          </p:nvSpPr>
          <p:spPr>
            <a:xfrm>
              <a:off x="304800" y="1524000"/>
              <a:ext cx="4343400" cy="4648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1585161"/>
              <a:ext cx="4267200" cy="85323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40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" y="2438400"/>
              <a:ext cx="4267200" cy="46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2400" b="1" dirty="0">
                <a:solidFill>
                  <a:srgbClr val="005674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0" y="304799"/>
            <a:ext cx="4419600" cy="6004383"/>
            <a:chOff x="4724400" y="1462839"/>
            <a:chExt cx="4191000" cy="4819307"/>
          </a:xfrm>
        </p:grpSpPr>
        <p:sp>
          <p:nvSpPr>
            <p:cNvPr id="8" name="Rectangle 7"/>
            <p:cNvSpPr/>
            <p:nvPr/>
          </p:nvSpPr>
          <p:spPr>
            <a:xfrm>
              <a:off x="4724400" y="1462839"/>
              <a:ext cx="4191000" cy="4648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24400" y="1585161"/>
              <a:ext cx="4114800" cy="85323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IN" sz="4400" b="1" spc="50" dirty="0" smtClean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2502569"/>
              <a:ext cx="4114800" cy="37795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</a:pPr>
              <a:r>
                <a:rPr lang="bn-IN" sz="2800" b="1" dirty="0" smtClean="0">
                  <a:ln w="11430"/>
                  <a:solidFill>
                    <a:srgbClr val="E98B8D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en-US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bn-IN" sz="4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ইসলামের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ইতিহাস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সংস্কৃতি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32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সভ্যতা</a:t>
              </a: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bn-IN" sz="36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4800" y="1752600"/>
            <a:ext cx="4191000" cy="4585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ইসলামের ইতিহাস ও সংস্কৃতি</a:t>
            </a:r>
          </a:p>
          <a:p>
            <a:pPr algn="ctr">
              <a:buNone/>
            </a:pP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bn-BD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696200" cy="49552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মৃতদেহের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পচন ঠেকানোর জন্য শরীরের পচনশীল অংশ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 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মগজ বের করে আনা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হত।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 পচনশীল অংশ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সরিয়ে বাকি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থাকতো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হাড়, মাংস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 পেঁচানো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দেহ। এর</a:t>
            </a:r>
            <a:r>
              <a: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 ভরে দেওয়া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কাঠের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গুঁড়ো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পাতলা কাপড়। মৃতদেহটি এক ধরণের তরল ওষুধে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ভিজিয়ে রাখতো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গাছ-গাছড়া দিয়ে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মলম শরীরে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লাগিয়ে পাতলা</a:t>
            </a:r>
            <a:r>
              <a: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 একগাদা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 দিয়ে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 সাবধানে মৃতদেহের পা থেকে মাথা পর্যন্ত পেঁচানো হতো। এই কাপড়ও এক ধরণের তরলে ভিজিয়ে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নেয়া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হতো। এতে করে মমিটি জমে শক্ত হয়ে যেত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533400"/>
            <a:ext cx="5410200" cy="609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কৌশলঃ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5715000"/>
            <a:ext cx="86868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নরম  </a:t>
            </a:r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কাপড়  </a:t>
            </a:r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 থেকে মাথা পর্যন্ত </a:t>
            </a:r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পেঁচানো হচ্ছে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3086100"/>
            <a:ext cx="68580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s://lh6.googleusercontent.com/-gy5zOW9XAEETv-_fx-4Ssg2zlx_aMv1tAIQThlRXii7hmRBnQibR-oibavtheHJkHHS2kwMh6i1xbiucBF83cCDocMeJh8Mfctt2xBs1jRqDxDI5ujNWSCNlk2-U3OO1IOxuZc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2999"/>
            <a:ext cx="8686800" cy="44846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3505200" y="2998733"/>
            <a:ext cx="685800" cy="80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ttps://lh6.googleusercontent.com/-gy5zOW9XAEETv-_fx-4Ssg2zlx_aMv1tAIQThlRXii7hmRBnQibR-oibavtheHJkHHS2kwMh6i1xbiucBF83cCDocMeJh8Mfctt2xBs1jRqDxDI5ujNWSCNlk2-U3OO1IOxuZc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2999"/>
            <a:ext cx="8686800" cy="4573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524000" y="228600"/>
            <a:ext cx="61912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ছবিতে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দেখছি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9496"/>
            <a:ext cx="7147731" cy="3777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" y="838200"/>
            <a:ext cx="8220127" cy="54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5334000" cy="40542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1676400" y="5486400"/>
            <a:ext cx="472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আমনরে</a:t>
            </a:r>
          </a:p>
          <a:p>
            <a:pPr algn="ctr"/>
            <a:r>
              <a:rPr lang="en-US" sz="3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সূর্যদেবতা)</a:t>
            </a:r>
            <a:endParaRPr lang="en-US" sz="32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24530"/>
            <a:ext cx="44678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মিশরীয়দের ধর্মবিশ্বাস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42" y="1299865"/>
            <a:ext cx="6568658" cy="35625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1203742" y="5029200"/>
            <a:ext cx="4495800" cy="97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ওসিরিস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(নীল নদের দেবতা)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6142" y="671384"/>
            <a:ext cx="38635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মিশরীয়দের ধর্মবিশ্বাস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66843"/>
            <a:ext cx="7239000" cy="35394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রীয়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 ছিলো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খুবই গুরুত্বপূর্ণ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তাদের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 আকারের পিরামিড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তৈরি,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মৃতদেহ সংরক্ষণ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ভাস্কর্য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পিরামিডের দেয়ালে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 ও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ধরনের লেখা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উদ্ভব-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সবকিছুই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ধর্ম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অনুপ্রেরণা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তাদের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দেবতা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। প্রথম দিকে সূর্যদেবতার নাম ছিল রে</a:t>
            </a:r>
            <a:r>
              <a: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রা।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 - দেবতা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 পরিচালনা করছেন 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IN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685800"/>
            <a:ext cx="586740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মিশরের ধর্ম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458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মিশরীয়দের কাগজ আবিষ্কার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7848600" cy="3352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4495800"/>
            <a:ext cx="39624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 নদের তীরের 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নলখাগডা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প্যাপিরাস</a:t>
            </a:r>
          </a:p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করতো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71600"/>
            <a:ext cx="7391400" cy="31085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রীয়রা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ধর্মকথা</a:t>
            </a:r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লেখার জন্য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খুঁজতে থাকে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উপাদান। নীল নদের তীরে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জলাভূমিতে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প্যাপিরাস নামে একধরনের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নলখাগড়া-জাতী</a:t>
            </a:r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জন্মাত। এই গাছ থেকেই কাগজ তৈরি করলো </a:t>
            </a:r>
            <a:r>
              <a:rPr lang="bn-IN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মিশরীয়রা।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219200" y="609600"/>
            <a:ext cx="6629400" cy="5334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কাগজের ব্যবহার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6248400" cy="4470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819150" y="457200"/>
            <a:ext cx="61912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ছবিতে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দেখছি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066" y="345598"/>
            <a:ext cx="76200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মিশরীয়দের লিখন পদ্ধতি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1" y="985972"/>
            <a:ext cx="7745815" cy="5455095"/>
            <a:chOff x="-3519260" y="-78514"/>
            <a:chExt cx="4433660" cy="57320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47244" y="-78514"/>
              <a:ext cx="3474099" cy="377076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-3519260" y="3692250"/>
              <a:ext cx="4433660" cy="196124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400" b="1" spc="-15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হায়ারোগ্লোফি</a:t>
              </a:r>
              <a:r>
                <a:rPr lang="en-US" sz="2400" b="1" spc="-15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US" sz="2400" b="1" spc="-15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bn-IN" sz="2400" b="1" spc="-15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spc="-15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 লিপি বা পবিত্র লিপি। খুবই জটিল ও অলংকারিক এই লিপি কেবল মন্দির, সমাধি ও প্রাসাদের গাত্রে খোদিত হত</a:t>
              </a:r>
              <a:r>
                <a:rPr lang="bn-IN" sz="2400" b="1" spc="-15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2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475365" cy="45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0" y="5029200"/>
            <a:ext cx="38751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rgbClr val="3A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3600" b="1" dirty="0">
              <a:ln w="11430"/>
              <a:solidFill>
                <a:srgbClr val="3A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"/>
            <a:ext cx="7620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মিশরীয়দের আবিষ্কার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41641"/>
            <a:ext cx="3829050" cy="29445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80420"/>
            <a:ext cx="3448050" cy="2667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5" name="Straight Arrow Connector 14"/>
          <p:cNvCxnSpPr/>
          <p:nvPr/>
        </p:nvCxnSpPr>
        <p:spPr>
          <a:xfrm>
            <a:off x="6991350" y="2639759"/>
            <a:ext cx="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29325" y="5535359"/>
            <a:ext cx="19812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ছায়াঘড়ি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47875" y="3200400"/>
            <a:ext cx="38101" cy="2266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28700" y="5486400"/>
            <a:ext cx="1981200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জলঘড়ি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248400" cy="412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914525" y="4724400"/>
            <a:ext cx="470535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তালার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</a:p>
        </p:txBody>
      </p:sp>
    </p:spTree>
    <p:extLst>
      <p:ext uri="{BB962C8B-B14F-4D97-AF65-F5344CB8AC3E}">
        <p14:creationId xmlns:p14="http://schemas.microsoft.com/office/powerpoint/2010/main" val="26108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63246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আবদান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350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79731"/>
            <a:ext cx="7620000" cy="52210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মিশরীয়দের লিখন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হায়ারোগ্লোফি</a:t>
            </a:r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36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কিউনিফর্ম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মমি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019800" y="2819400"/>
            <a:ext cx="4572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92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38400"/>
            <a:ext cx="6934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মিশরীয়দের সমাজ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কেমন ছিল? ব্যাখ্যা কর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96639"/>
            <a:ext cx="5475365" cy="45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56" y="914400"/>
            <a:ext cx="4073869" cy="345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572000"/>
            <a:ext cx="25955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 পদ্ধতি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9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1"/>
          <a:stretch/>
        </p:blipFill>
        <p:spPr bwMode="auto">
          <a:xfrm>
            <a:off x="381000" y="1118175"/>
            <a:ext cx="8136523" cy="50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6128266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ফারাউদের মমি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594008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সভ্যতায় মিশরীয়দের অবদান</a:t>
            </a:r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BD" sz="6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  প্রথম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পরিচ্ছেদ: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দ্বিতীয়</a:t>
            </a:r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0"/>
            <a:ext cx="7620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 কী তা বলতে পারবে।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পিরামিড তৈরির কৌশল বলতে পারবে 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সভ্যতায় মিশরীয়দের অবদান বলতে পারবে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685800" y="224051"/>
            <a:ext cx="4800600" cy="838200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spc="-150" dirty="0">
                <a:solidFill>
                  <a:srgbClr val="005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</p:spTree>
    <p:extLst>
      <p:ext uri="{BB962C8B-B14F-4D97-AF65-F5344CB8AC3E}">
        <p14:creationId xmlns:p14="http://schemas.microsoft.com/office/powerpoint/2010/main" val="35998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714625" y="1066800"/>
            <a:ext cx="3352800" cy="685800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 কি?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1752600"/>
            <a:ext cx="8439150" cy="40318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spc="-150" dirty="0" smtClean="0">
                <a:latin typeface="NikoshBAN" pitchFamily="2" charset="0"/>
                <a:cs typeface="NikoshBAN" pitchFamily="2" charset="0"/>
              </a:rPr>
              <a:t>জিসবার্টের</a:t>
            </a:r>
            <a:r>
              <a:rPr lang="bn-IN" sz="3200" spc="-150" dirty="0" smtClean="0">
                <a:latin typeface="NikoshBAN" pitchFamily="2" charset="0"/>
                <a:cs typeface="NikoshBAN" pitchFamily="2" charset="0"/>
              </a:rPr>
              <a:t> মতে, “সভ্যতা হচ্ছে সাংস্কৃতিক জীবনের একটি পরিণত স্তর”।</a:t>
            </a:r>
          </a:p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এল, এইচ মর্গান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তাঁর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Ancient Society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গ্রন্থে বলেন, “সভ্যতা হচ্ছে কুসংস্কারবর্জিত সমাজের চূড়ান্ত রূপ”।</a:t>
            </a:r>
          </a:p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সহজ কথায়,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ও প্রযুক্তির সব বস্তুগত আবিষ্কারের ফলকে একত্রে সভ্যতা বলা হয়।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600200"/>
            <a:ext cx="6019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সভ্যতা 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মিশরের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নীলনদ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কেন্দ্রিক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মানুষ তার জীবন ধারণের ব্যবস্থা নিয়ন্ত্রণকল্পে যে যান্ত্রিক ব্যবস্থা সংগঠন সৃষ্টি করেছে তারই সামগ্রিক রূপ।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9416" y="838200"/>
            <a:ext cx="31213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85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2747</TotalTime>
  <Words>550</Words>
  <Application>Microsoft Office PowerPoint</Application>
  <PresentationFormat>On-screen Show (4:3)</PresentationFormat>
  <Paragraphs>85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NikoshBAN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ps</cp:lastModifiedBy>
  <cp:revision>350</cp:revision>
  <dcterms:created xsi:type="dcterms:W3CDTF">2006-08-16T00:00:00Z</dcterms:created>
  <dcterms:modified xsi:type="dcterms:W3CDTF">2021-02-18T20:03:57Z</dcterms:modified>
</cp:coreProperties>
</file>