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58" r:id="rId4"/>
    <p:sldId id="276" r:id="rId5"/>
    <p:sldId id="260" r:id="rId6"/>
    <p:sldId id="259" r:id="rId7"/>
    <p:sldId id="262" r:id="rId8"/>
    <p:sldId id="263" r:id="rId9"/>
    <p:sldId id="272" r:id="rId10"/>
    <p:sldId id="264" r:id="rId11"/>
    <p:sldId id="271" r:id="rId12"/>
    <p:sldId id="277" r:id="rId13"/>
    <p:sldId id="273" r:id="rId14"/>
    <p:sldId id="274" r:id="rId15"/>
    <p:sldId id="266" r:id="rId16"/>
    <p:sldId id="265" r:id="rId17"/>
    <p:sldId id="269" r:id="rId18"/>
    <p:sldId id="268" r:id="rId19"/>
    <p:sldId id="267" r:id="rId20"/>
    <p:sldId id="270" r:id="rId21"/>
  </p:sldIdLst>
  <p:sldSz cx="11430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6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A3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954" y="72"/>
      </p:cViewPr>
      <p:guideLst>
        <p:guide orient="horz" pos="216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44A2A-4B87-4C96-A0A4-B6A99DB6AED2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A4DB-9C7E-4041-B760-3374275CB2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053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44A2A-4B87-4C96-A0A4-B6A99DB6AED2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A4DB-9C7E-4041-B760-3374275CB2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099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44A2A-4B87-4C96-A0A4-B6A99DB6AED2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A4DB-9C7E-4041-B760-3374275CB2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205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44A2A-4B87-4C96-A0A4-B6A99DB6AED2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A4DB-9C7E-4041-B760-3374275CB2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05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44A2A-4B87-4C96-A0A4-B6A99DB6AED2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A4DB-9C7E-4041-B760-3374275CB2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91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44A2A-4B87-4C96-A0A4-B6A99DB6AED2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A4DB-9C7E-4041-B760-3374275CB2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74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44A2A-4B87-4C96-A0A4-B6A99DB6AED2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A4DB-9C7E-4041-B760-3374275CB2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330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44A2A-4B87-4C96-A0A4-B6A99DB6AED2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A4DB-9C7E-4041-B760-3374275CB2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328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44A2A-4B87-4C96-A0A4-B6A99DB6AED2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A4DB-9C7E-4041-B760-3374275CB2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383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44A2A-4B87-4C96-A0A4-B6A99DB6AED2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A4DB-9C7E-4041-B760-3374275CB2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245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44A2A-4B87-4C96-A0A4-B6A99DB6AED2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A4DB-9C7E-4041-B760-3374275CB2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396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44A2A-4B87-4C96-A0A4-B6A99DB6AED2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FA4DB-9C7E-4041-B760-3374275CB2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AEFF90D9-E17C-4329-9560-B13183B41506}"/>
              </a:ext>
            </a:extLst>
          </p:cNvPr>
          <p:cNvSpPr/>
          <p:nvPr userDrawn="1"/>
        </p:nvSpPr>
        <p:spPr>
          <a:xfrm>
            <a:off x="0" y="0"/>
            <a:ext cx="1737360" cy="1734185"/>
          </a:xfrm>
          <a:prstGeom prst="halfFrame">
            <a:avLst>
              <a:gd name="adj1" fmla="val 9649"/>
              <a:gd name="adj2" fmla="val 9648"/>
            </a:avLst>
          </a:prstGeom>
          <a:solidFill>
            <a:schemeClr val="accent4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985CF4AF-3796-457C-B172-3F7D8484EF18}"/>
              </a:ext>
            </a:extLst>
          </p:cNvPr>
          <p:cNvSpPr/>
          <p:nvPr userDrawn="1"/>
        </p:nvSpPr>
        <p:spPr>
          <a:xfrm rot="5400000">
            <a:off x="9694229" y="1588"/>
            <a:ext cx="1737360" cy="1734185"/>
          </a:xfrm>
          <a:prstGeom prst="halfFrame">
            <a:avLst>
              <a:gd name="adj1" fmla="val 9649"/>
              <a:gd name="adj2" fmla="val 9648"/>
            </a:avLst>
          </a:prstGeom>
          <a:solidFill>
            <a:schemeClr val="accent4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C638C07D-5E2F-47A5-A85A-DA7A984B6FA7}"/>
              </a:ext>
            </a:extLst>
          </p:cNvPr>
          <p:cNvSpPr/>
          <p:nvPr userDrawn="1"/>
        </p:nvSpPr>
        <p:spPr>
          <a:xfrm rot="10800000">
            <a:off x="9692640" y="5123815"/>
            <a:ext cx="1737360" cy="1734185"/>
          </a:xfrm>
          <a:prstGeom prst="halfFrame">
            <a:avLst>
              <a:gd name="adj1" fmla="val 9649"/>
              <a:gd name="adj2" fmla="val 9648"/>
            </a:avLst>
          </a:prstGeom>
          <a:solidFill>
            <a:schemeClr val="accent4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C741EA2B-CD8C-49AD-BD76-C41F1CEA2455}"/>
              </a:ext>
            </a:extLst>
          </p:cNvPr>
          <p:cNvSpPr/>
          <p:nvPr userDrawn="1"/>
        </p:nvSpPr>
        <p:spPr>
          <a:xfrm rot="16200000">
            <a:off x="-1587" y="5122227"/>
            <a:ext cx="1737360" cy="1734185"/>
          </a:xfrm>
          <a:prstGeom prst="halfFrame">
            <a:avLst>
              <a:gd name="adj1" fmla="val 9649"/>
              <a:gd name="adj2" fmla="val 9648"/>
            </a:avLst>
          </a:prstGeom>
          <a:solidFill>
            <a:schemeClr val="accent4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114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36.jpeg"/><Relationship Id="rId7" Type="http://schemas.openxmlformats.org/officeDocument/2006/relationships/image" Target="../media/image9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8.jpeg"/><Relationship Id="rId4" Type="http://schemas.openxmlformats.org/officeDocument/2006/relationships/image" Target="../media/image11.jpeg"/><Relationship Id="rId9" Type="http://schemas.openxmlformats.org/officeDocument/2006/relationships/image" Target="../media/image3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38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37.jpe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EB2B549-DCF5-48E0-A356-D90E24D5A539}"/>
              </a:ext>
            </a:extLst>
          </p:cNvPr>
          <p:cNvSpPr txBox="1"/>
          <p:nvPr/>
        </p:nvSpPr>
        <p:spPr>
          <a:xfrm>
            <a:off x="2149721" y="284029"/>
            <a:ext cx="7785589" cy="108145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625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2625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2625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6167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56D7EB5-9572-467A-BE34-14D5311A8260}"/>
              </a:ext>
            </a:extLst>
          </p:cNvPr>
          <p:cNvCxnSpPr>
            <a:cxnSpLocks/>
          </p:cNvCxnSpPr>
          <p:nvPr/>
        </p:nvCxnSpPr>
        <p:spPr>
          <a:xfrm>
            <a:off x="5431483" y="3033661"/>
            <a:ext cx="0" cy="562598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89C8ECD-9ABE-4135-9584-14738CA0C9EA}"/>
              </a:ext>
            </a:extLst>
          </p:cNvPr>
          <p:cNvSpPr txBox="1"/>
          <p:nvPr/>
        </p:nvSpPr>
        <p:spPr>
          <a:xfrm>
            <a:off x="4109148" y="40884"/>
            <a:ext cx="4236561" cy="707886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লক্ষ কর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Picture 6" descr="na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732" y="845572"/>
            <a:ext cx="3161117" cy="23664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Picture 7" descr="na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717" y="3592250"/>
            <a:ext cx="3500915" cy="23796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31A02D8-27DB-4E2F-93C5-BC151AA67A11}"/>
              </a:ext>
            </a:extLst>
          </p:cNvPr>
          <p:cNvSpPr txBox="1"/>
          <p:nvPr/>
        </p:nvSpPr>
        <p:spPr>
          <a:xfrm>
            <a:off x="1242212" y="6101890"/>
            <a:ext cx="9420901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এসব রাইড আমরা বিভিন্ন বিনোদন কেন্দ্রে বা শিশুপার্কে ব্যবহার করি। 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1A02D8-27DB-4E2F-93C5-BC151AA67A11}"/>
              </a:ext>
            </a:extLst>
          </p:cNvPr>
          <p:cNvSpPr txBox="1"/>
          <p:nvPr/>
        </p:nvSpPr>
        <p:spPr>
          <a:xfrm>
            <a:off x="4730486" y="3605633"/>
            <a:ext cx="1703693" cy="61170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375" dirty="0">
                <a:latin typeface="NikoshBAN" panose="02000000000000000000" pitchFamily="2" charset="0"/>
                <a:cs typeface="NikoshBAN" panose="02000000000000000000" pitchFamily="2" charset="0"/>
              </a:rPr>
              <a:t>নাগরদোলা 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1A02D8-27DB-4E2F-93C5-BC151AA67A11}"/>
              </a:ext>
            </a:extLst>
          </p:cNvPr>
          <p:cNvSpPr txBox="1"/>
          <p:nvPr/>
        </p:nvSpPr>
        <p:spPr>
          <a:xfrm>
            <a:off x="4432111" y="4436716"/>
            <a:ext cx="2361310" cy="61170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375" b="1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রোলার কোস্টার </a:t>
            </a:r>
            <a:r>
              <a:rPr lang="en-US" sz="3375" b="1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7962465-7E59-49D5-A07D-6774E7FE71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32" y="3670620"/>
            <a:ext cx="3210753" cy="23091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3085A0F-BF8D-4C4B-BCA8-4FE76559AA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086" y="849986"/>
            <a:ext cx="3763999" cy="232316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3413CD8-496D-4EEA-8FE9-27711215A3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186" y="835508"/>
            <a:ext cx="3122614" cy="23376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4E85332-D55E-4BB8-BF6D-7E4D1B7E602F}"/>
              </a:ext>
            </a:extLst>
          </p:cNvPr>
          <p:cNvCxnSpPr>
            <a:cxnSpLocks/>
          </p:cNvCxnSpPr>
          <p:nvPr/>
        </p:nvCxnSpPr>
        <p:spPr>
          <a:xfrm flipH="1">
            <a:off x="6529702" y="3254401"/>
            <a:ext cx="969015" cy="675701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A594DC4-4E7D-4BB4-94A8-474B491C3223}"/>
              </a:ext>
            </a:extLst>
          </p:cNvPr>
          <p:cNvCxnSpPr>
            <a:cxnSpLocks/>
          </p:cNvCxnSpPr>
          <p:nvPr/>
        </p:nvCxnSpPr>
        <p:spPr>
          <a:xfrm>
            <a:off x="3373103" y="3216055"/>
            <a:ext cx="1241713" cy="54557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0C754BC-8C77-4175-AA59-5E8050A96148}"/>
              </a:ext>
            </a:extLst>
          </p:cNvPr>
          <p:cNvCxnSpPr>
            <a:cxnSpLocks/>
          </p:cNvCxnSpPr>
          <p:nvPr/>
        </p:nvCxnSpPr>
        <p:spPr>
          <a:xfrm flipH="1" flipV="1">
            <a:off x="6793421" y="4735400"/>
            <a:ext cx="645924" cy="1480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D4A3012-008E-49E6-AFAE-458AE0A8086F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3591485" y="4735400"/>
            <a:ext cx="840626" cy="7169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8495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175" y="555295"/>
            <a:ext cx="2118251" cy="2248171"/>
          </a:xfrm>
          <a:prstGeom prst="rect">
            <a:avLst/>
          </a:prstGeom>
          <a:ln w="635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sh 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5818" y="1079544"/>
            <a:ext cx="2652008" cy="1738539"/>
          </a:xfrm>
          <a:prstGeom prst="rect">
            <a:avLst/>
          </a:prstGeom>
          <a:ln w="6350">
            <a:solidFill>
              <a:schemeClr val="accent2"/>
            </a:solidFill>
          </a:ln>
        </p:spPr>
      </p:pic>
      <p:pic>
        <p:nvPicPr>
          <p:cNvPr id="4" name="Picture 3" descr="sh 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502" y="3531587"/>
            <a:ext cx="3525022" cy="1991733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5" name="Picture 4" descr="sh 12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6675" y="3518193"/>
            <a:ext cx="3641731" cy="2005127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6" name="Picture 5" descr="sh 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32409" y="1064927"/>
            <a:ext cx="2652008" cy="1738539"/>
          </a:xfrm>
          <a:prstGeom prst="rect">
            <a:avLst/>
          </a:prstGeom>
          <a:ln w="635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sh 9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99029" y="794114"/>
            <a:ext cx="2232796" cy="2023488"/>
          </a:xfrm>
          <a:prstGeom prst="rect">
            <a:avLst/>
          </a:prstGeom>
          <a:ln w="635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1A02D8-27DB-4E2F-93C5-BC151AA67A11}"/>
              </a:ext>
            </a:extLst>
          </p:cNvPr>
          <p:cNvSpPr txBox="1"/>
          <p:nvPr/>
        </p:nvSpPr>
        <p:spPr>
          <a:xfrm>
            <a:off x="4053446" y="214313"/>
            <a:ext cx="3744007" cy="61170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375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লক্ষ কর 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1A02D8-27DB-4E2F-93C5-BC151AA67A11}"/>
              </a:ext>
            </a:extLst>
          </p:cNvPr>
          <p:cNvSpPr txBox="1"/>
          <p:nvPr/>
        </p:nvSpPr>
        <p:spPr>
          <a:xfrm>
            <a:off x="4479855" y="2843173"/>
            <a:ext cx="2442073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750" dirty="0">
                <a:latin typeface="NikoshBAN" panose="02000000000000000000" pitchFamily="2" charset="0"/>
                <a:cs typeface="NikoshBAN" panose="02000000000000000000" pitchFamily="2" charset="0"/>
              </a:rPr>
              <a:t>শিশুদের খেলনা </a:t>
            </a:r>
            <a:r>
              <a:rPr lang="en-US" sz="37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1A02D8-27DB-4E2F-93C5-BC151AA67A11}"/>
              </a:ext>
            </a:extLst>
          </p:cNvPr>
          <p:cNvSpPr txBox="1"/>
          <p:nvPr/>
        </p:nvSpPr>
        <p:spPr>
          <a:xfrm>
            <a:off x="4053446" y="5523802"/>
            <a:ext cx="3514095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750" dirty="0">
                <a:latin typeface="NikoshBAN" panose="02000000000000000000" pitchFamily="2" charset="0"/>
                <a:cs typeface="NikoshBAN" panose="02000000000000000000" pitchFamily="2" charset="0"/>
              </a:rPr>
              <a:t>ছবি আঁকার উপকরণ </a:t>
            </a:r>
            <a:r>
              <a:rPr lang="en-US" sz="37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1A02D8-27DB-4E2F-93C5-BC151AA67A11}"/>
              </a:ext>
            </a:extLst>
          </p:cNvPr>
          <p:cNvSpPr txBox="1"/>
          <p:nvPr/>
        </p:nvSpPr>
        <p:spPr>
          <a:xfrm>
            <a:off x="311717" y="6074425"/>
            <a:ext cx="10997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শিশুদের খেলনা ও ছবি আঁকার উপকরণ  বিনোদন প্রযুক্তি হিসেবে ব্যবহৃত হয়। 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1A02D8-27DB-4E2F-93C5-BC151AA67A11}"/>
              </a:ext>
            </a:extLst>
          </p:cNvPr>
          <p:cNvSpPr txBox="1"/>
          <p:nvPr/>
        </p:nvSpPr>
        <p:spPr>
          <a:xfrm>
            <a:off x="4738570" y="137703"/>
            <a:ext cx="2242802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p3d extrusionH="57150">
              <a:bevelT w="38100" h="38100"/>
            </a:sp3d>
          </a:bodyPr>
          <a:lstStyle/>
          <a:p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1A02D8-27DB-4E2F-93C5-BC151AA67A11}"/>
              </a:ext>
            </a:extLst>
          </p:cNvPr>
          <p:cNvSpPr txBox="1"/>
          <p:nvPr/>
        </p:nvSpPr>
        <p:spPr>
          <a:xfrm>
            <a:off x="3345863" y="1765492"/>
            <a:ext cx="4345901" cy="49629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62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1A02D8-27DB-4E2F-93C5-BC151AA67A11}"/>
              </a:ext>
            </a:extLst>
          </p:cNvPr>
          <p:cNvSpPr txBox="1"/>
          <p:nvPr/>
        </p:nvSpPr>
        <p:spPr>
          <a:xfrm>
            <a:off x="2913400" y="5855457"/>
            <a:ext cx="7492084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750" dirty="0">
                <a:latin typeface="NikoshBAN" panose="02000000000000000000" pitchFamily="2" charset="0"/>
                <a:cs typeface="NikoshBAN" panose="02000000000000000000" pitchFamily="2" charset="0"/>
              </a:rPr>
              <a:t>বিনোদন প্রযুক্তির</a:t>
            </a:r>
            <a:r>
              <a:rPr lang="en-US" sz="37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750" dirty="0">
                <a:latin typeface="NikoshBAN" panose="02000000000000000000" pitchFamily="2" charset="0"/>
                <a:cs typeface="NikoshBAN" panose="02000000000000000000" pitchFamily="2" charset="0"/>
              </a:rPr>
              <a:t>যেকোন ১ টির ব্যবহার </a:t>
            </a:r>
            <a:r>
              <a:rPr lang="en-US" sz="375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bn-IN" sz="375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75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7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1D918AC9-CE5C-4B14-B61C-DA930C864477}"/>
              </a:ext>
            </a:extLst>
          </p:cNvPr>
          <p:cNvSpPr/>
          <p:nvPr/>
        </p:nvSpPr>
        <p:spPr>
          <a:xfrm>
            <a:off x="2260306" y="5968720"/>
            <a:ext cx="551446" cy="442887"/>
          </a:xfrm>
          <a:prstGeom prst="chevr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E8FC71-C2D9-4BC3-8B6C-11274D342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257" y="1128712"/>
            <a:ext cx="8911771" cy="46005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91973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1A02D8-27DB-4E2F-93C5-BC151AA67A11}"/>
              </a:ext>
            </a:extLst>
          </p:cNvPr>
          <p:cNvSpPr txBox="1"/>
          <p:nvPr/>
        </p:nvSpPr>
        <p:spPr>
          <a:xfrm>
            <a:off x="4053446" y="214313"/>
            <a:ext cx="3744007" cy="61170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375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লক্ষ্য কর 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Picture 6" descr="ci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5830" y="3606292"/>
            <a:ext cx="2436949" cy="1949559"/>
          </a:xfrm>
          <a:prstGeom prst="rect">
            <a:avLst/>
          </a:prstGeom>
          <a:ln w="3175" cap="sq">
            <a:solidFill>
              <a:schemeClr val="accent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ci 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9423" y="3694521"/>
            <a:ext cx="2674748" cy="1645999"/>
          </a:xfrm>
          <a:prstGeom prst="rect">
            <a:avLst/>
          </a:prstGeom>
        </p:spPr>
      </p:pic>
      <p:pic>
        <p:nvPicPr>
          <p:cNvPr id="9" name="Picture 8" descr="ci 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4807" y="3017350"/>
            <a:ext cx="1340462" cy="891932"/>
          </a:xfrm>
          <a:prstGeom prst="rect">
            <a:avLst/>
          </a:prstGeom>
        </p:spPr>
      </p:pic>
      <p:pic>
        <p:nvPicPr>
          <p:cNvPr id="10" name="Picture 9" descr="ci 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5108" y="3626469"/>
            <a:ext cx="2917684" cy="1766343"/>
          </a:xfrm>
          <a:prstGeom prst="rect">
            <a:avLst/>
          </a:prstGeom>
        </p:spPr>
      </p:pic>
      <p:pic>
        <p:nvPicPr>
          <p:cNvPr id="11" name="Picture 10" descr="ci 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4132" y="3639099"/>
            <a:ext cx="2701683" cy="174108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31A02D8-27DB-4E2F-93C5-BC151AA67A11}"/>
              </a:ext>
            </a:extLst>
          </p:cNvPr>
          <p:cNvSpPr txBox="1"/>
          <p:nvPr/>
        </p:nvSpPr>
        <p:spPr>
          <a:xfrm>
            <a:off x="5901131" y="5320094"/>
            <a:ext cx="2205638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375" dirty="0">
                <a:latin typeface="NikoshBAN" panose="02000000000000000000" pitchFamily="2" charset="0"/>
                <a:cs typeface="NikoshBAN" panose="02000000000000000000" pitchFamily="2" charset="0"/>
              </a:rPr>
              <a:t>আল্ট্রাসনোগ্রাফি 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1A02D8-27DB-4E2F-93C5-BC151AA67A11}"/>
              </a:ext>
            </a:extLst>
          </p:cNvPr>
          <p:cNvSpPr txBox="1"/>
          <p:nvPr/>
        </p:nvSpPr>
        <p:spPr>
          <a:xfrm>
            <a:off x="3150316" y="2432725"/>
            <a:ext cx="1712807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375" dirty="0">
                <a:latin typeface="NikoshBAN" panose="02000000000000000000" pitchFamily="2" charset="0"/>
                <a:cs typeface="NikoshBAN" panose="02000000000000000000" pitchFamily="2" charset="0"/>
              </a:rPr>
              <a:t>স্টেথোস্কোপ 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1A02D8-27DB-4E2F-93C5-BC151AA67A11}"/>
              </a:ext>
            </a:extLst>
          </p:cNvPr>
          <p:cNvSpPr txBox="1"/>
          <p:nvPr/>
        </p:nvSpPr>
        <p:spPr>
          <a:xfrm>
            <a:off x="2748470" y="5412598"/>
            <a:ext cx="3009246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375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টমোগ্রাফি 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1A02D8-27DB-4E2F-93C5-BC151AA67A11}"/>
              </a:ext>
            </a:extLst>
          </p:cNvPr>
          <p:cNvSpPr txBox="1"/>
          <p:nvPr/>
        </p:nvSpPr>
        <p:spPr>
          <a:xfrm>
            <a:off x="316456" y="5501307"/>
            <a:ext cx="2283825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375" dirty="0">
                <a:latin typeface="NikoshBAN" panose="02000000000000000000" pitchFamily="2" charset="0"/>
                <a:cs typeface="NikoshBAN" panose="02000000000000000000" pitchFamily="2" charset="0"/>
              </a:rPr>
              <a:t>এক্স-রে মেশিন  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1A02D8-27DB-4E2F-93C5-BC151AA67A11}"/>
              </a:ext>
            </a:extLst>
          </p:cNvPr>
          <p:cNvSpPr txBox="1"/>
          <p:nvPr/>
        </p:nvSpPr>
        <p:spPr>
          <a:xfrm>
            <a:off x="8648923" y="5380184"/>
            <a:ext cx="2436949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625" dirty="0">
                <a:latin typeface="NikoshBAN" panose="02000000000000000000" pitchFamily="2" charset="0"/>
                <a:cs typeface="NikoshBAN" panose="02000000000000000000" pitchFamily="2" charset="0"/>
              </a:rPr>
              <a:t>ইলেকট্রো-কার্ডিওগ্রাম </a:t>
            </a:r>
            <a:r>
              <a:rPr lang="en-US" sz="262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1A02D8-27DB-4E2F-93C5-BC151AA67A11}"/>
              </a:ext>
            </a:extLst>
          </p:cNvPr>
          <p:cNvSpPr txBox="1"/>
          <p:nvPr/>
        </p:nvSpPr>
        <p:spPr>
          <a:xfrm>
            <a:off x="671050" y="2493719"/>
            <a:ext cx="1872004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375" dirty="0">
                <a:latin typeface="NikoshBAN" panose="02000000000000000000" pitchFamily="2" charset="0"/>
                <a:cs typeface="NikoshBAN" panose="02000000000000000000" pitchFamily="2" charset="0"/>
              </a:rPr>
              <a:t>থার্মোমিটার 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31A02D8-27DB-4E2F-93C5-BC151AA67A11}"/>
              </a:ext>
            </a:extLst>
          </p:cNvPr>
          <p:cNvSpPr txBox="1"/>
          <p:nvPr/>
        </p:nvSpPr>
        <p:spPr>
          <a:xfrm>
            <a:off x="5336022" y="1617422"/>
            <a:ext cx="2701682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375" dirty="0">
                <a:latin typeface="NikoshBAN" panose="02000000000000000000" pitchFamily="2" charset="0"/>
                <a:cs typeface="NikoshBAN" panose="02000000000000000000" pitchFamily="2" charset="0"/>
              </a:rPr>
              <a:t>রক্তচাপ মাপার যন্ত্র 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2A8871E-91C8-4E47-8989-99687A00D0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239" y="1013763"/>
            <a:ext cx="2258962" cy="1361831"/>
          </a:xfrm>
          <a:prstGeom prst="rect">
            <a:avLst/>
          </a:prstGeom>
          <a:ln w="3175" cap="sq">
            <a:solidFill>
              <a:schemeClr val="accent5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1F783C3-8846-4981-8C81-EC86F5F1D4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67" y="895363"/>
            <a:ext cx="1712807" cy="166998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F303824-BA6A-4BA1-8A2A-C193CF580F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653" y="643022"/>
            <a:ext cx="2490845" cy="2213544"/>
          </a:xfrm>
          <a:prstGeom prst="rect">
            <a:avLst/>
          </a:prstGeom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id="{30EC19A5-2525-40ED-B1B0-7B356FFF20B0}"/>
              </a:ext>
            </a:extLst>
          </p:cNvPr>
          <p:cNvSpPr/>
          <p:nvPr/>
        </p:nvSpPr>
        <p:spPr>
          <a:xfrm>
            <a:off x="5251150" y="1334559"/>
            <a:ext cx="2881058" cy="1106772"/>
          </a:xfrm>
          <a:prstGeom prst="rightArrow">
            <a:avLst>
              <a:gd name="adj1" fmla="val 47617"/>
              <a:gd name="adj2" fmla="val 51191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5CC6328-F350-4FD9-B78C-E4B3F60923F8}"/>
              </a:ext>
            </a:extLst>
          </p:cNvPr>
          <p:cNvSpPr txBox="1"/>
          <p:nvPr/>
        </p:nvSpPr>
        <p:spPr>
          <a:xfrm>
            <a:off x="2131065" y="6056718"/>
            <a:ext cx="7540131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37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7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7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37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7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7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7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 animBg="1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D044D66-219E-42BC-A3D4-E7092B3FDA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84" y="1030514"/>
            <a:ext cx="2761338" cy="28981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16CC15-51D1-47C5-BE58-1279241AD5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92" y="1199616"/>
            <a:ext cx="3828184" cy="2548259"/>
          </a:xfrm>
          <a:prstGeom prst="rect">
            <a:avLst/>
          </a:prstGeom>
          <a:ln w="3175" cap="sq">
            <a:solidFill>
              <a:schemeClr val="accent5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7" descr="ci 1.png">
            <a:extLst>
              <a:ext uri="{FF2B5EF4-FFF2-40B4-BE49-F238E27FC236}">
                <a16:creationId xmlns:a16="http://schemas.microsoft.com/office/drawing/2014/main" id="{44505AE2-62C5-4C63-BFAF-9C1BF79E640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9317" y="1206728"/>
            <a:ext cx="3204773" cy="2563820"/>
          </a:xfrm>
          <a:prstGeom prst="rect">
            <a:avLst/>
          </a:prstGeom>
          <a:ln w="3175" cap="sq">
            <a:solidFill>
              <a:schemeClr val="accent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ci 8.jpg">
            <a:extLst>
              <a:ext uri="{FF2B5EF4-FFF2-40B4-BE49-F238E27FC236}">
                <a16:creationId xmlns:a16="http://schemas.microsoft.com/office/drawing/2014/main" id="{3FDF81E0-EFDA-4C35-884E-E1F7D00384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0170" y="1218970"/>
            <a:ext cx="3712781" cy="2548259"/>
          </a:xfrm>
          <a:prstGeom prst="rect">
            <a:avLst/>
          </a:prstGeom>
        </p:spPr>
      </p:pic>
      <p:pic>
        <p:nvPicPr>
          <p:cNvPr id="10" name="Picture 9" descr="ci 6.jpg">
            <a:extLst>
              <a:ext uri="{FF2B5EF4-FFF2-40B4-BE49-F238E27FC236}">
                <a16:creationId xmlns:a16="http://schemas.microsoft.com/office/drawing/2014/main" id="{944F5C32-F29E-4BC6-97B6-3E227CB2B1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3626" y="1187653"/>
            <a:ext cx="3712781" cy="258375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22F1B01-1369-4A0B-8F7C-A61530378639}"/>
              </a:ext>
            </a:extLst>
          </p:cNvPr>
          <p:cNvSpPr txBox="1"/>
          <p:nvPr/>
        </p:nvSpPr>
        <p:spPr>
          <a:xfrm>
            <a:off x="1189059" y="3867239"/>
            <a:ext cx="1872004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375" dirty="0">
                <a:latin typeface="NikoshBAN" panose="02000000000000000000" pitchFamily="2" charset="0"/>
                <a:cs typeface="NikoshBAN" panose="02000000000000000000" pitchFamily="2" charset="0"/>
              </a:rPr>
              <a:t>থার্মোমিটার 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66122C-3FD4-4B0F-B907-752386D37F6B}"/>
              </a:ext>
            </a:extLst>
          </p:cNvPr>
          <p:cNvSpPr txBox="1"/>
          <p:nvPr/>
        </p:nvSpPr>
        <p:spPr>
          <a:xfrm>
            <a:off x="4696513" y="3916189"/>
            <a:ext cx="1820093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375" dirty="0">
                <a:latin typeface="NikoshBAN" panose="02000000000000000000" pitchFamily="2" charset="0"/>
                <a:cs typeface="NikoshBAN" panose="02000000000000000000" pitchFamily="2" charset="0"/>
              </a:rPr>
              <a:t>স্টেথোস্কোপ 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A7AC51-4FA7-4FA9-A4E5-DFF364DEE53E}"/>
              </a:ext>
            </a:extLst>
          </p:cNvPr>
          <p:cNvSpPr txBox="1"/>
          <p:nvPr/>
        </p:nvSpPr>
        <p:spPr>
          <a:xfrm>
            <a:off x="8305020" y="3934546"/>
            <a:ext cx="2806215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375" dirty="0">
                <a:latin typeface="NikoshBAN" panose="02000000000000000000" pitchFamily="2" charset="0"/>
                <a:cs typeface="NikoshBAN" panose="02000000000000000000" pitchFamily="2" charset="0"/>
              </a:rPr>
              <a:t>রক্তচাপ মাপার যন্ত্র 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0F09F9-8E19-4CBB-AB9B-65424E6FEAF3}"/>
              </a:ext>
            </a:extLst>
          </p:cNvPr>
          <p:cNvSpPr txBox="1"/>
          <p:nvPr/>
        </p:nvSpPr>
        <p:spPr>
          <a:xfrm>
            <a:off x="960286" y="4408149"/>
            <a:ext cx="2283825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375" dirty="0">
                <a:latin typeface="NikoshBAN" panose="02000000000000000000" pitchFamily="2" charset="0"/>
                <a:cs typeface="NikoshBAN" panose="02000000000000000000" pitchFamily="2" charset="0"/>
              </a:rPr>
              <a:t>এক্স-রে মেশিন  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92A8D9-49CB-456F-98F8-B09A3E4812D3}"/>
              </a:ext>
            </a:extLst>
          </p:cNvPr>
          <p:cNvSpPr txBox="1"/>
          <p:nvPr/>
        </p:nvSpPr>
        <p:spPr>
          <a:xfrm>
            <a:off x="4225905" y="4415312"/>
            <a:ext cx="3007146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375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টমোগ্রাফি 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E7956D-4137-4D90-8162-D79680EEEDEC}"/>
              </a:ext>
            </a:extLst>
          </p:cNvPr>
          <p:cNvSpPr txBox="1"/>
          <p:nvPr/>
        </p:nvSpPr>
        <p:spPr>
          <a:xfrm>
            <a:off x="8555664" y="4470083"/>
            <a:ext cx="2304925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375" dirty="0">
                <a:latin typeface="NikoshBAN" panose="02000000000000000000" pitchFamily="2" charset="0"/>
                <a:cs typeface="NikoshBAN" panose="02000000000000000000" pitchFamily="2" charset="0"/>
              </a:rPr>
              <a:t>আল্ট্রাসনোগ্রাফি 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ECB984C-840A-40D2-87DB-C77DF55EF8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169" y="1211404"/>
            <a:ext cx="3354755" cy="254825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726D675-90E9-4A5F-93C2-31BB21DDD086}"/>
              </a:ext>
            </a:extLst>
          </p:cNvPr>
          <p:cNvSpPr txBox="1"/>
          <p:nvPr/>
        </p:nvSpPr>
        <p:spPr>
          <a:xfrm>
            <a:off x="3750170" y="145508"/>
            <a:ext cx="4232203" cy="61170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37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337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337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37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37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37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CDCA21-3498-497C-9C37-6928D40647BC}"/>
              </a:ext>
            </a:extLst>
          </p:cNvPr>
          <p:cNvSpPr txBox="1"/>
          <p:nvPr/>
        </p:nvSpPr>
        <p:spPr>
          <a:xfrm>
            <a:off x="2989869" y="5842925"/>
            <a:ext cx="5315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C7B838-3290-4D4C-9EB6-76400BCE09C8}"/>
              </a:ext>
            </a:extLst>
          </p:cNvPr>
          <p:cNvSpPr txBox="1"/>
          <p:nvPr/>
        </p:nvSpPr>
        <p:spPr>
          <a:xfrm>
            <a:off x="1610106" y="5598458"/>
            <a:ext cx="8587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অগ্রগতি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সারাবিশ্বে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সুরক্ষায়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E883F8F-C4E4-4970-84ED-B2B7C991E450}"/>
              </a:ext>
            </a:extLst>
          </p:cNvPr>
          <p:cNvSpPr txBox="1"/>
          <p:nvPr/>
        </p:nvSpPr>
        <p:spPr>
          <a:xfrm>
            <a:off x="861531" y="5910265"/>
            <a:ext cx="10217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শরীরের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ভিতরের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অঙ্গসমূহ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পরীক্ষা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প্রযুক্তিগুলো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9394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3" grpId="0"/>
      <p:bldP spid="13" grpId="1"/>
      <p:bldP spid="14" grpId="0"/>
      <p:bldP spid="15" grpId="0"/>
      <p:bldP spid="16" grpId="0"/>
      <p:bldP spid="18" grpId="0" animBg="1"/>
      <p:bldP spid="19" grpId="0"/>
      <p:bldP spid="19" grpId="1"/>
      <p:bldP spid="20" grpId="0"/>
      <p:bldP spid="21" grpId="0"/>
      <p:bldP spid="2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7550F06-C910-4E1B-80F9-AE9ED6FAD420}"/>
              </a:ext>
            </a:extLst>
          </p:cNvPr>
          <p:cNvSpPr txBox="1"/>
          <p:nvPr/>
        </p:nvSpPr>
        <p:spPr>
          <a:xfrm>
            <a:off x="4376756" y="678448"/>
            <a:ext cx="2000250" cy="66941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750" dirty="0">
                <a:latin typeface="NikoshBAN" panose="02000000000000000000" pitchFamily="2" charset="0"/>
                <a:cs typeface="NikoshBAN" panose="02000000000000000000" pitchFamily="2" charset="0"/>
              </a:rPr>
              <a:t> দলীয় কাজ </a:t>
            </a:r>
            <a:r>
              <a:rPr lang="en-US" sz="37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F6EC08-1AFF-478A-8D46-53F30AB4EF84}"/>
              </a:ext>
            </a:extLst>
          </p:cNvPr>
          <p:cNvSpPr txBox="1"/>
          <p:nvPr/>
        </p:nvSpPr>
        <p:spPr>
          <a:xfrm>
            <a:off x="1569429" y="1813139"/>
            <a:ext cx="761490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75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ছক অনুযায়ী প্রযুক্তির তালিকা তৈরি কর ।  </a:t>
            </a:r>
            <a:r>
              <a:rPr lang="en-US" sz="37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DFF6542-546A-45AE-A577-B69058F0B1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061055"/>
              </p:ext>
            </p:extLst>
          </p:nvPr>
        </p:nvGraphicFramePr>
        <p:xfrm>
          <a:off x="832511" y="2916547"/>
          <a:ext cx="9468542" cy="318988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69398">
                  <a:extLst>
                    <a:ext uri="{9D8B030D-6E8A-4147-A177-3AD203B41FA5}">
                      <a16:colId xmlns:a16="http://schemas.microsoft.com/office/drawing/2014/main" val="1083507359"/>
                    </a:ext>
                  </a:extLst>
                </a:gridCol>
                <a:gridCol w="6199144">
                  <a:extLst>
                    <a:ext uri="{9D8B030D-6E8A-4147-A177-3AD203B41FA5}">
                      <a16:colId xmlns:a16="http://schemas.microsoft.com/office/drawing/2014/main" val="3254675631"/>
                    </a:ext>
                  </a:extLst>
                </a:gridCol>
              </a:tblGrid>
              <a:tr h="684607">
                <a:tc>
                  <a:txBody>
                    <a:bodyPr/>
                    <a:lstStyle/>
                    <a:p>
                      <a:r>
                        <a:rPr lang="en-US" sz="3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bn-IN" sz="3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ব্যবহারের ক্ষেত্র </a:t>
                      </a:r>
                      <a:endParaRPr lang="en-US" sz="3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85725" marR="85725" marT="42863" marB="428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</a:t>
                      </a:r>
                      <a:r>
                        <a:rPr lang="bn-IN" sz="3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ব্যবহৃত প্রযুক্তি </a:t>
                      </a:r>
                      <a:endParaRPr lang="en-US" sz="3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85725" marR="85725" marT="42863" marB="428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9562962"/>
                  </a:ext>
                </a:extLst>
              </a:tr>
              <a:tr h="1252638">
                <a:tc>
                  <a:txBody>
                    <a:bodyPr/>
                    <a:lstStyle/>
                    <a:p>
                      <a:r>
                        <a:rPr lang="en-US" sz="3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bn-IN" sz="3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বিনোদন  </a:t>
                      </a:r>
                      <a:endParaRPr lang="en-US" sz="3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85725" marR="85725" marT="42863" marB="428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85725" marR="85725" marT="42863" marB="428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9422369"/>
                  </a:ext>
                </a:extLst>
              </a:tr>
              <a:tr h="1252638">
                <a:tc>
                  <a:txBody>
                    <a:bodyPr/>
                    <a:lstStyle/>
                    <a:p>
                      <a:r>
                        <a:rPr lang="en-US" sz="3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bn-IN" sz="3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চিকিৎসা </a:t>
                      </a:r>
                      <a:endParaRPr lang="en-US" sz="3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85725" marR="85725" marT="42863" marB="428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85725" marR="85725" marT="42863" marB="428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14559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8810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5D3ACB9-A76F-4879-8DDD-A60BD471137E}"/>
              </a:ext>
            </a:extLst>
          </p:cNvPr>
          <p:cNvSpPr txBox="1"/>
          <p:nvPr/>
        </p:nvSpPr>
        <p:spPr>
          <a:xfrm>
            <a:off x="2747419" y="643114"/>
            <a:ext cx="4648933" cy="6694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75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375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750" dirty="0" err="1">
                <a:latin typeface="NikoshBAN" panose="02000000000000000000" pitchFamily="2" charset="0"/>
                <a:cs typeface="NikoshBAN" panose="02000000000000000000" pitchFamily="2" charset="0"/>
              </a:rPr>
              <a:t>ঠ্য</a:t>
            </a:r>
            <a:r>
              <a:rPr lang="en-US" sz="37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latin typeface="NikoshBAN" panose="02000000000000000000" pitchFamily="2" charset="0"/>
                <a:cs typeface="NikoshBAN" panose="02000000000000000000" pitchFamily="2" charset="0"/>
              </a:rPr>
              <a:t>বইয়</a:t>
            </a:r>
            <a:r>
              <a:rPr lang="bn-IN" sz="375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75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3750" dirty="0">
                <a:latin typeface="NikoshBAN" panose="02000000000000000000" pitchFamily="2" charset="0"/>
                <a:cs typeface="NikoshBAN" panose="02000000000000000000" pitchFamily="2" charset="0"/>
              </a:rPr>
              <a:t>৬৪</a:t>
            </a:r>
            <a:r>
              <a:rPr lang="en-US" sz="37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75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750" dirty="0" err="1">
                <a:latin typeface="NikoshBAN" panose="02000000000000000000" pitchFamily="2" charset="0"/>
                <a:cs typeface="NikoshBAN" panose="02000000000000000000" pitchFamily="2" charset="0"/>
              </a:rPr>
              <a:t>ৃষ্</a:t>
            </a:r>
            <a:r>
              <a:rPr lang="bn-IN" sz="375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75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IN" sz="375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75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375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75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75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7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7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53F8CD5-C557-4154-A978-129C585517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154" y="1431874"/>
            <a:ext cx="3811463" cy="4783013"/>
          </a:xfrm>
          <a:prstGeom prst="rect">
            <a:avLst/>
          </a:prstGeom>
          <a:ln w="31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190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3594DC9-2FB4-4694-9089-3FF3AA023EAF}"/>
              </a:ext>
            </a:extLst>
          </p:cNvPr>
          <p:cNvSpPr txBox="1"/>
          <p:nvPr/>
        </p:nvSpPr>
        <p:spPr>
          <a:xfrm>
            <a:off x="1866169" y="2421935"/>
            <a:ext cx="6666766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750" dirty="0">
                <a:latin typeface="NikoshBAN" panose="02000000000000000000" pitchFamily="2" charset="0"/>
                <a:cs typeface="NikoshBAN" panose="02000000000000000000" pitchFamily="2" charset="0"/>
              </a:rPr>
              <a:t>১। বিনোদন প্রযুক্তির মধ্যে অন্যতম কোনটি?   </a:t>
            </a:r>
            <a:r>
              <a:rPr lang="en-US" sz="37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870E5A-A945-4845-AA80-6312A0529DB8}"/>
              </a:ext>
            </a:extLst>
          </p:cNvPr>
          <p:cNvSpPr txBox="1"/>
          <p:nvPr/>
        </p:nvSpPr>
        <p:spPr>
          <a:xfrm>
            <a:off x="1866169" y="3499743"/>
            <a:ext cx="6943723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750" dirty="0">
                <a:latin typeface="NikoshBAN" panose="02000000000000000000" pitchFamily="2" charset="0"/>
                <a:cs typeface="NikoshBAN" panose="02000000000000000000" pitchFamily="2" charset="0"/>
              </a:rPr>
              <a:t>২। ২ টি বিনোদন প্রযুক্তির নাম বল।   </a:t>
            </a:r>
            <a:r>
              <a:rPr lang="en-US" sz="37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C0DB94-F57D-436A-B6AD-2B24295A405A}"/>
              </a:ext>
            </a:extLst>
          </p:cNvPr>
          <p:cNvSpPr txBox="1"/>
          <p:nvPr/>
        </p:nvSpPr>
        <p:spPr>
          <a:xfrm>
            <a:off x="1866169" y="4614934"/>
            <a:ext cx="737015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750" dirty="0">
                <a:latin typeface="NikoshBAN" panose="02000000000000000000" pitchFamily="2" charset="0"/>
                <a:cs typeface="NikoshBAN" panose="02000000000000000000" pitchFamily="2" charset="0"/>
              </a:rPr>
              <a:t>৩। ২ টি চিকিৎসা প্রযুক্তির নাম বল ।  </a:t>
            </a:r>
            <a:r>
              <a:rPr lang="en-US" sz="37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EE94AB5-DD8E-412B-A0ED-9C88A9111603}"/>
              </a:ext>
            </a:extLst>
          </p:cNvPr>
          <p:cNvGrpSpPr/>
          <p:nvPr/>
        </p:nvGrpSpPr>
        <p:grpSpPr>
          <a:xfrm>
            <a:off x="3472412" y="582684"/>
            <a:ext cx="3454279" cy="969088"/>
            <a:chOff x="4360982" y="660680"/>
            <a:chExt cx="3684564" cy="103369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76DFA28-ED81-48E0-884B-77A08A799302}"/>
                </a:ext>
              </a:extLst>
            </p:cNvPr>
            <p:cNvSpPr txBox="1"/>
            <p:nvPr/>
          </p:nvSpPr>
          <p:spPr>
            <a:xfrm>
              <a:off x="4855698" y="854910"/>
              <a:ext cx="2712720" cy="755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মূল্যায়ন 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10" name="Rectangle: Beveled 9">
              <a:extLst>
                <a:ext uri="{FF2B5EF4-FFF2-40B4-BE49-F238E27FC236}">
                  <a16:creationId xmlns:a16="http://schemas.microsoft.com/office/drawing/2014/main" id="{A9FF1237-8AF8-46E0-AD20-5C91C2958C8B}"/>
                </a:ext>
              </a:extLst>
            </p:cNvPr>
            <p:cNvSpPr/>
            <p:nvPr/>
          </p:nvSpPr>
          <p:spPr>
            <a:xfrm>
              <a:off x="4360982" y="660680"/>
              <a:ext cx="3684564" cy="1033694"/>
            </a:xfrm>
            <a:prstGeom prst="bevel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</p:grpSp>
      <p:sp>
        <p:nvSpPr>
          <p:cNvPr id="12" name="Cube 11">
            <a:extLst>
              <a:ext uri="{FF2B5EF4-FFF2-40B4-BE49-F238E27FC236}">
                <a16:creationId xmlns:a16="http://schemas.microsoft.com/office/drawing/2014/main" id="{1DFBFB7A-8C59-4B52-BD11-9F6C995B889D}"/>
              </a:ext>
            </a:extLst>
          </p:cNvPr>
          <p:cNvSpPr/>
          <p:nvPr/>
        </p:nvSpPr>
        <p:spPr>
          <a:xfrm>
            <a:off x="1317197" y="2536147"/>
            <a:ext cx="491270" cy="435219"/>
          </a:xfrm>
          <a:prstGeom prst="cub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3" name="Cube 12">
            <a:extLst>
              <a:ext uri="{FF2B5EF4-FFF2-40B4-BE49-F238E27FC236}">
                <a16:creationId xmlns:a16="http://schemas.microsoft.com/office/drawing/2014/main" id="{84E44B3A-8398-4828-9114-ED5529AC31C0}"/>
              </a:ext>
            </a:extLst>
          </p:cNvPr>
          <p:cNvSpPr/>
          <p:nvPr/>
        </p:nvSpPr>
        <p:spPr>
          <a:xfrm>
            <a:off x="1317195" y="4729146"/>
            <a:ext cx="491270" cy="435219"/>
          </a:xfrm>
          <a:prstGeom prst="cub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4" name="Cube 13">
            <a:extLst>
              <a:ext uri="{FF2B5EF4-FFF2-40B4-BE49-F238E27FC236}">
                <a16:creationId xmlns:a16="http://schemas.microsoft.com/office/drawing/2014/main" id="{68589F82-E12E-4B88-BFBB-C8E5AB6F1724}"/>
              </a:ext>
            </a:extLst>
          </p:cNvPr>
          <p:cNvSpPr/>
          <p:nvPr/>
        </p:nvSpPr>
        <p:spPr>
          <a:xfrm>
            <a:off x="1317195" y="3580999"/>
            <a:ext cx="491270" cy="435219"/>
          </a:xfrm>
          <a:prstGeom prst="cub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15D8F0F-50B6-4ED3-972C-C002FC59DE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764" y="652760"/>
            <a:ext cx="3075109" cy="1537554"/>
          </a:xfrm>
          <a:prstGeom prst="ellipse">
            <a:avLst/>
          </a:prstGeom>
          <a:ln w="3175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86069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0AFC568-317E-4834-8257-D4279BE9BC3D}"/>
              </a:ext>
            </a:extLst>
          </p:cNvPr>
          <p:cNvSpPr txBox="1"/>
          <p:nvPr/>
        </p:nvSpPr>
        <p:spPr>
          <a:xfrm>
            <a:off x="1436018" y="1177489"/>
            <a:ext cx="2961357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 পূরণ কর-   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007793-690D-4914-B7EF-DACE424D4785}"/>
              </a:ext>
            </a:extLst>
          </p:cNvPr>
          <p:cNvSpPr txBox="1"/>
          <p:nvPr/>
        </p:nvSpPr>
        <p:spPr>
          <a:xfrm>
            <a:off x="1426769" y="2204300"/>
            <a:ext cx="7901584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750" dirty="0">
                <a:latin typeface="NikoshBAN" panose="02000000000000000000" pitchFamily="2" charset="0"/>
                <a:cs typeface="NikoshBAN" panose="02000000000000000000" pitchFamily="2" charset="0"/>
              </a:rPr>
              <a:t>১। বিনোদন প্রযুক্তির মধ্যে অন্যতম -------------।  </a:t>
            </a:r>
            <a:r>
              <a:rPr lang="en-US" sz="37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80E460-66BC-4E56-8C4B-36F1C14F0D30}"/>
              </a:ext>
            </a:extLst>
          </p:cNvPr>
          <p:cNvSpPr txBox="1"/>
          <p:nvPr/>
        </p:nvSpPr>
        <p:spPr>
          <a:xfrm>
            <a:off x="1436018" y="3092218"/>
            <a:ext cx="675334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750" dirty="0">
                <a:latin typeface="NikoshBAN" panose="02000000000000000000" pitchFamily="2" charset="0"/>
                <a:cs typeface="NikoshBAN" panose="02000000000000000000" pitchFamily="2" charset="0"/>
              </a:rPr>
              <a:t>২। পিয়ানো একটি -------------  প্রযুক্তি ।  </a:t>
            </a:r>
            <a:r>
              <a:rPr lang="en-US" sz="37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5384A4-AEE1-403C-9ED5-5042AC909583}"/>
              </a:ext>
            </a:extLst>
          </p:cNvPr>
          <p:cNvSpPr txBox="1"/>
          <p:nvPr/>
        </p:nvSpPr>
        <p:spPr>
          <a:xfrm>
            <a:off x="1426770" y="3847846"/>
            <a:ext cx="896375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750" dirty="0">
                <a:latin typeface="NikoshBAN" panose="02000000000000000000" pitchFamily="2" charset="0"/>
                <a:cs typeface="NikoshBAN" panose="02000000000000000000" pitchFamily="2" charset="0"/>
              </a:rPr>
              <a:t>৩। --------- প্রযুক্তির উন্নয়নের ফলে ডাক্তার সহজে রোগ নির্ণয় করতে পারছেন।    </a:t>
            </a:r>
            <a:r>
              <a:rPr lang="en-US" sz="37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504C95-2D2A-4549-AFD4-7547BC3035F4}"/>
              </a:ext>
            </a:extLst>
          </p:cNvPr>
          <p:cNvSpPr txBox="1"/>
          <p:nvPr/>
        </p:nvSpPr>
        <p:spPr>
          <a:xfrm>
            <a:off x="1426769" y="5246451"/>
            <a:ext cx="8963759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750" dirty="0">
                <a:latin typeface="NikoshBAN" panose="02000000000000000000" pitchFamily="2" charset="0"/>
                <a:cs typeface="NikoshBAN" panose="02000000000000000000" pitchFamily="2" charset="0"/>
              </a:rPr>
              <a:t>৪। আল্ট্রাসনোগ্রাফি ব্যবহার করা হয় ------------ক্ষেত্রে।  </a:t>
            </a:r>
            <a:r>
              <a:rPr lang="en-US" sz="37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256341-2299-4E95-87A6-D3F4F6781176}"/>
              </a:ext>
            </a:extLst>
          </p:cNvPr>
          <p:cNvSpPr txBox="1"/>
          <p:nvPr/>
        </p:nvSpPr>
        <p:spPr>
          <a:xfrm>
            <a:off x="6462637" y="1889991"/>
            <a:ext cx="2005653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75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 </a:t>
            </a:r>
            <a:r>
              <a:rPr lang="en-US" sz="375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0A1162-3886-4419-A1AC-79A94929A0B3}"/>
              </a:ext>
            </a:extLst>
          </p:cNvPr>
          <p:cNvSpPr txBox="1"/>
          <p:nvPr/>
        </p:nvSpPr>
        <p:spPr>
          <a:xfrm>
            <a:off x="6873756" y="4913472"/>
            <a:ext cx="1594534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75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চিকিৎসা  </a:t>
            </a:r>
            <a:r>
              <a:rPr lang="en-US" sz="375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3FB041-5CFE-43C1-9A97-E7AEAF4D3061}"/>
              </a:ext>
            </a:extLst>
          </p:cNvPr>
          <p:cNvSpPr txBox="1"/>
          <p:nvPr/>
        </p:nvSpPr>
        <p:spPr>
          <a:xfrm>
            <a:off x="1910813" y="3628823"/>
            <a:ext cx="1528709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75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চিকিৎসা  </a:t>
            </a:r>
            <a:r>
              <a:rPr lang="en-US" sz="375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F8CCD4-542A-4E49-A7E2-4DC2E8354488}"/>
              </a:ext>
            </a:extLst>
          </p:cNvPr>
          <p:cNvSpPr txBox="1"/>
          <p:nvPr/>
        </p:nvSpPr>
        <p:spPr>
          <a:xfrm>
            <a:off x="4289545" y="2873714"/>
            <a:ext cx="1425455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75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বিনোদন  </a:t>
            </a:r>
            <a:r>
              <a:rPr lang="en-US" sz="375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Cube 14">
            <a:extLst>
              <a:ext uri="{FF2B5EF4-FFF2-40B4-BE49-F238E27FC236}">
                <a16:creationId xmlns:a16="http://schemas.microsoft.com/office/drawing/2014/main" id="{7CC84217-8005-4D35-A833-EAA363D7C97D}"/>
              </a:ext>
            </a:extLst>
          </p:cNvPr>
          <p:cNvSpPr/>
          <p:nvPr/>
        </p:nvSpPr>
        <p:spPr>
          <a:xfrm>
            <a:off x="851940" y="1331858"/>
            <a:ext cx="453308" cy="302968"/>
          </a:xfrm>
          <a:prstGeom prst="cube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2CF9FD8-0553-4AF7-A983-3A626F42D3FD}"/>
              </a:ext>
            </a:extLst>
          </p:cNvPr>
          <p:cNvGrpSpPr/>
          <p:nvPr/>
        </p:nvGrpSpPr>
        <p:grpSpPr>
          <a:xfrm>
            <a:off x="4181508" y="82724"/>
            <a:ext cx="3454279" cy="969088"/>
            <a:chOff x="4360982" y="660680"/>
            <a:chExt cx="3684564" cy="103369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B5FFE6A-D08E-4006-8E88-25F7E6A41B15}"/>
                </a:ext>
              </a:extLst>
            </p:cNvPr>
            <p:cNvSpPr txBox="1"/>
            <p:nvPr/>
          </p:nvSpPr>
          <p:spPr>
            <a:xfrm>
              <a:off x="4855698" y="854910"/>
              <a:ext cx="2712720" cy="755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মূল্যায়ন 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18" name="Rectangle: Beveled 17">
              <a:extLst>
                <a:ext uri="{FF2B5EF4-FFF2-40B4-BE49-F238E27FC236}">
                  <a16:creationId xmlns:a16="http://schemas.microsoft.com/office/drawing/2014/main" id="{668386FA-7E06-49FB-816D-EDAD85270D97}"/>
                </a:ext>
              </a:extLst>
            </p:cNvPr>
            <p:cNvSpPr/>
            <p:nvPr/>
          </p:nvSpPr>
          <p:spPr>
            <a:xfrm>
              <a:off x="4360982" y="660680"/>
              <a:ext cx="3684564" cy="1033694"/>
            </a:xfrm>
            <a:prstGeom prst="bevel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</p:grpSp>
    </p:spTree>
    <p:extLst>
      <p:ext uri="{BB962C8B-B14F-4D97-AF65-F5344CB8AC3E}">
        <p14:creationId xmlns:p14="http://schemas.microsoft.com/office/powerpoint/2010/main" val="1886546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B830E72-0134-40E1-81DE-B19DE215D81C}"/>
              </a:ext>
            </a:extLst>
          </p:cNvPr>
          <p:cNvSpPr txBox="1"/>
          <p:nvPr/>
        </p:nvSpPr>
        <p:spPr>
          <a:xfrm>
            <a:off x="947147" y="3736713"/>
            <a:ext cx="9535706" cy="72712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125" dirty="0">
                <a:latin typeface="NikoshBAN" panose="02000000000000000000" pitchFamily="2" charset="0"/>
                <a:cs typeface="NikoshBAN" panose="02000000000000000000" pitchFamily="2" charset="0"/>
              </a:rPr>
              <a:t>বিনোদনে ব্যবহৃত প্রযুক্তি সম্পর্কে ৫ টি বাক্য লিখে আনবে। </a:t>
            </a:r>
            <a:r>
              <a:rPr lang="en-US" sz="4125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125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12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AC176AC-1F5F-4892-AD14-BEA719AF36E6}"/>
              </a:ext>
            </a:extLst>
          </p:cNvPr>
          <p:cNvGrpSpPr/>
          <p:nvPr/>
        </p:nvGrpSpPr>
        <p:grpSpPr>
          <a:xfrm>
            <a:off x="4556667" y="140935"/>
            <a:ext cx="2769577" cy="880520"/>
            <a:chOff x="4376741" y="652852"/>
            <a:chExt cx="2954215" cy="93922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242DB2E-71B2-4CD9-9D89-3EA07FA27F94}"/>
                </a:ext>
              </a:extLst>
            </p:cNvPr>
            <p:cNvSpPr txBox="1"/>
            <p:nvPr/>
          </p:nvSpPr>
          <p:spPr>
            <a:xfrm>
              <a:off x="4651717" y="758297"/>
              <a:ext cx="2404265" cy="820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বাড়ির কাজ  </a:t>
              </a:r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8" name="Rectangle: Beveled 7">
              <a:extLst>
                <a:ext uri="{FF2B5EF4-FFF2-40B4-BE49-F238E27FC236}">
                  <a16:creationId xmlns:a16="http://schemas.microsoft.com/office/drawing/2014/main" id="{EE7A55EA-59C6-4759-AC53-674038E21819}"/>
                </a:ext>
              </a:extLst>
            </p:cNvPr>
            <p:cNvSpPr/>
            <p:nvPr/>
          </p:nvSpPr>
          <p:spPr>
            <a:xfrm>
              <a:off x="4376741" y="652852"/>
              <a:ext cx="2954215" cy="939221"/>
            </a:xfrm>
            <a:prstGeom prst="bevel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F5383C33-6670-49B5-BF4D-1B0D9E85D0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40935"/>
            <a:ext cx="3220080" cy="1847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9518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CBBF11-171F-41C7-A621-D18A9C3F393B}"/>
              </a:ext>
            </a:extLst>
          </p:cNvPr>
          <p:cNvSpPr txBox="1"/>
          <p:nvPr/>
        </p:nvSpPr>
        <p:spPr>
          <a:xfrm>
            <a:off x="4517164" y="388976"/>
            <a:ext cx="2306445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C9B8F0-3F59-4C3D-84CF-5C4808B8C3C0}"/>
              </a:ext>
            </a:extLst>
          </p:cNvPr>
          <p:cNvSpPr txBox="1"/>
          <p:nvPr/>
        </p:nvSpPr>
        <p:spPr>
          <a:xfrm>
            <a:off x="466878" y="4067329"/>
            <a:ext cx="5203509" cy="26222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560"/>
              </a:spcBef>
              <a:spcAft>
                <a:spcPts val="560"/>
              </a:spcAft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প্রতিভা রানী </a:t>
            </a:r>
          </a:p>
          <a:p>
            <a:pPr>
              <a:spcBef>
                <a:spcPts val="560"/>
              </a:spcBef>
              <a:spcAft>
                <a:spcPts val="560"/>
              </a:spcAft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সহকারী শিক্ষক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bn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>
              <a:spcBef>
                <a:spcPts val="560"/>
              </a:spcBef>
              <a:spcAft>
                <a:spcPts val="560"/>
              </a:spcAft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মৌখাড়া সর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রি প্রাথ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মিক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বিদ্যালয়</a:t>
            </a:r>
          </a:p>
          <a:p>
            <a:pPr>
              <a:spcBef>
                <a:spcPts val="560"/>
              </a:spcBef>
              <a:spcAft>
                <a:spcPts val="560"/>
              </a:spcAft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বড়াইগ্রাম,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নাটোর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9AA482-C8F1-4726-B0F3-17917A5A0B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1" t="17069" r="13738"/>
          <a:stretch/>
        </p:blipFill>
        <p:spPr>
          <a:xfrm>
            <a:off x="549913" y="388976"/>
            <a:ext cx="2966920" cy="348313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CCDC9E0-07AC-454D-ADA3-8D1132E4EB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90000" l="9496" r="860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57"/>
          <a:stretch/>
        </p:blipFill>
        <p:spPr>
          <a:xfrm>
            <a:off x="5028692" y="1096862"/>
            <a:ext cx="1950867" cy="5172421"/>
          </a:xfrm>
          <a:prstGeom prst="rect">
            <a:avLst/>
          </a:prstGeom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DE1BFD-7D3B-42F1-8502-7D7B26AEBE6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904" y="1235589"/>
            <a:ext cx="3560320" cy="4683489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2706388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14141C3-87E6-46A2-9F51-2C9479D9B45E}"/>
              </a:ext>
            </a:extLst>
          </p:cNvPr>
          <p:cNvSpPr txBox="1"/>
          <p:nvPr/>
        </p:nvSpPr>
        <p:spPr>
          <a:xfrm>
            <a:off x="1394965" y="837210"/>
            <a:ext cx="7945982" cy="907183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prstTxWarp prst="textWave2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IN" sz="4125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 অনেক ধন্যবাদ </a:t>
            </a:r>
            <a:r>
              <a:rPr lang="en-US" sz="4125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6564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3333E-6 -4.44444E-6 L 0.00014 -0.05601 " pathEditMode="relative" rAng="0" ptsTypes="AA">
                                      <p:cBhvr>
                                        <p:cTn id="6" dur="7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01"/>
                                    </p:animMotion>
                                    <p:animRot by="1500000">
                                      <p:cBhvr>
                                        <p:cTn id="7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37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375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375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05514FD-E40D-4534-BF3F-655790E37BD1}"/>
              </a:ext>
            </a:extLst>
          </p:cNvPr>
          <p:cNvGrpSpPr/>
          <p:nvPr/>
        </p:nvGrpSpPr>
        <p:grpSpPr>
          <a:xfrm>
            <a:off x="4079631" y="107487"/>
            <a:ext cx="3270738" cy="2057400"/>
            <a:chOff x="4159350" y="300158"/>
            <a:chExt cx="3488787" cy="219456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24EE704-5334-471B-AA7F-A60D41398624}"/>
                </a:ext>
              </a:extLst>
            </p:cNvPr>
            <p:cNvSpPr txBox="1"/>
            <p:nvPr/>
          </p:nvSpPr>
          <p:spPr>
            <a:xfrm>
              <a:off x="4543865" y="1041009"/>
              <a:ext cx="2274277" cy="712859"/>
            </a:xfrm>
            <a:prstGeom prst="rect">
              <a:avLst/>
            </a:prstGeom>
            <a:noFill/>
          </p:spPr>
          <p:txBody>
            <a:bodyPr wrap="square" rtlCol="0">
              <a:prstTxWarp prst="textWave1">
                <a:avLst/>
              </a:prstTxWarp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r>
                <a:rPr lang="bn-IN" sz="2625" b="1" dirty="0">
                  <a:ln/>
                  <a:solidFill>
                    <a:schemeClr val="accent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শিখনফল </a:t>
              </a:r>
              <a:r>
                <a:rPr lang="en-US" sz="2625" b="1" dirty="0">
                  <a:ln/>
                  <a:solidFill>
                    <a:schemeClr val="accent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9" name="Thought Bubble: Cloud 8">
              <a:extLst>
                <a:ext uri="{FF2B5EF4-FFF2-40B4-BE49-F238E27FC236}">
                  <a16:creationId xmlns:a16="http://schemas.microsoft.com/office/drawing/2014/main" id="{D07B72C2-E9AD-4601-8BF5-DFE3D35243BC}"/>
                </a:ext>
              </a:extLst>
            </p:cNvPr>
            <p:cNvSpPr/>
            <p:nvPr/>
          </p:nvSpPr>
          <p:spPr>
            <a:xfrm>
              <a:off x="4159350" y="300158"/>
              <a:ext cx="3488787" cy="2194560"/>
            </a:xfrm>
            <a:prstGeom prst="cloudCallout">
              <a:avLst>
                <a:gd name="adj1" fmla="val -14784"/>
                <a:gd name="adj2" fmla="val 71474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4650F40-0FA5-4764-9A89-CCA7E64D2F36}"/>
              </a:ext>
            </a:extLst>
          </p:cNvPr>
          <p:cNvSpPr txBox="1"/>
          <p:nvPr/>
        </p:nvSpPr>
        <p:spPr>
          <a:xfrm>
            <a:off x="1327636" y="3056729"/>
            <a:ext cx="91809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১০.১.২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১০.১.৩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বিনোদনে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2827536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B16877-C481-476D-9DF5-6960235EBB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274" y="0"/>
            <a:ext cx="7851991" cy="63862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75D389-7BE8-4A0A-84B6-D427816885F8}"/>
              </a:ext>
            </a:extLst>
          </p:cNvPr>
          <p:cNvSpPr txBox="1"/>
          <p:nvPr/>
        </p:nvSpPr>
        <p:spPr>
          <a:xfrm>
            <a:off x="5061512" y="5818122"/>
            <a:ext cx="4663059" cy="707886"/>
          </a:xfrm>
          <a:prstGeom prst="rect">
            <a:avLst/>
          </a:prstGeom>
          <a:noFill/>
          <a:ln w="28575">
            <a:noFill/>
            <a:prstDash val="dash"/>
          </a:ln>
          <a:scene3d>
            <a:camera prst="isometricOffAxis1Right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</a:p>
        </p:txBody>
      </p:sp>
    </p:spTree>
    <p:extLst>
      <p:ext uri="{BB962C8B-B14F-4D97-AF65-F5344CB8AC3E}">
        <p14:creationId xmlns:p14="http://schemas.microsoft.com/office/powerpoint/2010/main" val="1740966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4844816-8AE2-493F-9F0D-3F69F26B04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19" y="1242709"/>
            <a:ext cx="10135961" cy="53903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899D02E-E44C-4CEC-9430-5A5A5704FB74}"/>
              </a:ext>
            </a:extLst>
          </p:cNvPr>
          <p:cNvSpPr txBox="1"/>
          <p:nvPr/>
        </p:nvSpPr>
        <p:spPr>
          <a:xfrm>
            <a:off x="2447135" y="375910"/>
            <a:ext cx="6535728" cy="72712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বিনোদনে</a:t>
            </a:r>
            <a:r>
              <a:rPr lang="en-US" sz="4125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4125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125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</a:t>
            </a:r>
            <a:r>
              <a:rPr lang="bn-IN" sz="4125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ৎসায় প্রযুক্তি </a:t>
            </a:r>
            <a:r>
              <a:rPr lang="en-US" sz="4125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950086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7897208-9984-429A-9683-89FC774F7ACF}"/>
              </a:ext>
            </a:extLst>
          </p:cNvPr>
          <p:cNvSpPr txBox="1"/>
          <p:nvPr/>
        </p:nvSpPr>
        <p:spPr>
          <a:xfrm>
            <a:off x="4306770" y="213674"/>
            <a:ext cx="2604454" cy="611706"/>
          </a:xfrm>
          <a:prstGeom prst="rect">
            <a:avLst/>
          </a:prstGeom>
          <a:ln w="28575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লক</a:t>
            </a:r>
            <a:r>
              <a:rPr lang="as-IN" sz="3375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375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375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র  </a:t>
            </a:r>
          </a:p>
        </p:txBody>
      </p:sp>
      <p:pic>
        <p:nvPicPr>
          <p:cNvPr id="9" name="Picture 8" descr="pi 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108" y="1282578"/>
            <a:ext cx="5264455" cy="2963137"/>
          </a:xfrm>
          <a:prstGeom prst="rect">
            <a:avLst/>
          </a:prstGeom>
          <a:ln w="127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7897208-9984-429A-9683-89FC774F7ACF}"/>
              </a:ext>
            </a:extLst>
          </p:cNvPr>
          <p:cNvSpPr txBox="1"/>
          <p:nvPr/>
        </p:nvSpPr>
        <p:spPr>
          <a:xfrm>
            <a:off x="280859" y="4700890"/>
            <a:ext cx="5438537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375" dirty="0">
                <a:latin typeface="NikoshBAN" panose="02000000000000000000" pitchFamily="2" charset="0"/>
                <a:cs typeface="NikoshBAN" panose="02000000000000000000" pitchFamily="2" charset="0"/>
              </a:rPr>
              <a:t>এগুলো আমরা বিনোদ</a:t>
            </a:r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IN" sz="3375" dirty="0">
                <a:latin typeface="NikoshBAN" panose="02000000000000000000" pitchFamily="2" charset="0"/>
                <a:cs typeface="NikoshBAN" panose="02000000000000000000" pitchFamily="2" charset="0"/>
              </a:rPr>
              <a:t> ব্যবহার করি । 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10" name="Picture 9" descr="ci 6.jpg">
            <a:extLst>
              <a:ext uri="{FF2B5EF4-FFF2-40B4-BE49-F238E27FC236}">
                <a16:creationId xmlns:a16="http://schemas.microsoft.com/office/drawing/2014/main" id="{4FE481AA-A55B-448C-8DC7-56A571937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100" y="1393155"/>
            <a:ext cx="2006873" cy="12149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1501E2-734E-4876-BAED-D9E281CF56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00" y="2857043"/>
            <a:ext cx="2006873" cy="12098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9147A05-91E7-4BBE-87E1-87FEC4DE55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672" y="1306381"/>
            <a:ext cx="1836959" cy="1791035"/>
          </a:xfrm>
          <a:prstGeom prst="rect">
            <a:avLst/>
          </a:prstGeom>
        </p:spPr>
      </p:pic>
      <p:pic>
        <p:nvPicPr>
          <p:cNvPr id="14" name="Picture 13" descr="ci 4.jpg">
            <a:extLst>
              <a:ext uri="{FF2B5EF4-FFF2-40B4-BE49-F238E27FC236}">
                <a16:creationId xmlns:a16="http://schemas.microsoft.com/office/drawing/2014/main" id="{11B09E45-8177-4EDE-85A5-277C466FDC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1547" y="3132961"/>
            <a:ext cx="1437870" cy="108009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FA0FF93-EA64-4257-B177-547E91B3743D}"/>
              </a:ext>
            </a:extLst>
          </p:cNvPr>
          <p:cNvSpPr/>
          <p:nvPr/>
        </p:nvSpPr>
        <p:spPr>
          <a:xfrm>
            <a:off x="6291200" y="1228731"/>
            <a:ext cx="4560694" cy="307083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D6AA47-3BBD-4147-8946-01DB5E5D5CC6}"/>
              </a:ext>
            </a:extLst>
          </p:cNvPr>
          <p:cNvSpPr txBox="1"/>
          <p:nvPr/>
        </p:nvSpPr>
        <p:spPr>
          <a:xfrm>
            <a:off x="5576460" y="4730321"/>
            <a:ext cx="5462282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375" dirty="0">
                <a:latin typeface="NikoshBAN" panose="02000000000000000000" pitchFamily="2" charset="0"/>
                <a:cs typeface="NikoshBAN" panose="02000000000000000000" pitchFamily="2" charset="0"/>
              </a:rPr>
              <a:t>এগুলো আমরা </a:t>
            </a:r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চিকিৎসায়</a:t>
            </a:r>
            <a:r>
              <a:rPr lang="bn-IN" sz="3375" dirty="0">
                <a:latin typeface="NikoshBAN" panose="02000000000000000000" pitchFamily="2" charset="0"/>
                <a:cs typeface="NikoshBAN" panose="02000000000000000000" pitchFamily="2" charset="0"/>
              </a:rPr>
              <a:t> ব্যবহার করি । 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2" name="Callout: Up Arrow 1">
            <a:extLst>
              <a:ext uri="{FF2B5EF4-FFF2-40B4-BE49-F238E27FC236}">
                <a16:creationId xmlns:a16="http://schemas.microsoft.com/office/drawing/2014/main" id="{D789A154-53E8-4C20-A867-B02F3BEC901E}"/>
              </a:ext>
            </a:extLst>
          </p:cNvPr>
          <p:cNvSpPr/>
          <p:nvPr/>
        </p:nvSpPr>
        <p:spPr>
          <a:xfrm>
            <a:off x="325172" y="4200518"/>
            <a:ext cx="5145996" cy="1059607"/>
          </a:xfrm>
          <a:prstGeom prst="upArrowCallout">
            <a:avLst>
              <a:gd name="adj1" fmla="val 29816"/>
              <a:gd name="adj2" fmla="val 29815"/>
              <a:gd name="adj3" fmla="val 34284"/>
              <a:gd name="adj4" fmla="val 50878"/>
            </a:avLst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7" name="Callout: Up Arrow 16">
            <a:extLst>
              <a:ext uri="{FF2B5EF4-FFF2-40B4-BE49-F238E27FC236}">
                <a16:creationId xmlns:a16="http://schemas.microsoft.com/office/drawing/2014/main" id="{FECF8990-70DA-4E2C-AD26-DB8BFE46B20A}"/>
              </a:ext>
            </a:extLst>
          </p:cNvPr>
          <p:cNvSpPr/>
          <p:nvPr/>
        </p:nvSpPr>
        <p:spPr>
          <a:xfrm>
            <a:off x="5608997" y="4228520"/>
            <a:ext cx="5358002" cy="1059607"/>
          </a:xfrm>
          <a:prstGeom prst="upArrowCallout">
            <a:avLst>
              <a:gd name="adj1" fmla="val 29816"/>
              <a:gd name="adj2" fmla="val 29815"/>
              <a:gd name="adj3" fmla="val 34284"/>
              <a:gd name="adj4" fmla="val 50878"/>
            </a:avLst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</p:spTree>
    <p:extLst>
      <p:ext uri="{BB962C8B-B14F-4D97-AF65-F5344CB8AC3E}">
        <p14:creationId xmlns:p14="http://schemas.microsoft.com/office/powerpoint/2010/main" val="348315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2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31A02D8-27DB-4E2F-93C5-BC151AA67A11}"/>
              </a:ext>
            </a:extLst>
          </p:cNvPr>
          <p:cNvSpPr txBox="1"/>
          <p:nvPr/>
        </p:nvSpPr>
        <p:spPr>
          <a:xfrm>
            <a:off x="4717844" y="114115"/>
            <a:ext cx="2089356" cy="83099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লক্ষ কর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kom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147" y="1325574"/>
            <a:ext cx="6568424" cy="37313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31A02D8-27DB-4E2F-93C5-BC151AA67A11}"/>
              </a:ext>
            </a:extLst>
          </p:cNvPr>
          <p:cNvSpPr txBox="1"/>
          <p:nvPr/>
        </p:nvSpPr>
        <p:spPr>
          <a:xfrm>
            <a:off x="2195147" y="5634025"/>
            <a:ext cx="6996316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বিনোদন প্রযুক্তির মধ্যে কম্পিউটার অন্যতম । 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1A02D8-27DB-4E2F-93C5-BC151AA67A11}"/>
              </a:ext>
            </a:extLst>
          </p:cNvPr>
          <p:cNvSpPr txBox="1"/>
          <p:nvPr/>
        </p:nvSpPr>
        <p:spPr>
          <a:xfrm>
            <a:off x="1498029" y="5437405"/>
            <a:ext cx="899344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সাহায্যে বিভিন্ন ধরনের খেলা,সিনেমা বা নাটক দেখা এবং গান শোনা যায়।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0764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BC7AA27A-B576-4B65-8103-DC1A96B48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100" y="3252484"/>
            <a:ext cx="1906735" cy="16944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4E56CA7-3AFD-4409-B787-3DF939E93047}"/>
              </a:ext>
            </a:extLst>
          </p:cNvPr>
          <p:cNvSpPr txBox="1"/>
          <p:nvPr/>
        </p:nvSpPr>
        <p:spPr>
          <a:xfrm>
            <a:off x="4211302" y="138140"/>
            <a:ext cx="4334947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লক্ষ কর 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8" name="Picture 7" descr="pi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795" y="1344901"/>
            <a:ext cx="1806164" cy="15270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pia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9859" y="1067644"/>
            <a:ext cx="1441525" cy="1460918"/>
          </a:xfrm>
          <a:prstGeom prst="rect">
            <a:avLst/>
          </a:prstGeom>
        </p:spPr>
      </p:pic>
      <p:pic>
        <p:nvPicPr>
          <p:cNvPr id="10" name="Picture 9" descr="pi 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697" y="3770243"/>
            <a:ext cx="1748790" cy="1165860"/>
          </a:xfrm>
          <a:prstGeom prst="rect">
            <a:avLst/>
          </a:prstGeom>
        </p:spPr>
      </p:pic>
      <p:pic>
        <p:nvPicPr>
          <p:cNvPr id="12" name="Picture 11" descr="pi 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99327" y="1602082"/>
            <a:ext cx="1794591" cy="1087631"/>
          </a:xfrm>
          <a:prstGeom prst="rect">
            <a:avLst/>
          </a:prstGeom>
        </p:spPr>
      </p:pic>
      <p:pic>
        <p:nvPicPr>
          <p:cNvPr id="13" name="Picture 12" descr="di 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430792" y="3459670"/>
            <a:ext cx="2230914" cy="1487276"/>
          </a:xfrm>
          <a:prstGeom prst="rect">
            <a:avLst/>
          </a:prstGeom>
        </p:spPr>
      </p:pic>
      <p:pic>
        <p:nvPicPr>
          <p:cNvPr id="15" name="Picture 14" descr="pi 6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05211" y="3687464"/>
            <a:ext cx="1522781" cy="1522781"/>
          </a:xfrm>
          <a:prstGeom prst="rect">
            <a:avLst/>
          </a:prstGeom>
        </p:spPr>
      </p:pic>
      <p:pic>
        <p:nvPicPr>
          <p:cNvPr id="16" name="Picture 15" descr="pia 4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3912" y="991210"/>
            <a:ext cx="1989492" cy="1439456"/>
          </a:xfrm>
          <a:prstGeom prst="rect">
            <a:avLst/>
          </a:prstGeom>
          <a:ln w="3175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 descr="di 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709137" y="3668723"/>
            <a:ext cx="783015" cy="78301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31A02D8-27DB-4E2F-93C5-BC151AA67A11}"/>
              </a:ext>
            </a:extLst>
          </p:cNvPr>
          <p:cNvSpPr txBox="1"/>
          <p:nvPr/>
        </p:nvSpPr>
        <p:spPr>
          <a:xfrm>
            <a:off x="3132531" y="4957672"/>
            <a:ext cx="1130233" cy="61170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375" dirty="0">
                <a:latin typeface="NikoshBAN" panose="02000000000000000000" pitchFamily="2" charset="0"/>
                <a:cs typeface="NikoshBAN" panose="02000000000000000000" pitchFamily="2" charset="0"/>
              </a:rPr>
              <a:t>বেহালা 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1A02D8-27DB-4E2F-93C5-BC151AA67A11}"/>
              </a:ext>
            </a:extLst>
          </p:cNvPr>
          <p:cNvSpPr txBox="1"/>
          <p:nvPr/>
        </p:nvSpPr>
        <p:spPr>
          <a:xfrm>
            <a:off x="856315" y="4936142"/>
            <a:ext cx="1010846" cy="611706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375" dirty="0">
                <a:latin typeface="NikoshBAN" panose="02000000000000000000" pitchFamily="2" charset="0"/>
                <a:cs typeface="NikoshBAN" panose="02000000000000000000" pitchFamily="2" charset="0"/>
              </a:rPr>
              <a:t>তবলা 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31A02D8-27DB-4E2F-93C5-BC151AA67A11}"/>
              </a:ext>
            </a:extLst>
          </p:cNvPr>
          <p:cNvSpPr txBox="1"/>
          <p:nvPr/>
        </p:nvSpPr>
        <p:spPr>
          <a:xfrm>
            <a:off x="8996276" y="2659928"/>
            <a:ext cx="1948341" cy="61170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375" dirty="0">
                <a:latin typeface="NikoshBAN" panose="02000000000000000000" pitchFamily="2" charset="0"/>
                <a:cs typeface="NikoshBAN" panose="02000000000000000000" pitchFamily="2" charset="0"/>
              </a:rPr>
              <a:t>হারমোনিয়াম 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1A02D8-27DB-4E2F-93C5-BC151AA67A11}"/>
              </a:ext>
            </a:extLst>
          </p:cNvPr>
          <p:cNvSpPr txBox="1"/>
          <p:nvPr/>
        </p:nvSpPr>
        <p:spPr>
          <a:xfrm>
            <a:off x="6919694" y="2861517"/>
            <a:ext cx="959960" cy="61170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375" dirty="0">
                <a:latin typeface="NikoshBAN" panose="02000000000000000000" pitchFamily="2" charset="0"/>
                <a:cs typeface="NikoshBAN" panose="02000000000000000000" pitchFamily="2" charset="0"/>
              </a:rPr>
              <a:t>গিটার 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1A02D8-27DB-4E2F-93C5-BC151AA67A11}"/>
              </a:ext>
            </a:extLst>
          </p:cNvPr>
          <p:cNvSpPr txBox="1"/>
          <p:nvPr/>
        </p:nvSpPr>
        <p:spPr>
          <a:xfrm>
            <a:off x="4349903" y="2876665"/>
            <a:ext cx="1251580" cy="611706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375" dirty="0">
                <a:latin typeface="NikoshBAN" panose="02000000000000000000" pitchFamily="2" charset="0"/>
                <a:cs typeface="NikoshBAN" panose="02000000000000000000" pitchFamily="2" charset="0"/>
              </a:rPr>
              <a:t>পিয়ানো 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1A02D8-27DB-4E2F-93C5-BC151AA67A11}"/>
              </a:ext>
            </a:extLst>
          </p:cNvPr>
          <p:cNvSpPr txBox="1"/>
          <p:nvPr/>
        </p:nvSpPr>
        <p:spPr>
          <a:xfrm>
            <a:off x="1263412" y="2612864"/>
            <a:ext cx="1014759" cy="611706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375" dirty="0">
                <a:latin typeface="NikoshBAN" panose="02000000000000000000" pitchFamily="2" charset="0"/>
                <a:cs typeface="NikoshBAN" panose="02000000000000000000" pitchFamily="2" charset="0"/>
              </a:rPr>
              <a:t>ড্রামস 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31A02D8-27DB-4E2F-93C5-BC151AA67A11}"/>
              </a:ext>
            </a:extLst>
          </p:cNvPr>
          <p:cNvSpPr txBox="1"/>
          <p:nvPr/>
        </p:nvSpPr>
        <p:spPr>
          <a:xfrm>
            <a:off x="7700615" y="4805008"/>
            <a:ext cx="3208772" cy="61170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375" dirty="0">
                <a:latin typeface="NikoshBAN" panose="02000000000000000000" pitchFamily="2" charset="0"/>
                <a:cs typeface="NikoshBAN" panose="02000000000000000000" pitchFamily="2" charset="0"/>
              </a:rPr>
              <a:t>সিডি ও ডিভিডি প্লেয়ার 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AEA300-93A9-4EA5-B474-2F6F4F7E7128}"/>
              </a:ext>
            </a:extLst>
          </p:cNvPr>
          <p:cNvSpPr txBox="1"/>
          <p:nvPr/>
        </p:nvSpPr>
        <p:spPr>
          <a:xfrm>
            <a:off x="5672710" y="4890593"/>
            <a:ext cx="855050" cy="61170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375" dirty="0">
                <a:latin typeface="NikoshBAN" panose="02000000000000000000" pitchFamily="2" charset="0"/>
                <a:cs typeface="NikoshBAN" panose="02000000000000000000" pitchFamily="2" charset="0"/>
              </a:rPr>
              <a:t>বাঁশি 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31A02D8-27DB-4E2F-93C5-BC151AA67A11}"/>
              </a:ext>
            </a:extLst>
          </p:cNvPr>
          <p:cNvSpPr txBox="1"/>
          <p:nvPr/>
        </p:nvSpPr>
        <p:spPr>
          <a:xfrm>
            <a:off x="2768437" y="5866790"/>
            <a:ext cx="6383111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7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 বিনোদনে ব্যবহৃত বিভিন্ন প্রযুক্তি। </a:t>
            </a:r>
            <a:r>
              <a:rPr lang="en-US" sz="37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7581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7" grpId="0" animBg="1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1A02D8-27DB-4E2F-93C5-BC151AA67A11}"/>
              </a:ext>
            </a:extLst>
          </p:cNvPr>
          <p:cNvSpPr txBox="1"/>
          <p:nvPr/>
        </p:nvSpPr>
        <p:spPr>
          <a:xfrm>
            <a:off x="4738570" y="137703"/>
            <a:ext cx="2242802" cy="707886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1A02D8-27DB-4E2F-93C5-BC151AA67A11}"/>
              </a:ext>
            </a:extLst>
          </p:cNvPr>
          <p:cNvSpPr txBox="1"/>
          <p:nvPr/>
        </p:nvSpPr>
        <p:spPr>
          <a:xfrm>
            <a:off x="3345863" y="1765492"/>
            <a:ext cx="4345901" cy="49629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62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1A02D8-27DB-4E2F-93C5-BC151AA67A11}"/>
              </a:ext>
            </a:extLst>
          </p:cNvPr>
          <p:cNvSpPr txBox="1"/>
          <p:nvPr/>
        </p:nvSpPr>
        <p:spPr>
          <a:xfrm>
            <a:off x="3235330" y="5742194"/>
            <a:ext cx="7492084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750" dirty="0">
                <a:latin typeface="NikoshBAN" panose="02000000000000000000" pitchFamily="2" charset="0"/>
                <a:cs typeface="NikoshBAN" panose="02000000000000000000" pitchFamily="2" charset="0"/>
              </a:rPr>
              <a:t>বিনোদন প্রযুক্তির</a:t>
            </a:r>
            <a:r>
              <a:rPr lang="en-US" sz="37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750" dirty="0">
                <a:latin typeface="NikoshBAN" panose="02000000000000000000" pitchFamily="2" charset="0"/>
                <a:cs typeface="NikoshBAN" panose="02000000000000000000" pitchFamily="2" charset="0"/>
              </a:rPr>
              <a:t>যেকোন ২ টির নাম </a:t>
            </a:r>
            <a:r>
              <a:rPr lang="en-US" sz="375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bn-IN" sz="375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75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7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1D918AC9-CE5C-4B14-B61C-DA930C864477}"/>
              </a:ext>
            </a:extLst>
          </p:cNvPr>
          <p:cNvSpPr/>
          <p:nvPr/>
        </p:nvSpPr>
        <p:spPr>
          <a:xfrm>
            <a:off x="2637677" y="5855457"/>
            <a:ext cx="551446" cy="442887"/>
          </a:xfrm>
          <a:prstGeom prst="chevr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0220A15-5588-4E4F-9E1D-F84D30CD2E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856" y="989703"/>
            <a:ext cx="8208858" cy="46231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1493</TotalTime>
  <Words>382</Words>
  <Application>Microsoft Office PowerPoint</Application>
  <PresentationFormat>Custom</PresentationFormat>
  <Paragraphs>85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Kalpurush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129</cp:revision>
  <dcterms:created xsi:type="dcterms:W3CDTF">2019-07-20T14:28:56Z</dcterms:created>
  <dcterms:modified xsi:type="dcterms:W3CDTF">2021-02-24T16:42:48Z</dcterms:modified>
</cp:coreProperties>
</file>