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</p:sldMasterIdLst>
  <p:notesMasterIdLst>
    <p:notesMasterId r:id="rId20"/>
  </p:notesMasterIdLst>
  <p:sldIdLst>
    <p:sldId id="287" r:id="rId4"/>
    <p:sldId id="257" r:id="rId5"/>
    <p:sldId id="258" r:id="rId6"/>
    <p:sldId id="259" r:id="rId7"/>
    <p:sldId id="279" r:id="rId8"/>
    <p:sldId id="270" r:id="rId9"/>
    <p:sldId id="289" r:id="rId10"/>
    <p:sldId id="282" r:id="rId11"/>
    <p:sldId id="288" r:id="rId12"/>
    <p:sldId id="271" r:id="rId13"/>
    <p:sldId id="290" r:id="rId14"/>
    <p:sldId id="294" r:id="rId15"/>
    <p:sldId id="291" r:id="rId16"/>
    <p:sldId id="267" r:id="rId17"/>
    <p:sldId id="266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58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49" autoAdjust="0"/>
    <p:restoredTop sz="94652" autoAdjust="0"/>
  </p:normalViewPr>
  <p:slideViewPr>
    <p:cSldViewPr>
      <p:cViewPr>
        <p:scale>
          <a:sx n="66" d="100"/>
          <a:sy n="66" d="100"/>
        </p:scale>
        <p:origin x="-16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2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65E25E-676D-4595-8A0A-C7EB8877B1CF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60738-B2C3-416F-AFE5-BC256A926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345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60738-B2C3-416F-AFE5-BC256A9265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35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60738-B2C3-416F-AFE5-BC256A9265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43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60738-B2C3-416F-AFE5-BC256A9265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683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60738-B2C3-416F-AFE5-BC256A9265C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42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60738-B2C3-416F-AFE5-BC256A9265C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20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76000">
              <a:schemeClr val="accent3">
                <a:lumMod val="60000"/>
                <a:lumOff val="40000"/>
              </a:schemeClr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0" r="10000"/>
          <a:stretch/>
        </p:blipFill>
        <p:spPr>
          <a:xfrm>
            <a:off x="18142" y="0"/>
            <a:ext cx="9125857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76200"/>
            <a:ext cx="914037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9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99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82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080" y="381000"/>
            <a:ext cx="2586038" cy="4255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781300" y="4495800"/>
            <a:ext cx="518159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smtClean="0">
                <a:latin typeface="Nikosh" pitchFamily="2" charset="0"/>
                <a:cs typeface="Nikosh" pitchFamily="2" charset="0"/>
              </a:rPr>
              <a:t>তুলি</a:t>
            </a:r>
            <a:endParaRPr lang="en-US" sz="16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73499" y="4483100"/>
            <a:ext cx="1066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ত</a:t>
            </a:r>
            <a:endParaRPr lang="en-US" sz="1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73500" y="4503222"/>
            <a:ext cx="1066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ত</a:t>
            </a:r>
            <a:endParaRPr lang="en-US" sz="1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1.90751E-6 C -0.00624 -0.00786 -0.00468 -0.01942 -0.00798 -0.02959 C -0.0118 -0.04185 -0.01666 -0.05225 -0.02222 -0.06335 C -0.02308 -0.0652 -0.02308 -0.06774 -0.02395 -0.06982 C -0.02742 -0.07815 -0.03142 -0.08647 -0.03662 -0.09294 C -0.03715 -0.09503 -0.03715 -0.09757 -0.03819 -0.09942 C -0.0394 -0.1015 -0.04149 -0.10173 -0.04287 -0.10358 C -0.04774 -0.10982 -0.04426 -0.10913 -0.0493 -0.11422 C -0.05242 -0.11722 -0.05885 -0.12254 -0.05885 -0.12254 C -0.06249 -0.13017 -0.06492 -0.13456 -0.07152 -0.13734 C -0.07725 -0.14497 -0.08228 -0.15237 -0.08888 -0.15861 C -0.09478 -0.16971 -0.10381 -0.17711 -0.10954 -0.18821 C -0.11701 -0.20277 -0.11284 -0.19768 -0.12065 -0.20508 C -0.12274 -0.21364 -0.12847 -0.22381 -0.13333 -0.23029 C -0.13385 -0.23375 -0.13367 -0.23768 -0.13506 -0.24092 C -0.13593 -0.243 -0.13871 -0.243 -0.13975 -0.24508 C -0.14097 -0.24763 -0.14062 -0.25086 -0.14131 -0.25364 C -0.14444 -0.2652 -0.14912 -0.28162 -0.15399 -0.29179 C -0.15451 -0.29526 -0.15468 -0.29896 -0.15555 -0.30242 C -0.15624 -0.30474 -0.15815 -0.30612 -0.15885 -0.30867 C -0.1651 -0.3304 -0.16301 -0.34589 -0.17465 -0.36578 C -0.18072 -0.39815 -0.17135 -0.35214 -0.17951 -0.38058 C -0.18628 -0.40393 -0.18801 -0.43214 -0.19218 -0.45664 C -0.19322 -0.4726 -0.19201 -0.48393 -0.19843 -0.49664 C -0.20138 -0.53271 -0.2111 -0.56809 -0.2111 -0.60462 " pathEditMode="relative" ptsTypes="ffffffffffffffffffffffffA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  <p:bldP spid="10" grpId="0"/>
      <p:bldP spid="10" grpId="1"/>
      <p:bldP spid="10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000">
              <a:schemeClr val="tx2">
                <a:lumMod val="20000"/>
                <a:lumOff val="80000"/>
              </a:schemeClr>
            </a:gs>
            <a:gs pos="64999">
              <a:srgbClr val="F0EBD5"/>
            </a:gs>
            <a:gs pos="100000">
              <a:schemeClr val="accent6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762000"/>
            <a:ext cx="4048125" cy="4048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2895600" y="4572000"/>
            <a:ext cx="5486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600" b="1" dirty="0" smtClean="0">
                <a:latin typeface="Nikosh" pitchFamily="2" charset="0"/>
                <a:cs typeface="Nikosh" pitchFamily="2" charset="0"/>
              </a:rPr>
              <a:t>থালা</a:t>
            </a:r>
            <a:endParaRPr lang="en-US" sz="16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87800" y="4572000"/>
            <a:ext cx="1066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থ</a:t>
            </a:r>
            <a:endParaRPr lang="en-US" sz="1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25900" y="4572000"/>
            <a:ext cx="1066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থ</a:t>
            </a:r>
            <a:endParaRPr lang="en-US" sz="1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71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9 -0.06151 C -0.03628 -0.06636 -0.04132 -0.07191 -0.0467 -0.0763 C -0.0493 -0.08763 -0.05469 -0.09156 -0.06094 -0.10012 C -0.06979 -0.11122 -0.07812 -0.12601 -0.08802 -0.13549 C -0.09896 -0.15723 -0.1191 -0.16925 -0.13559 -0.18197 C -0.15226 -0.19492 -0.14253 -0.19075 -0.15469 -0.19468 C -0.1651 -0.20856 -0.18351 -0.21411 -0.19757 -0.22012 C -0.21371 -0.23445 -0.23472 -0.23168 -0.25312 -0.23284 C -0.27587 -0.23422 -0.29861 -0.23422 -0.32135 -0.23492 C -0.32639 -0.23376 -0.33108 -0.23353 -0.33559 -0.23052 C -0.34184 -0.22636 -0.34271 -0.22243 -0.34983 -0.22012 C -0.35486 -0.21041 -0.36371 -0.20694 -0.37205 -0.20324 C -0.37448 -0.2 -0.37587 -0.19561 -0.37847 -0.1926 C -0.38246 -0.18798 -0.38819 -0.18521 -0.39271 -0.18197 C -0.40521 -0.17272 -0.42448 -0.1533 -0.43246 -0.13758 C -0.43576 -0.12486 -0.43871 -0.11422 -0.44028 -0.10012 C -0.43906 -0.07052 -0.43976 -0.06151 -0.43403 -0.03815 C -0.43055 -0.00648 -0.43524 -0.01665 -0.4276 -0.00232 C -0.4243 0.01063 -0.42118 0.02451 -0.41493 0.03584 C -0.41371 0.03699 -0.41267 0.03977 -0.4118 0.04208 C -0.41111 0.04323 -0.41146 0.04647 -0.41024 0.04832 C -0.40851 0.04948 -0.4059 0.04948 -0.40382 0.04948 C -0.39635 0.06058 -0.38368 0.06728 -0.37361 0.07121 C -0.36996 0.07884 -0.36875 0.08069 -0.3625 0.0837 C -0.3559 0.09318 -0.35052 0.09156 -0.34201 0.09711 C -0.31493 0.11468 -0.28785 0.11653 -0.25781 0.11815 C -0.24566 0.11676 -0.23594 0.1156 -0.22448 0.1119 C -0.22048 0.10913 -0.2158 0.10844 -0.2118 0.10543 C -0.20816 0.10266 -0.20538 0.09849 -0.20243 0.09503 C -0.18993 0.08069 -0.18351 0.06173 -0.17066 0.04948 C -0.16632 0.04208 -0.16285 0.03237 -0.15937 0.02312 C -0.15417 -0.00671 -0.15139 -0.04232 -0.14826 -0.07214 C -0.14774 -0.077 -0.14722 -0.08208 -0.14687 -0.08763 C -0.14566 -0.09688 -0.14358 -0.11653 -0.14358 -0.1163 C -0.1441 -0.13734 -0.14375 -0.15746 -0.14514 -0.17804 C -0.14531 -0.18104 -0.15208 -0.19769 -0.15312 -0.20093 C -0.15851 -0.21734 -0.16371 -0.23422 -0.17066 -0.24971 C -0.17205 -0.26012 -0.17517 -0.26359 -0.17691 -0.27284 C -0.1776 -0.2763 -0.17743 -0.28023 -0.17864 -0.28347 C -0.18003 -0.2881 -0.18472 -0.29619 -0.18472 -0.29596 C -0.18785 -0.31145 -0.19045 -0.32578 -0.19757 -0.3385 C -0.20017 -0.34867 -0.20555 -0.36023 -0.21337 -0.3637 C -0.21979 -0.36971 -0.22326 -0.3785 -0.22934 -0.38497 C -0.2342 -0.39052 -0.23819 -0.39723 -0.24358 -0.40185 C -0.24653 -0.40463 -0.2526 -0.40971 -0.25469 -0.41249 C -0.25608 -0.41434 -0.25642 -0.41711 -0.25781 -0.41873 C -0.26667 -0.43052 -0.25833 -0.41388 -0.26736 -0.4296 C -0.27135 -0.4363 -0.2783 -0.4474 -0.2816 -0.4548 C -0.29236 -0.47862 -0.28316 -0.46521 -0.29271 -0.47792 C -0.29548 -0.48948 -0.2967 -0.49989 -0.30226 -0.5096 C -0.30364 -0.51908 -0.3066 -0.52601 -0.30868 -0.53503 C -0.31215 -0.55029 -0.31423 -0.56509 -0.31979 -0.57942 C -0.32187 -0.59122 -0.32309 -0.6037 -0.32604 -0.61526 C -0.32604 -0.62197 -0.32847 -0.6696 -0.31979 -0.68093 " pathEditMode="relative" rAng="0" ptsTypes="fffffffffffffffffffffffffffffffffffffffffffffffffffffA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69" y="-219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8" grpId="0"/>
      <p:bldP spid="8" grpId="1"/>
      <p:bldP spid="8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chemeClr val="accent3">
                <a:lumMod val="20000"/>
                <a:lumOff val="80000"/>
              </a:schemeClr>
            </a:gs>
            <a:gs pos="69150">
              <a:schemeClr val="accent3">
                <a:lumMod val="60000"/>
                <a:lumOff val="40000"/>
              </a:schemeClr>
            </a:gs>
            <a:gs pos="74000">
              <a:schemeClr val="accent3">
                <a:lumMod val="60000"/>
                <a:lumOff val="40000"/>
              </a:schemeClr>
            </a:gs>
            <a:gs pos="100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0" y="381000"/>
            <a:ext cx="4013200" cy="401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276600" y="4724400"/>
            <a:ext cx="4572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600" b="1" dirty="0" smtClean="0">
                <a:latin typeface="Nikosh" pitchFamily="2" charset="0"/>
                <a:cs typeface="Nikosh" pitchFamily="2" charset="0"/>
              </a:rPr>
              <a:t>থলে</a:t>
            </a:r>
            <a:endParaRPr lang="en-US" sz="16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25900" y="4724400"/>
            <a:ext cx="1066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থ</a:t>
            </a:r>
            <a:endParaRPr lang="en-US" sz="1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89400" y="4719122"/>
            <a:ext cx="1066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থ</a:t>
            </a:r>
            <a:endParaRPr lang="en-US" sz="1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1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68 -0.00948 C -0.03733 -0.01087 -0.0415 -0.00925 -0.0448 -0.01156 C -0.04809 -0.01387 -0.04914 -0.02104 -0.05278 -0.0222 C -0.05434 -0.02358 -0.05591 -0.02358 -0.05747 -0.02428 C -0.06424 -0.03376 -0.07292 -0.0363 -0.08143 -0.04139 C -0.08247 -0.04254 -0.08316 -0.04462 -0.08455 -0.04555 C -0.0875 -0.04763 -0.0941 -0.04971 -0.0941 -0.04948 C -0.10313 -0.0578 -0.11216 -0.06798 -0.12257 -0.07306 C -0.13056 -0.08301 -0.13907 -0.09457 -0.14966 -0.09827 C -0.15434 -0.10474 -0.154 -0.10798 -0.16077 -0.11098 C -0.16962 -0.12023 -0.16459 -0.1163 -0.17657 -0.12162 C -0.1882 -0.12671 -0.18386 -0.13249 -0.19566 -0.13642 C -0.20348 -0.14312 -0.21129 -0.1459 -0.21945 -0.15121 C -0.23993 -0.16462 -0.25921 -0.1704 -0.28143 -0.17665 C -0.28837 -0.18312 -0.29705 -0.18451 -0.30521 -0.18705 C -0.33907 -0.18636 -0.37292 -0.18682 -0.40678 -0.18497 C -0.41337 -0.18451 -0.42587 -0.17873 -0.42587 -0.1785 C -0.43351 -0.16786 -0.44566 -0.16647 -0.45591 -0.16185 C -0.46094 -0.15538 -0.46667 -0.15792 -0.47188 -0.15121 C -0.47309 -0.14613 -0.47553 -0.1415 -0.47657 -0.13642 C -0.47813 -0.12879 -0.4783 -0.12069 -0.47969 -0.11306 C -0.479 -0.09457 -0.48056 -0.05202 -0.46702 -0.03491 C -0.46337 -0.02012 -0.46858 -0.03792 -0.46077 -0.0222 C -0.4599 -0.02104 -0.46007 -0.0185 -0.45921 -0.01595 C -0.45625 -0.00948 -0.44671 0.00671 -0.44167 0.01156 C -0.43855 0.01434 -0.43559 0.0178 -0.43212 0.01942 C -0.43004 0.0215 -0.42778 0.02197 -0.42587 0.02428 C -0.42466 0.02543 -0.42362 0.02705 -0.42257 0.02844 C -0.42153 0.0296 -0.42066 0.03168 -0.41945 0.03214 C -0.41493 0.03699 -0.40886 0.04092 -0.40365 0.04324 C -0.39532 0.05156 -0.39011 0.0548 -0.37969 0.05734 C -0.37292 0.06104 -0.36789 0.06497 -0.36077 0.06867 C -0.35921 0.06936 -0.35608 0.07052 -0.35608 0.07075 C -0.34514 0.08185 -0.35365 0.07538 -0.33525 0.07931 C -0.31198 0.08393 -0.34723 0.07792 -0.32257 0.08532 C -0.31424 0.08786 -0.30573 0.08786 -0.29723 0.08971 C -0.27796 0.10289 -0.27674 0.09549 -0.2448 0.0941 C -0.23507 0.08069 -0.22483 0.06613 -0.2132 0.05595 C -0.20955 0.04855 -0.20851 0.04347 -0.20365 0.03699 C -0.2 0.01873 -0.2007 0.02382 -0.19879 -0.0074 C -0.1974 -0.03121 -0.19566 -0.07723 -0.19566 -0.07699 C -0.19671 -0.1963 -0.17362 -0.32139 -0.20191 -0.43445 C -0.20243 -0.43954 -0.20261 -0.44462 -0.20365 -0.44925 C -0.20417 -0.45156 -0.20625 -0.45341 -0.20678 -0.45549 C -0.21077 -0.47306 -0.20625 -0.46543 -0.2099 -0.47884 C -0.21268 -0.48902 -0.21684 -0.49827 -0.21945 -0.50844 C -0.21997 -0.51329 -0.21962 -0.51861 -0.22101 -0.52324 C -0.22188 -0.52601 -0.22466 -0.52694 -0.22587 -0.52948 C -0.22848 -0.5348 -0.22969 -0.54104 -0.23212 -0.54659 C -0.23559 -0.56532 -0.23212 -0.55954 -0.23855 -0.56763 C -0.23993 -0.57757 -0.24098 -0.58566 -0.24636 -0.59306 C -0.25209 -0.61272 -0.24809 -0.60578 -0.25591 -0.61618 C -0.2566 -0.61965 -0.25764 -0.62728 -0.25921 -0.63098 C -0.26112 -0.63538 -0.26546 -0.6437 -0.26546 -0.64347 C -0.27049 -0.66474 -0.26025 -0.62474 -0.27657 -0.66497 C -0.28021 -0.67376 -0.28143 -0.70543 -0.28143 -0.71353 " pathEditMode="relative" rAng="0" ptsTypes="fffffffffffffffffffffffffffffffffffffffffffffffffffffffA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44" y="-29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5" grpId="0"/>
      <p:bldP spid="5" grpId="1"/>
      <p:bldP spid="5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6000">
              <a:srgbClr val="EDEBE3"/>
            </a:gs>
            <a:gs pos="13000">
              <a:schemeClr val="bg1">
                <a:lumMod val="87000"/>
                <a:lumOff val="13000"/>
              </a:schemeClr>
            </a:gs>
            <a:gs pos="100000">
              <a:schemeClr val="accent6">
                <a:lumMod val="40000"/>
                <a:lumOff val="60000"/>
              </a:schemeClr>
            </a:gs>
            <a:gs pos="100000">
              <a:srgbClr val="96AB94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09800" y="4983540"/>
            <a:ext cx="6858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b="1" dirty="0" smtClean="0">
                <a:latin typeface="Nikosh" pitchFamily="2" charset="0"/>
                <a:cs typeface="Nikosh" pitchFamily="2" charset="0"/>
              </a:rPr>
              <a:t>থার্মোমিটার</a:t>
            </a:r>
            <a:endParaRPr lang="en-US" sz="13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76714" y="4982028"/>
            <a:ext cx="77958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থ</a:t>
            </a:r>
            <a:endParaRPr lang="en-US" sz="13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98488" y="4976284"/>
            <a:ext cx="77958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থ</a:t>
            </a:r>
            <a:endParaRPr lang="en-US" sz="13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52400"/>
            <a:ext cx="4343400" cy="434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3805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66 -0.00878 -0.00678 -0.01896 -0.01441 -0.02543 C -0.01789 -0.04416 -0.02848 -0.06844 -0.03664 -0.08462 C -0.04063 -0.09248 -0.0415 -0.10034 -0.04775 -0.10566 C -0.05678 -0.12231 -0.06164 -0.14913 -0.07466 -0.16069 C -0.0783 -0.17572 -0.07587 -0.16971 -0.08108 -0.17965 C -0.08299 -0.1926 -0.08855 -0.20162 -0.09219 -0.21364 C -0.09341 -0.2178 -0.0948 -0.22196 -0.09532 -0.22636 C -0.09584 -0.23052 -0.09584 -0.23491 -0.09688 -0.23884 C -0.09879 -0.24578 -0.10244 -0.25156 -0.10487 -0.25803 C -0.10799 -0.27514 -0.10973 -0.29318 -0.11598 -0.30867 C -0.11771 -0.32277 -0.11945 -0.33294 -0.12553 -0.34474 C -0.12709 -0.35329 -0.12882 -0.36 -0.13178 -0.36786 C -0.1323 -0.37063 -0.1323 -0.37387 -0.13334 -0.37641 C -0.13403 -0.37826 -0.13594 -0.37873 -0.13664 -0.38057 C -0.14202 -0.39468 -0.14358 -0.41225 -0.14775 -0.42705 C -0.14966 -0.44855 -0.15 -0.46959 -0.154 -0.4904 C -0.15556 -0.5304 -0.16042 -0.56693 -0.16042 -0.6067 " pathEditMode="relative" ptsTypes="fffffffffffffffffA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7" grpId="0"/>
      <p:bldP spid="7" grpId="1"/>
      <p:bldP spid="7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276600" y="143470"/>
            <a:ext cx="3657600" cy="1200329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দলীয় কাজ</a:t>
            </a:r>
            <a:endParaRPr lang="en-US" sz="7200" b="1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2900" y="2244804"/>
            <a:ext cx="2286000" cy="110799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Nikosh" pitchFamily="2" charset="0"/>
                <a:cs typeface="Nikosh" pitchFamily="2" charset="0"/>
              </a:rPr>
              <a:t>ত দল</a:t>
            </a:r>
            <a:endParaRPr lang="en-US" sz="6600" b="1" dirty="0">
              <a:ln w="10541" cmpd="sng">
                <a:solidFill>
                  <a:schemeClr val="tx1"/>
                </a:solidFill>
                <a:prstDash val="solid"/>
              </a:ln>
              <a:latin typeface="Nikosh" pitchFamily="2" charset="0"/>
              <a:cs typeface="Nikosh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33700" y="2302133"/>
            <a:ext cx="5715000" cy="101566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Nikosh" pitchFamily="2" charset="0"/>
                <a:cs typeface="Nikosh" pitchFamily="2" charset="0"/>
              </a:rPr>
              <a:t>ত দিয়ে </a:t>
            </a:r>
            <a:r>
              <a:rPr lang="en-US" sz="6000" b="1" dirty="0">
                <a:ln w="10541" cmpd="sng">
                  <a:solidFill>
                    <a:schemeClr val="tx1"/>
                  </a:solidFill>
                  <a:prstDash val="solid"/>
                </a:ln>
                <a:latin typeface="Nikosh" pitchFamily="2" charset="0"/>
                <a:cs typeface="Nikosh" pitchFamily="2" charset="0"/>
              </a:rPr>
              <a:t>৫</a:t>
            </a:r>
            <a:r>
              <a:rPr lang="bn-BD" sz="60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Nikosh" pitchFamily="2" charset="0"/>
                <a:cs typeface="Nikosh" pitchFamily="2" charset="0"/>
              </a:rPr>
              <a:t>টি শব্দ তৈরি</a:t>
            </a:r>
            <a:endParaRPr lang="en-US" sz="6000" b="1" dirty="0">
              <a:ln w="10541" cmpd="sng">
                <a:solidFill>
                  <a:schemeClr val="tx1"/>
                </a:solidFill>
                <a:prstDash val="solid"/>
              </a:ln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850" y="4410164"/>
            <a:ext cx="2286000" cy="11079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Nikosh" pitchFamily="2" charset="0"/>
                <a:cs typeface="Nikosh" pitchFamily="2" charset="0"/>
              </a:rPr>
              <a:t>থ দল</a:t>
            </a:r>
            <a:endParaRPr lang="en-US" sz="6600" b="1" dirty="0">
              <a:ln w="10541" cmpd="sng">
                <a:solidFill>
                  <a:schemeClr val="tx1"/>
                </a:solidFill>
                <a:prstDash val="solid"/>
              </a:ln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33700" y="4486364"/>
            <a:ext cx="5715000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Nikosh" pitchFamily="2" charset="0"/>
                <a:cs typeface="Nikosh" pitchFamily="2" charset="0"/>
              </a:rPr>
              <a:t>থ দিয়ে </a:t>
            </a:r>
            <a:r>
              <a:rPr lang="en-US" sz="60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Nikosh" pitchFamily="2" charset="0"/>
                <a:cs typeface="Nikosh" pitchFamily="2" charset="0"/>
              </a:rPr>
              <a:t>৫</a:t>
            </a:r>
            <a:r>
              <a:rPr lang="bn-BD" sz="60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Nikosh" pitchFamily="2" charset="0"/>
                <a:cs typeface="Nikosh" pitchFamily="2" charset="0"/>
              </a:rPr>
              <a:t>টি শব্দ তৈরি</a:t>
            </a:r>
            <a:endParaRPr lang="en-US" sz="6000" b="1" dirty="0">
              <a:ln w="10541" cmpd="sng">
                <a:solidFill>
                  <a:schemeClr val="tx1"/>
                </a:solidFill>
                <a:prstDash val="solid"/>
              </a:ln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9400" y="143470"/>
            <a:ext cx="3657600" cy="1200329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একক কাজ</a:t>
            </a:r>
            <a:endParaRPr lang="en-US" sz="7200" b="1" dirty="0">
              <a:ln w="10541" cmpd="sng">
                <a:solidFill>
                  <a:srgbClr val="FF0000"/>
                </a:solidFill>
                <a:prstDash val="solid"/>
              </a:ln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2800350"/>
            <a:ext cx="2819400" cy="2215991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>
            <a:glow rad="63500">
              <a:schemeClr val="accent4">
                <a:alpha val="45000"/>
                <a:satMod val="12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38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Nikosh" pitchFamily="2" charset="0"/>
                <a:cs typeface="Nikosh" pitchFamily="2" charset="0"/>
              </a:rPr>
              <a:t>ত</a:t>
            </a:r>
            <a:endParaRPr lang="en-US" sz="13800" b="1" dirty="0">
              <a:ln w="10541" cmpd="sng">
                <a:solidFill>
                  <a:schemeClr val="tx1"/>
                </a:solidFill>
                <a:prstDash val="solid"/>
              </a:ln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676900"/>
            <a:ext cx="9144000" cy="9233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Nikosh" pitchFamily="2" charset="0"/>
                <a:cs typeface="Nikosh" pitchFamily="2" charset="0"/>
              </a:rPr>
              <a:t>ত থ বর্ণ শুদ্ধভাবে উচ্চারণ করতে দিয়ে</a:t>
            </a:r>
            <a:endParaRPr lang="en-US" sz="5400" b="1" dirty="0">
              <a:ln w="10541" cmpd="sng">
                <a:solidFill>
                  <a:schemeClr val="tx1"/>
                </a:solidFill>
                <a:prstDash val="solid"/>
              </a:ln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0" y="2813209"/>
            <a:ext cx="2819400" cy="221599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glow rad="63500">
              <a:schemeClr val="accent4">
                <a:alpha val="45000"/>
                <a:satMod val="12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38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Nikosh" pitchFamily="2" charset="0"/>
                <a:cs typeface="Nikosh" pitchFamily="2" charset="0"/>
              </a:rPr>
              <a:t>থ</a:t>
            </a:r>
            <a:endParaRPr lang="en-US" sz="13800" b="1" dirty="0">
              <a:ln w="10541" cmpd="sng">
                <a:solidFill>
                  <a:schemeClr val="tx1"/>
                </a:solidFill>
                <a:prstDash val="solid"/>
              </a:ln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7" grpId="1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6000">
              <a:schemeClr val="accent3">
                <a:lumMod val="60000"/>
                <a:lumOff val="40000"/>
              </a:schemeClr>
            </a:gs>
            <a:gs pos="45000">
              <a:schemeClr val="accent5">
                <a:lumMod val="60000"/>
                <a:lumOff val="40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5245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0" y="4744522"/>
            <a:ext cx="9144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600" b="1" dirty="0" smtClean="0">
                <a:ln w="900" cmpd="sng">
                  <a:solidFill>
                    <a:srgbClr val="FF0000">
                      <a:alpha val="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ভালো থেকো</a:t>
            </a:r>
            <a:endParaRPr lang="en-US" sz="16600" b="1" dirty="0">
              <a:ln w="900" cmpd="sng">
                <a:solidFill>
                  <a:srgbClr val="FF0000">
                    <a:alpha val="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633478"/>
            <a:ext cx="6858000" cy="2862322"/>
          </a:xfrm>
          <a:prstGeom prst="rect">
            <a:avLst/>
          </a:prstGeom>
          <a:noFill/>
          <a:effectLst>
            <a:innerShdw blurRad="114300">
              <a:prstClr val="black"/>
            </a:innerShdw>
            <a:reflection blurRad="6350" stA="50000" endA="300" endPos="55500" dist="1016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মোঃ আলমগীর হোসেন</a:t>
            </a:r>
          </a:p>
          <a:p>
            <a:pPr algn="ctr"/>
            <a:r>
              <a:rPr lang="bn-BD" sz="28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সহকারী শি</a:t>
            </a:r>
            <a:r>
              <a:rPr lang="en-US" sz="28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ক্ষক</a:t>
            </a:r>
            <a:endParaRPr lang="bn-BD" sz="2800" b="1" dirty="0" smtClean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28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ফাল্গুনকরা আদর্শ সরকারি প্রাথমিক বিদ্যালয়।</a:t>
            </a:r>
          </a:p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চৌদ্দগ্রাম, কুমিল্লা</a:t>
            </a:r>
            <a:r>
              <a:rPr lang="en-US" sz="28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bn-BD" sz="2800" dirty="0" smtClean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alamgir14g@gmail.com</a:t>
            </a:r>
          </a:p>
          <a:p>
            <a:endParaRPr lang="en-US" sz="2400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39000">
              <a:srgbClr val="FFFF00"/>
            </a:gs>
            <a:gs pos="63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1905000"/>
            <a:ext cx="4953000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BD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শ্রেণিঃ প্রথম</a:t>
            </a:r>
            <a:endParaRPr lang="en-US" sz="3200" b="1" dirty="0" smtClean="0">
              <a:ln w="50800"/>
              <a:solidFill>
                <a:schemeClr val="bg1">
                  <a:shade val="50000"/>
                </a:schemeClr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বিষয়ঃ </a:t>
            </a:r>
            <a:r>
              <a:rPr lang="en-US" sz="3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আমার</a:t>
            </a:r>
            <a:r>
              <a:rPr lang="en-US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বাংলা</a:t>
            </a:r>
            <a:r>
              <a:rPr lang="en-US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বই</a:t>
            </a:r>
            <a:endParaRPr lang="en-US" sz="3200" b="1" dirty="0" smtClean="0">
              <a:ln w="50800"/>
              <a:solidFill>
                <a:schemeClr val="bg1">
                  <a:shade val="50000"/>
                </a:schemeClr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পাঠ </a:t>
            </a:r>
            <a:r>
              <a:rPr lang="en-US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১</a:t>
            </a:r>
            <a:r>
              <a:rPr lang="bn-BD" sz="3200" b="1" dirty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৯</a:t>
            </a:r>
            <a:endParaRPr lang="en-US" sz="3200" b="1" dirty="0" smtClean="0">
              <a:ln w="50800"/>
              <a:solidFill>
                <a:schemeClr val="bg1">
                  <a:shade val="50000"/>
                </a:schemeClr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বর্ণ শিখিঃ ত থ দ ধ ন</a:t>
            </a:r>
            <a:endParaRPr lang="en-US" sz="3200" b="1" dirty="0" smtClean="0">
              <a:ln w="50800"/>
              <a:solidFill>
                <a:schemeClr val="bg1">
                  <a:shade val="50000"/>
                </a:schemeClr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সময়ঃ ৫০ মিনিট</a:t>
            </a:r>
            <a:r>
              <a:rPr lang="en-US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sz="3200" b="1" dirty="0">
              <a:ln w="50800"/>
              <a:solidFill>
                <a:schemeClr val="bg1">
                  <a:shade val="50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8420" y="685800"/>
            <a:ext cx="3505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শিখনফল</a:t>
            </a:r>
            <a:endParaRPr lang="en-US" sz="40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374338"/>
            <a:ext cx="8763000" cy="45243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bn-BD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১। বাক্য ও শব্দে ব্যবহৃত বর্ণমালার (ত থ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) ধ্বনি মনোযোগ সহকারে শুনবে ও মনে রাখবে।</a:t>
            </a:r>
          </a:p>
          <a:p>
            <a:pPr>
              <a:lnSpc>
                <a:spcPct val="150000"/>
              </a:lnSpc>
            </a:pPr>
            <a:r>
              <a:rPr lang="bn-BD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২। কারচিহ্ন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হীন</a:t>
            </a:r>
            <a:r>
              <a:rPr lang="bn-BD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 শব্দ মনোযোগ সহকারে শুনবে ও মনে রাখবে।</a:t>
            </a:r>
            <a:endParaRPr lang="en-US" sz="2400" b="1" dirty="0" smtClean="0">
              <a:ln w="50800"/>
              <a:solidFill>
                <a:schemeClr val="bg1">
                  <a:shade val="50000"/>
                </a:schemeClr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৩</a:t>
            </a:r>
            <a:r>
              <a:rPr lang="bn-BD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। কারচিহ্ন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যুক্ত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শব্দ </a:t>
            </a:r>
            <a:r>
              <a:rPr lang="bn-BD" sz="2400" b="1" dirty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মনোযোগ সহকারে শুনবে ও মনে রাখবে।</a:t>
            </a:r>
          </a:p>
          <a:p>
            <a:pPr>
              <a:lnSpc>
                <a:spcPct val="150000"/>
              </a:lnSpc>
            </a:pPr>
            <a:r>
              <a:rPr lang="bn-BD" sz="2400" b="1" dirty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৪। কারচিহ্নহীন ও কারচিহ্নযুক্ত শব্দ দিয়ে বাক্য তৈরি শুনবে।</a:t>
            </a:r>
          </a:p>
          <a:p>
            <a:pPr>
              <a:lnSpc>
                <a:spcPct val="150000"/>
              </a:lnSpc>
            </a:pPr>
            <a:r>
              <a:rPr lang="bn-BD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৫। নির্দেশনা  ও অনুরোধ  শুনে পালন করবে।</a:t>
            </a:r>
          </a:p>
          <a:p>
            <a:pPr>
              <a:lnSpc>
                <a:spcPct val="150000"/>
              </a:lnSpc>
            </a:pPr>
            <a:r>
              <a:rPr lang="bn-BD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৬। প্রশ্ন শুনে বুঝতে পারবে।</a:t>
            </a:r>
          </a:p>
          <a:p>
            <a:pPr>
              <a:lnSpc>
                <a:spcPct val="150000"/>
              </a:lnSpc>
            </a:pPr>
            <a:r>
              <a:rPr lang="bn-BD" sz="2400" b="1" dirty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৭</a:t>
            </a:r>
            <a:r>
              <a:rPr lang="bn-BD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। বাক্য ও শব্দে ব্যবহৃত বর্ণমালা ধ্বনি স্পষ্ট ও শুদ্ধভাবে বলতে পারবে।</a:t>
            </a:r>
          </a:p>
          <a:p>
            <a:pPr>
              <a:lnSpc>
                <a:spcPct val="150000"/>
              </a:lnSpc>
            </a:pPr>
            <a:r>
              <a:rPr lang="bn-BD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৮। বাংলা বর্ণমালা স্পষ্ট ও শুদ্ধ উচ্চারণে পড়তে পারবে।</a:t>
            </a:r>
            <a:endParaRPr lang="en-US" sz="2400" b="1" dirty="0">
              <a:ln w="50800"/>
              <a:solidFill>
                <a:schemeClr val="bg1">
                  <a:shade val="50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wedge/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accent2">
                <a:lumMod val="40000"/>
                <a:lumOff val="60000"/>
              </a:schemeClr>
            </a:gs>
            <a:gs pos="27000">
              <a:schemeClr val="accent6">
                <a:lumMod val="40000"/>
                <a:lumOff val="60000"/>
              </a:schemeClr>
            </a:gs>
            <a:gs pos="43000">
              <a:schemeClr val="accent6">
                <a:lumMod val="40000"/>
                <a:lumOff val="60000"/>
              </a:schemeClr>
            </a:gs>
            <a:gs pos="72000">
              <a:schemeClr val="accent3">
                <a:lumMod val="40000"/>
                <a:lumOff val="60000"/>
              </a:schemeClr>
            </a:gs>
            <a:gs pos="100000">
              <a:schemeClr val="accent3">
                <a:lumMod val="60000"/>
                <a:lumOff val="40000"/>
              </a:schemeClr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6172200" y="1021092"/>
            <a:ext cx="2895600" cy="83820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ত</a:t>
            </a:r>
            <a:r>
              <a:rPr lang="bn-BD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বলা</a:t>
            </a:r>
            <a:r>
              <a:rPr lang="en-US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বাজাই। </a:t>
            </a:r>
            <a:r>
              <a:rPr lang="bn-BD" sz="24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থা</a:t>
            </a:r>
            <a:r>
              <a:rPr lang="bn-BD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লা সাজাই</a:t>
            </a:r>
            <a:endParaRPr lang="en-US" sz="24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-2371623" y="6759467"/>
            <a:ext cx="719380" cy="216719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চর</a:t>
            </a:r>
            <a:r>
              <a:rPr lang="en-US" sz="12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ণ</a:t>
            </a:r>
            <a:r>
              <a:rPr lang="en-US" sz="1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ফেলে</a:t>
            </a:r>
            <a:r>
              <a:rPr lang="en-US" sz="1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মাঠে</a:t>
            </a:r>
            <a:r>
              <a:rPr lang="en-US" sz="1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যাই</a:t>
            </a:r>
            <a:r>
              <a:rPr lang="en-US" sz="1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sz="12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34845"/>
            <a:ext cx="5457825" cy="1952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2529188"/>
            <a:ext cx="5400675" cy="19716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65171"/>
            <a:ext cx="5419725" cy="1971675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6159500" y="3276600"/>
            <a:ext cx="2895600" cy="83820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দ</a:t>
            </a:r>
            <a:r>
              <a:rPr lang="bn-BD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ই </a:t>
            </a:r>
            <a:r>
              <a:rPr lang="en-US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আনি । </a:t>
            </a:r>
            <a:r>
              <a:rPr lang="bn-BD" sz="28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ধা</a:t>
            </a:r>
            <a:r>
              <a:rPr lang="bn-BD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মা টানি।</a:t>
            </a:r>
            <a:endParaRPr lang="en-US" sz="28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184900" y="5257800"/>
            <a:ext cx="2882900" cy="83820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ন</a:t>
            </a:r>
            <a:r>
              <a:rPr lang="bn-BD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দীর জলে </a:t>
            </a:r>
            <a:r>
              <a:rPr lang="bn-BD" sz="28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না</a:t>
            </a:r>
            <a:r>
              <a:rPr lang="bn-BD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ও চলে।</a:t>
            </a:r>
            <a:endParaRPr lang="en-US" sz="28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6901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0"/>
              </a:schemeClr>
            </a:gs>
            <a:gs pos="45000">
              <a:schemeClr val="accent2">
                <a:lumMod val="50000"/>
              </a:schemeClr>
            </a:gs>
            <a:gs pos="68000">
              <a:schemeClr val="accent4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1" r="1794" b="3333"/>
          <a:stretch/>
        </p:blipFill>
        <p:spPr>
          <a:xfrm>
            <a:off x="2140857" y="152400"/>
            <a:ext cx="6157686" cy="4254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2819400" y="4896922"/>
            <a:ext cx="4800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600" b="1" dirty="0" smtClean="0">
                <a:latin typeface="Nikosh" pitchFamily="2" charset="0"/>
                <a:cs typeface="Nikosh" pitchFamily="2" charset="0"/>
              </a:rPr>
              <a:t>বলা</a:t>
            </a:r>
            <a:endParaRPr lang="en-US" sz="16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67000" y="4876800"/>
            <a:ext cx="1066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ত</a:t>
            </a:r>
            <a:endParaRPr lang="en-US" sz="1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67000" y="4896922"/>
            <a:ext cx="1066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ত</a:t>
            </a:r>
            <a:endParaRPr lang="en-US" sz="1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36 -0.06867 C -0.02899 -0.08555 -0.03767 -0.07469 -0.01806 -0.09827 C -0.01389 -0.10313 -0.01163 -0.10891 -0.00851 -0.11515 C -0.00747 -0.11723 -0.00538 -0.12162 -0.00538 -0.12139 C -0.00104 -0.15168 0.00243 -0.12532 -0.00226 -0.17665 C -0.00451 -0.20093 -0.02222 -0.21573 -0.03403 -0.23145 C -0.0401 -0.23954 -0.04583 -0.24833 -0.05295 -0.2548 C -0.06233 -0.27261 -0.075 -0.28578 -0.08785 -0.29919 C -0.09253 -0.30405 -0.09722 -0.31214 -0.10226 -0.31607 C -0.10451 -0.31769 -0.11146 -0.31931 -0.11337 -0.32024 C -0.12674 -0.32625 -0.13941 -0.33434 -0.15295 -0.33943 C -0.15538 -0.34243 -0.15851 -0.34451 -0.16094 -0.34775 C -0.16233 -0.3496 -0.16285 -0.35237 -0.16406 -0.35422 C -0.16649 -0.35792 -0.16944 -0.36116 -0.17205 -0.36463 C -0.17517 -0.36879 -0.17917 -0.37226 -0.1816 -0.37735 C -0.18872 -0.39168 -0.18507 -0.38659 -0.19115 -0.39422 C -0.19306 -0.40208 -0.19306 -0.40925 -0.1974 -0.4155 C -0.19965 -0.45226 -0.2 -0.44463 -0.1974 -0.49365 C -0.19705 -0.50081 -0.18958 -0.51261 -0.18958 -0.51237 C -0.18576 -0.53156 -0.19097 -0.51168 -0.18316 -0.5274 C -0.17812 -0.53758 -0.17899 -0.55076 -0.16736 -0.55076 " pathEditMode="relative" rAng="0" ptsTypes="ffffffffffffffffffffA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2" y="-24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5" grpId="1"/>
      <p:bldP spid="15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chemeClr val="bg1"/>
            </a:gs>
            <a:gs pos="64999">
              <a:srgbClr val="F0EBD5"/>
            </a:gs>
            <a:gs pos="83000">
              <a:schemeClr val="accent3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2399"/>
            <a:ext cx="3276600" cy="4937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3733800" y="4592122"/>
            <a:ext cx="5257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err="1" smtClean="0">
                <a:latin typeface="Siyam Rupali ANSI" pitchFamily="2" charset="0"/>
                <a:cs typeface="Nikosh" pitchFamily="2" charset="0"/>
              </a:rPr>
              <a:t>তালা</a:t>
            </a:r>
            <a:endParaRPr lang="en-US" sz="16600" dirty="0">
              <a:latin typeface="Siyam Rupali ANSI" pitchFamily="2" charset="0"/>
              <a:cs typeface="Nikosh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8200" y="4592122"/>
            <a:ext cx="1066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ত</a:t>
            </a:r>
            <a:endParaRPr lang="en-US" sz="1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73600" y="4586844"/>
            <a:ext cx="1066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ত</a:t>
            </a:r>
          </a:p>
        </p:txBody>
      </p:sp>
    </p:spTree>
    <p:extLst>
      <p:ext uri="{BB962C8B-B14F-4D97-AF65-F5344CB8AC3E}">
        <p14:creationId xmlns:p14="http://schemas.microsoft.com/office/powerpoint/2010/main" val="1857072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1111E-6 -5.43353E-6 C -0.00399 -0.01596 -0.01545 -0.02243 -0.02378 -0.03376 C -0.02708 -0.04717 -0.03489 -0.05457 -0.04288 -0.06313 C -0.04652 -0.06706 -0.05017 -0.07284 -0.05399 -0.07607 C -0.0559 -0.07723 -0.06371 -0.08093 -0.06666 -0.08255 C -0.06874 -0.0844 -0.07065 -0.08694 -0.07291 -0.08879 C -0.07447 -0.08995 -0.07638 -0.08949 -0.07777 -0.09064 C -0.08923 -0.10128 -0.07517 -0.09503 -0.08888 -0.0992 C -0.09218 -0.10243 -0.09496 -0.10706 -0.09843 -0.1096 C -0.1019 -0.11238 -0.1059 -0.11399 -0.10954 -0.11631 C -0.12378 -0.13503 -0.10902 -0.11792 -0.12065 -0.12671 C -0.12881 -0.13295 -0.13194 -0.14081 -0.14131 -0.14382 C -0.14739 -0.14891 -0.15138 -0.15006 -0.15867 -0.15191 C -0.16614 -0.16255 -0.18003 -0.16602 -0.19045 -0.16902 C -0.2052 -0.17873 -0.19861 -0.17596 -0.20972 -0.17943 C -0.22117 -0.18983 -0.23854 -0.19191 -0.25242 -0.19422 C -0.28524 -0.20879 -0.32274 -0.20625 -0.35555 -0.19214 C -0.36388 -0.18475 -0.37343 -0.18521 -0.38246 -0.17943 C -0.38593 -0.17712 -0.39201 -0.1711 -0.39201 -0.1711 C -0.39861 -0.15746 -0.40433 -0.15145 -0.41579 -0.14775 C -0.42031 -0.12995 -0.41354 -0.15746 -0.41909 -0.1311 C -0.41996 -0.12648 -0.42222 -0.11816 -0.42222 -0.11816 C -0.42551 -0.0911 -0.42604 -0.07238 -0.42378 -0.04232 C -0.42326 -0.03561 -0.42256 -0.02798 -0.41909 -0.02313 C -0.4144 -0.01712 -0.41666 -0.02058 -0.41267 -0.01249 C -0.4092 0.00208 -0.39531 0.00693 -0.38732 0.0171 C -0.38246 0.02335 -0.38142 0.0252 -0.37465 0.02751 C -0.36979 0.03375 -0.35329 0.04971 -0.34756 0.05086 C -0.33645 0.05271 -0.31423 0.05502 -0.31423 0.05502 C -0.29461 0.06173 -0.27586 0.06751 -0.25555 0.06982 C -0.24426 0.05502 -0.22482 0.06011 -0.20972 0.05502 C -0.19444 0.04508 -0.20156 0.04762 -0.18888 0.04462 C -0.18229 0.03884 -0.17708 0.0326 -0.16979 0.02751 C -0.15659 0.00924 -0.1743 0.0326 -0.15867 0.0171 C -0.15242 0.01086 -0.1493 0.00278 -0.146 -0.00625 C -0.14288 -0.0229 -0.14687 -0.00648 -0.13801 -0.02521 C -0.13506 -0.03145 -0.13697 -0.04186 -0.13176 -0.04648 C -0.12986 -0.0481 -0.12742 -0.04764 -0.12534 -0.04833 C -0.12447 -0.06752 -0.12482 -0.08186 -0.12065 -0.0992 C -0.12013 -0.10475 -0.11909 -0.11053 -0.11909 -0.11631 C -0.11909 -0.1792 -0.11996 -0.21758 -0.12534 -0.27238 C -0.12708 -0.29018 -0.12881 -0.31214 -0.13645 -0.3274 C -0.13836 -0.33527 -0.14201 -0.33827 -0.14444 -0.34636 C -0.1493 -0.36255 -0.15364 -0.38105 -0.1651 -0.39099 C -0.16718 -0.39816 -0.1684 -0.40463 -0.17291 -0.41018 C -0.17569 -0.41342 -0.18003 -0.4148 -0.18246 -0.41827 C -0.18558 -0.42243 -0.18819 -0.42775 -0.19201 -0.43099 C -0.19357 -0.43238 -0.19565 -0.43353 -0.19704 -0.43515 C -0.20555 -0.44509 -0.21093 -0.45573 -0.22222 -0.46058 C -0.2335 -0.47214 -0.2434 -0.48833 -0.25711 -0.49434 C -0.26163 -0.50081 -0.26301 -0.50266 -0.26979 -0.50498 C -0.27621 -0.51353 -0.28159 -0.52162 -0.28888 -0.52833 C -0.29531 -0.54105 -0.28784 -0.52856 -0.29843 -0.53873 C -0.30173 -0.54197 -0.30555 -0.5496 -0.30798 -0.55353 C -0.30937 -0.55584 -0.31128 -0.55769 -0.31267 -0.56001 C -0.31492 -0.56394 -0.31909 -0.57272 -0.31909 -0.57272 C -0.32152 -0.58266 -0.32274 -0.5896 -0.3269 -0.59792 C -0.32847 -0.6044 -0.3302 -0.61064 -0.33176 -0.61712 C -0.3302 -0.62544 -0.33055 -0.64949 -0.3269 -0.64232 C -0.32586 -0.64024 -0.32378 -0.63607 -0.32378 -0.63607 " pathEditMode="relative" ptsTypes="fffffffffffffffffffffffffffffffffffffffffffffffffffffffffffA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5" grpId="0"/>
      <p:bldP spid="16" grpId="0"/>
      <p:bldP spid="16" grpId="1"/>
      <p:bldP spid="16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3000">
              <a:schemeClr val="bg1"/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194" y="1066800"/>
            <a:ext cx="7484806" cy="266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2881086" y="4642454"/>
            <a:ext cx="4800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600" b="1" dirty="0" smtClean="0">
                <a:latin typeface="Nikosh" pitchFamily="2" charset="0"/>
                <a:cs typeface="Nikosh" pitchFamily="2" charset="0"/>
              </a:rPr>
              <a:t>তীর</a:t>
            </a:r>
            <a:endParaRPr lang="en-US" sz="16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98900" y="4630222"/>
            <a:ext cx="1066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ত</a:t>
            </a:r>
            <a:endParaRPr lang="en-US" sz="1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6200" y="4630222"/>
            <a:ext cx="1066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ত</a:t>
            </a:r>
            <a:endParaRPr lang="en-US" sz="1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92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73 -0.02983 -0.02813 -0.06659 -0.04271 -0.09087 C -0.04688 -0.11122 -0.05782 -0.12694 -0.06667 -0.14382 C -0.06823 -0.14683 -0.0698 -0.1496 -0.07136 -0.15237 C -0.0724 -0.15446 -0.07344 -0.15654 -0.07448 -0.15862 C -0.07553 -0.1607 -0.07778 -0.16486 -0.07778 -0.16486 C -0.0783 -0.16694 -0.07813 -0.16972 -0.07934 -0.17133 C -0.08056 -0.17295 -0.08299 -0.1718 -0.08403 -0.17341 C -0.08542 -0.17573 -0.08455 -0.17943 -0.08559 -0.18197 C -0.08629 -0.18382 -0.08785 -0.18474 -0.08889 -0.18613 C -0.09202 -0.2074 -0.08768 -0.18798 -0.09514 -0.20301 C -0.09601 -0.20486 -0.09584 -0.2074 -0.09671 -0.20925 C -0.09862 -0.21365 -0.10174 -0.21711 -0.10313 -0.22197 C -0.10417 -0.22544 -0.10487 -0.22937 -0.10625 -0.23261 C -0.10816 -0.237 -0.11059 -0.24116 -0.11268 -0.24532 C -0.11372 -0.2474 -0.1158 -0.25157 -0.1158 -0.25157 C -0.11632 -0.25434 -0.11615 -0.25758 -0.11737 -0.26012 C -0.11841 -0.2622 -0.12119 -0.26197 -0.12223 -0.26428 C -0.12362 -0.26752 -0.12275 -0.27168 -0.12379 -0.27492 C -0.12553 -0.28047 -0.12952 -0.2844 -0.1316 -0.28972 C -0.1323 -0.2918 -0.13282 -0.29388 -0.13334 -0.29596 C -0.13403 -0.29873 -0.13386 -0.30197 -0.1349 -0.30451 C -0.13872 -0.31469 -0.13976 -0.31538 -0.14445 -0.32139 C -0.14775 -0.33457 -0.15209 -0.34151 -0.15869 -0.35307 C -0.16007 -0.35561 -0.16042 -0.35908 -0.16181 -0.36162 C -0.17049 -0.37896 -0.17934 -0.39584 -0.18889 -0.41226 C -0.18941 -0.41434 -0.18941 -0.41688 -0.19046 -0.41873 C -0.19323 -0.42336 -0.2 -0.43122 -0.2 -0.43122 C -0.20174 -0.44278 -0.20487 -0.45087 -0.21112 -0.45873 C -0.21494 -0.47446 -0.21025 -0.4548 -0.21424 -0.47353 C -0.21476 -0.47561 -0.2158 -0.48 -0.2158 -0.48 " pathEditMode="relative" ptsTypes="ffffffffffffffffffffffffffffffA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8" grpId="0"/>
      <p:bldP spid="8" grpId="1"/>
      <p:bldP spid="8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4000">
              <a:schemeClr val="bg1"/>
            </a:gs>
            <a:gs pos="80000">
              <a:srgbClr val="F0EBD5"/>
            </a:gs>
            <a:gs pos="100000">
              <a:schemeClr val="accent6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181099"/>
            <a:ext cx="4919096" cy="40767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3390900" y="4724400"/>
            <a:ext cx="5257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600" dirty="0" smtClean="0">
                <a:latin typeface="Nikosh" pitchFamily="2" charset="0"/>
                <a:cs typeface="Nikosh" pitchFamily="2" charset="0"/>
              </a:rPr>
              <a:t>তাল</a:t>
            </a:r>
            <a:endParaRPr lang="en-US" sz="16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33900" y="4724400"/>
            <a:ext cx="1066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ত</a:t>
            </a:r>
            <a:endParaRPr lang="en-US" sz="1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33900" y="4744522"/>
            <a:ext cx="1066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ত</a:t>
            </a:r>
            <a:endParaRPr lang="en-US" sz="1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6639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17 -0.00138 -0.00868 -0.00208 -0.01267 -0.00439 C -0.0276 -0.01271 -0.03733 -0.03907 -0.04913 -0.05294 C -0.05851 -0.06381 -0.04948 -0.04878 -0.06024 -0.06358 C -0.07014 -0.07699 -0.07726 -0.09456 -0.08733 -0.10797 C -0.09375 -0.11653 -0.09306 -0.11144 -0.09844 -0.12046 C -0.11198 -0.14335 -0.09809 -0.12277 -0.10955 -0.14589 C -0.11944 -0.16578 -0.13056 -0.17063 -0.13802 -0.19676 C -0.14601 -0.22451 -0.14045 -0.20855 -0.15712 -0.24323 C -0.16267 -0.25479 -0.16615 -0.27052 -0.16979 -0.28323 C -0.17309 -0.29479 -0.17743 -0.30566 -0.1809 -0.31722 C -0.18247 -0.33133 -0.18038 -0.35005 -0.19201 -0.35514 C -0.19514 -0.36346 -0.19774 -0.37179 -0.2 -0.38057 C -0.20139 -0.3919 -0.2026 -0.4 -0.20625 -0.41017 C -0.20816 -0.42266 -0.21181 -0.43375 -0.21424 -0.44601 C -0.21892 -0.46913 -0.22135 -0.49133 -0.22847 -0.51375 C -0.23281 -0.54404 -0.2349 -0.5778 -0.24288 -0.6067 C -0.2434 -0.61156 -0.24375 -0.61664 -0.24444 -0.6215 C -0.24618 -0.63329 -0.24601 -0.6289 -0.24601 -0.62589 " pathEditMode="relative" ptsTypes="ffffffffffffffffff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8" grpId="0"/>
      <p:bldP spid="8" grpId="1"/>
      <p:bldP spid="8" grpId="2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2969</TotalTime>
  <Words>214</Words>
  <Application>Microsoft Office PowerPoint</Application>
  <PresentationFormat>On-screen Show (4:3)</PresentationFormat>
  <Paragraphs>63</Paragraphs>
  <Slides>16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Metro</vt:lpstr>
      <vt:lpstr>Office Theme</vt:lpstr>
      <vt:lpstr>Module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Md. Alamgir Hossain</cp:lastModifiedBy>
  <cp:revision>356</cp:revision>
  <dcterms:created xsi:type="dcterms:W3CDTF">2006-08-16T00:00:00Z</dcterms:created>
  <dcterms:modified xsi:type="dcterms:W3CDTF">2021-02-24T18:41:35Z</dcterms:modified>
</cp:coreProperties>
</file>