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84" r:id="rId3"/>
    <p:sldId id="283" r:id="rId4"/>
    <p:sldId id="282" r:id="rId5"/>
    <p:sldId id="285" r:id="rId6"/>
    <p:sldId id="287" r:id="rId7"/>
    <p:sldId id="279" r:id="rId8"/>
    <p:sldId id="286" r:id="rId9"/>
    <p:sldId id="288" r:id="rId10"/>
    <p:sldId id="277" r:id="rId11"/>
    <p:sldId id="289" r:id="rId12"/>
    <p:sldId id="292" r:id="rId13"/>
    <p:sldId id="290" r:id="rId14"/>
    <p:sldId id="291" r:id="rId15"/>
    <p:sldId id="293"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D766F-8849-4F95-AF5D-328284C36B35}" type="datetimeFigureOut">
              <a:rPr lang="en-US" smtClean="0"/>
              <a:pPr/>
              <a:t>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F409-E7DC-4F13-A4F6-C0A83FDE1D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স্লাইডের</a:t>
            </a:r>
            <a:r>
              <a:rPr lang="bn-BD" baseline="0" dirty="0" smtClean="0"/>
              <a:t> বাটনগুলি অফ অন সিষ্টেমে কাজ করবে । প্রথমবার ক্লিক করলে উত্তর আসবে দ্বিতীয় ক্লিক করলে চলে যাবে । স্লাইডটি প্রশ্নত্তোরের মাধ্যমে উপস্থাপন হবে ।</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7</a:t>
            </a:fld>
            <a:endParaRPr lang="en-US"/>
          </a:p>
        </p:txBody>
      </p:sp>
    </p:spTree>
    <p:extLst>
      <p:ext uri="{BB962C8B-B14F-4D97-AF65-F5344CB8AC3E}">
        <p14:creationId xmlns="" xmlns:p14="http://schemas.microsoft.com/office/powerpoint/2010/main" val="156780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Frame 3"/>
          <p:cNvSpPr/>
          <p:nvPr userDrawn="1"/>
        </p:nvSpPr>
        <p:spPr>
          <a:xfrm>
            <a:off x="0" y="0"/>
            <a:ext cx="9144000" cy="6858000"/>
          </a:xfrm>
          <a:prstGeom prst="frame">
            <a:avLst>
              <a:gd name="adj1" fmla="val 3623"/>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772570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990600"/>
            <a:ext cx="7391400" cy="990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2057400"/>
            <a:ext cx="73152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562" y="183650"/>
            <a:ext cx="2557137" cy="1538883"/>
          </a:xfrm>
          <a:prstGeom prst="rect">
            <a:avLst/>
          </a:prstGeom>
          <a:noFill/>
        </p:spPr>
        <p:txBody>
          <a:bodyPr wrap="square" rtlCol="0">
            <a:spAutoFit/>
          </a:bodyPr>
          <a:lstStyle/>
          <a:p>
            <a:pPr algn="ctr"/>
            <a:r>
              <a:rPr lang="bn-BD" sz="5400" u="sng" dirty="0" smtClean="0">
                <a:ln w="0"/>
                <a:effectLst>
                  <a:outerShdw blurRad="38100" dist="19050" dir="2700000" algn="tl" rotWithShape="0">
                    <a:schemeClr val="dk1">
                      <a:alpha val="40000"/>
                    </a:schemeClr>
                  </a:outerShdw>
                </a:effectLst>
                <a:latin typeface="NikoshBAN" pitchFamily="2" charset="0"/>
                <a:cs typeface="NikoshBAN" pitchFamily="2" charset="0"/>
              </a:rPr>
              <a:t>জা</a:t>
            </a:r>
            <a:r>
              <a:rPr lang="bn-BD" sz="4000" u="sng" dirty="0" smtClean="0">
                <a:ln w="0"/>
                <a:effectLst>
                  <a:outerShdw blurRad="38100" dist="19050" dir="2700000" algn="tl" rotWithShape="0">
                    <a:schemeClr val="dk1">
                      <a:alpha val="40000"/>
                    </a:schemeClr>
                  </a:outerShdw>
                </a:effectLst>
                <a:latin typeface="NikoshBAN" pitchFamily="2" charset="0"/>
                <a:cs typeface="NikoshBAN" pitchFamily="2" charset="0"/>
              </a:rPr>
              <a:t>তিসংঘের </a:t>
            </a:r>
          </a:p>
          <a:p>
            <a:pPr algn="ctr"/>
            <a:r>
              <a:rPr lang="bn-BD" sz="4000" u="sng" dirty="0" smtClean="0">
                <a:ln w="0"/>
                <a:effectLst>
                  <a:outerShdw blurRad="38100" dist="19050" dir="2700000" algn="tl" rotWithShape="0">
                    <a:schemeClr val="dk1">
                      <a:alpha val="40000"/>
                    </a:schemeClr>
                  </a:outerShdw>
                </a:effectLst>
                <a:latin typeface="NikoshBAN" pitchFamily="2" charset="0"/>
                <a:cs typeface="NikoshBAN" pitchFamily="2" charset="0"/>
              </a:rPr>
              <a:t>অঙ্গসংগঠনঃ- </a:t>
            </a:r>
            <a:endParaRPr lang="en-US" sz="4000" u="sng"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Oval 2"/>
          <p:cNvSpPr/>
          <p:nvPr/>
        </p:nvSpPr>
        <p:spPr>
          <a:xfrm>
            <a:off x="3520797" y="2545260"/>
            <a:ext cx="2152037" cy="1864442"/>
          </a:xfrm>
          <a:prstGeom prst="ellipse">
            <a:avLst/>
          </a:prstGeom>
          <a:blipFill>
            <a:blip r:embed="rId2"/>
            <a:stretch>
              <a:fillRect/>
            </a:stretch>
          </a:blip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ln w="1905"/>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ألأمم</a:t>
            </a:r>
            <a:r>
              <a:rPr lang="ar-SA" sz="3200" b="1" dirty="0" smtClean="0">
                <a:ln w="1905"/>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المتحدة</a:t>
            </a:r>
            <a:endParaRPr lang="en-US" sz="3200" b="1" dirty="0">
              <a:ln w="1905"/>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 name="Group 3"/>
          <p:cNvGrpSpPr/>
          <p:nvPr/>
        </p:nvGrpSpPr>
        <p:grpSpPr>
          <a:xfrm>
            <a:off x="3284614" y="294902"/>
            <a:ext cx="2658986" cy="2250358"/>
            <a:chOff x="3284614" y="294902"/>
            <a:chExt cx="2658986" cy="2250358"/>
          </a:xfrm>
        </p:grpSpPr>
        <p:sp>
          <p:nvSpPr>
            <p:cNvPr id="5" name="Up Arrow 4"/>
            <p:cNvSpPr/>
            <p:nvPr/>
          </p:nvSpPr>
          <p:spPr>
            <a:xfrm>
              <a:off x="4428250" y="1971302"/>
              <a:ext cx="387945" cy="5739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284614" y="294902"/>
              <a:ext cx="2658986" cy="1600278"/>
              <a:chOff x="3284614" y="294902"/>
              <a:chExt cx="2658986" cy="1600278"/>
            </a:xfrm>
          </p:grpSpPr>
          <p:pic>
            <p:nvPicPr>
              <p:cNvPr id="7" name="Picture 4" descr="http://www.un.org/News/dh/photos/large/2013/May/539382-gageneri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4614" y="294902"/>
                <a:ext cx="2658986" cy="16002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rot="172188">
                <a:off x="3671927" y="1341228"/>
                <a:ext cx="1773242" cy="523220"/>
              </a:xfrm>
              <a:prstGeom prst="rect">
                <a:avLst/>
              </a:prstGeom>
              <a:noFill/>
            </p:spPr>
            <p:txBody>
              <a:bodyPr wrap="non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ألجمعية العامة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grpSp>
        <p:nvGrpSpPr>
          <p:cNvPr id="9" name="Group 8"/>
          <p:cNvGrpSpPr/>
          <p:nvPr/>
        </p:nvGrpSpPr>
        <p:grpSpPr>
          <a:xfrm>
            <a:off x="5569942" y="2279574"/>
            <a:ext cx="3148541" cy="1367846"/>
            <a:chOff x="5569942" y="2279574"/>
            <a:chExt cx="3148541" cy="1367846"/>
          </a:xfrm>
        </p:grpSpPr>
        <p:pic>
          <p:nvPicPr>
            <p:cNvPr id="10" name="Picture 2" descr="http://previous.presstv.ir/photo/20140525/364036_UN-Security-Counci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8080" y="2279574"/>
              <a:ext cx="2270403" cy="1363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1" name="Up Arrow 10"/>
            <p:cNvSpPr/>
            <p:nvPr/>
          </p:nvSpPr>
          <p:spPr>
            <a:xfrm rot="5400000">
              <a:off x="5791398" y="2649622"/>
              <a:ext cx="387945" cy="8308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347731">
              <a:off x="6743960" y="3124200"/>
              <a:ext cx="1584088" cy="523220"/>
            </a:xfrm>
            <a:prstGeom prst="rect">
              <a:avLst/>
            </a:prstGeom>
            <a:noFill/>
          </p:spPr>
          <p:txBody>
            <a:bodyPr wrap="non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مجلس الأمن</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13" name="Group 12"/>
          <p:cNvGrpSpPr/>
          <p:nvPr/>
        </p:nvGrpSpPr>
        <p:grpSpPr>
          <a:xfrm>
            <a:off x="353435" y="1947707"/>
            <a:ext cx="3305221" cy="1662169"/>
            <a:chOff x="353435" y="1947707"/>
            <a:chExt cx="3305221" cy="1662169"/>
          </a:xfrm>
        </p:grpSpPr>
        <p:pic>
          <p:nvPicPr>
            <p:cNvPr id="14" name="Picture 2" descr="http://downloads.unmultimedia.org/photo/medium/322/32257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3435" y="1947707"/>
              <a:ext cx="2410280" cy="1583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5" name="Up Arrow 14"/>
            <p:cNvSpPr/>
            <p:nvPr/>
          </p:nvSpPr>
          <p:spPr>
            <a:xfrm rot="16200000">
              <a:off x="3090641" y="2662816"/>
              <a:ext cx="387945" cy="748085"/>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382283">
              <a:off x="450792" y="2778879"/>
              <a:ext cx="2021707" cy="830997"/>
            </a:xfrm>
            <a:prstGeom prst="rect">
              <a:avLst/>
            </a:prstGeom>
            <a:noFill/>
          </p:spPr>
          <p:txBody>
            <a:bodyPr wrap="none" rtlCol="0">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ألمجلس الإقتصادي</a:t>
              </a:r>
            </a:p>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والإجتماعي</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17" name="Group 16"/>
          <p:cNvGrpSpPr/>
          <p:nvPr/>
        </p:nvGrpSpPr>
        <p:grpSpPr>
          <a:xfrm>
            <a:off x="5377949" y="4044132"/>
            <a:ext cx="3340534" cy="1686298"/>
            <a:chOff x="5377949" y="4044132"/>
            <a:chExt cx="3340534" cy="1686298"/>
          </a:xfrm>
        </p:grpSpPr>
        <p:sp>
          <p:nvSpPr>
            <p:cNvPr id="18" name="Up Arrow 17"/>
            <p:cNvSpPr/>
            <p:nvPr/>
          </p:nvSpPr>
          <p:spPr>
            <a:xfrm rot="7155698">
              <a:off x="5599405" y="3889002"/>
              <a:ext cx="387945" cy="8308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finnjuhl.com/wp-content/gallery/890-reopening-of-the-trusteeship-council-champer-u-n-ny/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09657" y="4044132"/>
              <a:ext cx="2608826" cy="16862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rot="345973">
              <a:off x="6425789" y="5111345"/>
              <a:ext cx="1803699" cy="523220"/>
            </a:xfrm>
            <a:prstGeom prst="rect">
              <a:avLst/>
            </a:prstGeom>
            <a:noFill/>
          </p:spPr>
          <p:txBody>
            <a:bodyPr wrap="non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مجلس الوصية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21" name="Group 20"/>
          <p:cNvGrpSpPr/>
          <p:nvPr/>
        </p:nvGrpSpPr>
        <p:grpSpPr>
          <a:xfrm>
            <a:off x="362789" y="3897374"/>
            <a:ext cx="3311318" cy="2148185"/>
            <a:chOff x="362789" y="3897374"/>
            <a:chExt cx="3311318" cy="2148185"/>
          </a:xfrm>
        </p:grpSpPr>
        <p:sp>
          <p:nvSpPr>
            <p:cNvPr id="22" name="Up Arrow 21"/>
            <p:cNvSpPr/>
            <p:nvPr/>
          </p:nvSpPr>
          <p:spPr>
            <a:xfrm rot="14474370">
              <a:off x="3091441" y="3701054"/>
              <a:ext cx="386345" cy="778986"/>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en.ria.ru/images/15677/28/15677289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78016" y="4304431"/>
              <a:ext cx="2620581" cy="1741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rot="217245">
              <a:off x="362789" y="5497013"/>
              <a:ext cx="2446504" cy="523220"/>
            </a:xfrm>
            <a:prstGeom prst="rect">
              <a:avLst/>
            </a:prstGeom>
            <a:noFill/>
          </p:spPr>
          <p:txBody>
            <a:bodyPr wrap="non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محكمة العدل الدولية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25" name="Group 24"/>
          <p:cNvGrpSpPr/>
          <p:nvPr/>
        </p:nvGrpSpPr>
        <p:grpSpPr>
          <a:xfrm>
            <a:off x="3373982" y="4420908"/>
            <a:ext cx="2369128" cy="2121370"/>
            <a:chOff x="3373982" y="4420908"/>
            <a:chExt cx="2369128" cy="2121370"/>
          </a:xfrm>
        </p:grpSpPr>
        <p:pic>
          <p:nvPicPr>
            <p:cNvPr id="26" name="Picture 2" descr="http://2.bp.blogspot.com/_ybSQeWxYLE0/TCzktzAtByI/AAAAAAAAKQw/095gSHVnuTE/s1600/100_2569.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73982" y="4765432"/>
              <a:ext cx="2369128" cy="1776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7" name="Up Arrow 26"/>
            <p:cNvSpPr/>
            <p:nvPr/>
          </p:nvSpPr>
          <p:spPr>
            <a:xfrm rot="10975000">
              <a:off x="4335904" y="4420908"/>
              <a:ext cx="387945" cy="5739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80312" y="5786965"/>
              <a:ext cx="1645002" cy="523220"/>
            </a:xfrm>
            <a:prstGeom prst="rect">
              <a:avLst/>
            </a:prstGeom>
            <a:noFill/>
          </p:spPr>
          <p:txBody>
            <a:bodyPr wrap="non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ألأمانة العامة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sp>
        <p:nvSpPr>
          <p:cNvPr id="29" name="TextBox 28"/>
          <p:cNvSpPr txBox="1"/>
          <p:nvPr/>
        </p:nvSpPr>
        <p:spPr>
          <a:xfrm>
            <a:off x="6697094" y="691481"/>
            <a:ext cx="186140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2800" b="1" dirty="0" smtClean="0">
                <a:latin typeface="NikoshBAN" panose="02000000000000000000" pitchFamily="2" charset="0"/>
                <a:cs typeface="NikoshBAN" panose="02000000000000000000" pitchFamily="2" charset="0"/>
              </a:rPr>
              <a:t> ক্লিক করুন.....</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125595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ppt_x</p:attrName>
                                        </p:attrNameLst>
                                      </p:cBhvr>
                                      <p:tavLst>
                                        <p:tav tm="0">
                                          <p:val>
                                            <p:fltVal val="0.5"/>
                                          </p:val>
                                        </p:tav>
                                        <p:tav tm="100000">
                                          <p:val>
                                            <p:strVal val="#ppt_x"/>
                                          </p:val>
                                        </p:tav>
                                      </p:tavLst>
                                    </p:anim>
                                    <p:anim calcmode="lin" valueType="num">
                                      <p:cBhvr>
                                        <p:cTn id="17"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ppt_x</p:attrName>
                                        </p:attrNameLst>
                                      </p:cBhvr>
                                      <p:tavLst>
                                        <p:tav tm="0">
                                          <p:val>
                                            <p:fltVal val="0.5"/>
                                          </p:val>
                                        </p:tav>
                                        <p:tav tm="100000">
                                          <p:val>
                                            <p:strVal val="#ppt_x"/>
                                          </p:val>
                                        </p:tav>
                                      </p:tavLst>
                                    </p:anim>
                                    <p:anim calcmode="lin" valueType="num">
                                      <p:cBhvr>
                                        <p:cTn id="25" dur="2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2000" fill="hold"/>
                                        <p:tgtEl>
                                          <p:spTgt spid="13"/>
                                        </p:tgtEl>
                                        <p:attrNameLst>
                                          <p:attrName>ppt_w</p:attrName>
                                        </p:attrNameLst>
                                      </p:cBhvr>
                                      <p:tavLst>
                                        <p:tav tm="0">
                                          <p:val>
                                            <p:fltVal val="0"/>
                                          </p:val>
                                        </p:tav>
                                        <p:tav tm="100000">
                                          <p:val>
                                            <p:strVal val="#ppt_w"/>
                                          </p:val>
                                        </p:tav>
                                      </p:tavLst>
                                    </p:anim>
                                    <p:anim calcmode="lin" valueType="num">
                                      <p:cBhvr>
                                        <p:cTn id="31" dur="2000" fill="hold"/>
                                        <p:tgtEl>
                                          <p:spTgt spid="13"/>
                                        </p:tgtEl>
                                        <p:attrNameLst>
                                          <p:attrName>ppt_h</p:attrName>
                                        </p:attrNameLst>
                                      </p:cBhvr>
                                      <p:tavLst>
                                        <p:tav tm="0">
                                          <p:val>
                                            <p:fltVal val="0"/>
                                          </p:val>
                                        </p:tav>
                                        <p:tav tm="100000">
                                          <p:val>
                                            <p:strVal val="#ppt_h"/>
                                          </p:val>
                                        </p:tav>
                                      </p:tavLst>
                                    </p:anim>
                                    <p:anim calcmode="lin" valueType="num">
                                      <p:cBhvr>
                                        <p:cTn id="32" dur="2000" fill="hold"/>
                                        <p:tgtEl>
                                          <p:spTgt spid="13"/>
                                        </p:tgtEl>
                                        <p:attrNameLst>
                                          <p:attrName>ppt_x</p:attrName>
                                        </p:attrNameLst>
                                      </p:cBhvr>
                                      <p:tavLst>
                                        <p:tav tm="0">
                                          <p:val>
                                            <p:fltVal val="0.5"/>
                                          </p:val>
                                        </p:tav>
                                        <p:tav tm="100000">
                                          <p:val>
                                            <p:strVal val="#ppt_x"/>
                                          </p:val>
                                        </p:tav>
                                      </p:tavLst>
                                    </p:anim>
                                    <p:anim calcmode="lin" valueType="num">
                                      <p:cBhvr>
                                        <p:cTn id="33" dur="20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0" fill="hold"/>
                                        <p:tgtEl>
                                          <p:spTgt spid="17"/>
                                        </p:tgtEl>
                                        <p:attrNameLst>
                                          <p:attrName>ppt_w</p:attrName>
                                        </p:attrNameLst>
                                      </p:cBhvr>
                                      <p:tavLst>
                                        <p:tav tm="0">
                                          <p:val>
                                            <p:fltVal val="0"/>
                                          </p:val>
                                        </p:tav>
                                        <p:tav tm="100000">
                                          <p:val>
                                            <p:strVal val="#ppt_w"/>
                                          </p:val>
                                        </p:tav>
                                      </p:tavLst>
                                    </p:anim>
                                    <p:anim calcmode="lin" valueType="num">
                                      <p:cBhvr>
                                        <p:cTn id="39" dur="2000" fill="hold"/>
                                        <p:tgtEl>
                                          <p:spTgt spid="17"/>
                                        </p:tgtEl>
                                        <p:attrNameLst>
                                          <p:attrName>ppt_h</p:attrName>
                                        </p:attrNameLst>
                                      </p:cBhvr>
                                      <p:tavLst>
                                        <p:tav tm="0">
                                          <p:val>
                                            <p:fltVal val="0"/>
                                          </p:val>
                                        </p:tav>
                                        <p:tav tm="100000">
                                          <p:val>
                                            <p:strVal val="#ppt_h"/>
                                          </p:val>
                                        </p:tav>
                                      </p:tavLst>
                                    </p:anim>
                                    <p:anim calcmode="lin" valueType="num">
                                      <p:cBhvr>
                                        <p:cTn id="40" dur="2000" fill="hold"/>
                                        <p:tgtEl>
                                          <p:spTgt spid="17"/>
                                        </p:tgtEl>
                                        <p:attrNameLst>
                                          <p:attrName>ppt_x</p:attrName>
                                        </p:attrNameLst>
                                      </p:cBhvr>
                                      <p:tavLst>
                                        <p:tav tm="0">
                                          <p:val>
                                            <p:fltVal val="0.5"/>
                                          </p:val>
                                        </p:tav>
                                        <p:tav tm="100000">
                                          <p:val>
                                            <p:strVal val="#ppt_x"/>
                                          </p:val>
                                        </p:tav>
                                      </p:tavLst>
                                    </p:anim>
                                    <p:anim calcmode="lin" valueType="num">
                                      <p:cBhvr>
                                        <p:cTn id="41" dur="20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52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000" fill="hold"/>
                                        <p:tgtEl>
                                          <p:spTgt spid="21"/>
                                        </p:tgtEl>
                                        <p:attrNameLst>
                                          <p:attrName>ppt_w</p:attrName>
                                        </p:attrNameLst>
                                      </p:cBhvr>
                                      <p:tavLst>
                                        <p:tav tm="0">
                                          <p:val>
                                            <p:fltVal val="0"/>
                                          </p:val>
                                        </p:tav>
                                        <p:tav tm="100000">
                                          <p:val>
                                            <p:strVal val="#ppt_w"/>
                                          </p:val>
                                        </p:tav>
                                      </p:tavLst>
                                    </p:anim>
                                    <p:anim calcmode="lin" valueType="num">
                                      <p:cBhvr>
                                        <p:cTn id="47" dur="2000" fill="hold"/>
                                        <p:tgtEl>
                                          <p:spTgt spid="21"/>
                                        </p:tgtEl>
                                        <p:attrNameLst>
                                          <p:attrName>ppt_h</p:attrName>
                                        </p:attrNameLst>
                                      </p:cBhvr>
                                      <p:tavLst>
                                        <p:tav tm="0">
                                          <p:val>
                                            <p:fltVal val="0"/>
                                          </p:val>
                                        </p:tav>
                                        <p:tav tm="100000">
                                          <p:val>
                                            <p:strVal val="#ppt_h"/>
                                          </p:val>
                                        </p:tav>
                                      </p:tavLst>
                                    </p:anim>
                                    <p:anim calcmode="lin" valueType="num">
                                      <p:cBhvr>
                                        <p:cTn id="48" dur="2000" fill="hold"/>
                                        <p:tgtEl>
                                          <p:spTgt spid="21"/>
                                        </p:tgtEl>
                                        <p:attrNameLst>
                                          <p:attrName>ppt_x</p:attrName>
                                        </p:attrNameLst>
                                      </p:cBhvr>
                                      <p:tavLst>
                                        <p:tav tm="0">
                                          <p:val>
                                            <p:fltVal val="0.5"/>
                                          </p:val>
                                        </p:tav>
                                        <p:tav tm="100000">
                                          <p:val>
                                            <p:strVal val="#ppt_x"/>
                                          </p:val>
                                        </p:tav>
                                      </p:tavLst>
                                    </p:anim>
                                    <p:anim calcmode="lin" valueType="num">
                                      <p:cBhvr>
                                        <p:cTn id="49" dur="20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52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2000" fill="hold"/>
                                        <p:tgtEl>
                                          <p:spTgt spid="25"/>
                                        </p:tgtEl>
                                        <p:attrNameLst>
                                          <p:attrName>ppt_w</p:attrName>
                                        </p:attrNameLst>
                                      </p:cBhvr>
                                      <p:tavLst>
                                        <p:tav tm="0">
                                          <p:val>
                                            <p:fltVal val="0"/>
                                          </p:val>
                                        </p:tav>
                                        <p:tav tm="100000">
                                          <p:val>
                                            <p:strVal val="#ppt_w"/>
                                          </p:val>
                                        </p:tav>
                                      </p:tavLst>
                                    </p:anim>
                                    <p:anim calcmode="lin" valueType="num">
                                      <p:cBhvr>
                                        <p:cTn id="55" dur="2000" fill="hold"/>
                                        <p:tgtEl>
                                          <p:spTgt spid="25"/>
                                        </p:tgtEl>
                                        <p:attrNameLst>
                                          <p:attrName>ppt_h</p:attrName>
                                        </p:attrNameLst>
                                      </p:cBhvr>
                                      <p:tavLst>
                                        <p:tav tm="0">
                                          <p:val>
                                            <p:fltVal val="0"/>
                                          </p:val>
                                        </p:tav>
                                        <p:tav tm="100000">
                                          <p:val>
                                            <p:strVal val="#ppt_h"/>
                                          </p:val>
                                        </p:tav>
                                      </p:tavLst>
                                    </p:anim>
                                    <p:anim calcmode="lin" valueType="num">
                                      <p:cBhvr>
                                        <p:cTn id="56" dur="2000" fill="hold"/>
                                        <p:tgtEl>
                                          <p:spTgt spid="25"/>
                                        </p:tgtEl>
                                        <p:attrNameLst>
                                          <p:attrName>ppt_x</p:attrName>
                                        </p:attrNameLst>
                                      </p:cBhvr>
                                      <p:tavLst>
                                        <p:tav tm="0">
                                          <p:val>
                                            <p:fltVal val="0.5"/>
                                          </p:val>
                                        </p:tav>
                                        <p:tav tm="100000">
                                          <p:val>
                                            <p:strVal val="#ppt_x"/>
                                          </p:val>
                                        </p:tav>
                                      </p:tavLst>
                                    </p:anim>
                                    <p:anim calcmode="lin" valueType="num">
                                      <p:cBhvr>
                                        <p:cTn id="57" dur="20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29"/>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2-14 11.31.26.jpg"/>
          <p:cNvPicPr>
            <a:picLocks noChangeAspect="1"/>
          </p:cNvPicPr>
          <p:nvPr/>
        </p:nvPicPr>
        <p:blipFill>
          <a:blip r:embed="rId2"/>
          <a:stretch>
            <a:fillRect/>
          </a:stretch>
        </p:blipFill>
        <p:spPr>
          <a:xfrm rot="16200000">
            <a:off x="1371600" y="-914400"/>
            <a:ext cx="6400800" cy="8686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457200"/>
            <a:ext cx="4343400" cy="1676400"/>
          </a:xfrm>
          <a:prstGeom prst="rect">
            <a:avLst/>
          </a:prstGeom>
        </p:spPr>
        <p:txBody>
          <a:bodyPr>
            <a:noAutofit/>
            <a:scene3d>
              <a:camera prst="isometricOffAxis1Righ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SA" sz="440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nar Bangla" pitchFamily="34" charset="0"/>
                <a:ea typeface="+mj-ea"/>
                <a:cs typeface="Shonar Bangla" pitchFamily="34" charset="0"/>
              </a:rPr>
              <a:t>  ألعمل الإنفرادي</a:t>
            </a:r>
          </a:p>
          <a:p>
            <a:pPr marL="0" marR="0" lvl="0" indent="0" algn="ctr" defTabSz="914400" rtl="0" eaLnBrk="1" fontAlgn="auto" latinLnBrk="0" hangingPunct="1">
              <a:lnSpc>
                <a:spcPct val="100000"/>
              </a:lnSpc>
              <a:spcBef>
                <a:spcPct val="0"/>
              </a:spcBef>
              <a:spcAft>
                <a:spcPts val="0"/>
              </a:spcAft>
              <a:buClrTx/>
              <a:buSzTx/>
              <a:buFontTx/>
              <a:buNone/>
              <a:tabLst/>
              <a:defRPr/>
            </a:pPr>
            <a:r>
              <a:rPr lang="ar-SA" sz="320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nar Bangla" pitchFamily="34" charset="0"/>
                <a:ea typeface="+mj-ea"/>
                <a:cs typeface="Shonar Bangla" pitchFamily="34" charset="0"/>
              </a:rPr>
              <a:t>3 </a:t>
            </a:r>
            <a:r>
              <a:rPr lang="bn-BD" sz="320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nar Bangla" pitchFamily="34" charset="0"/>
                <a:ea typeface="+mj-ea"/>
                <a:cs typeface="Shonar Bangla" pitchFamily="34" charset="0"/>
              </a:rPr>
              <a:t>মিনিট </a:t>
            </a:r>
            <a:r>
              <a:rPr kumimoji="0" lang="en-US" sz="4400" b="0" i="0" u="none" strike="noStrike" kern="1200" cap="small" spc="0" normalizeH="0" baseline="0" noProof="0" dirty="0" smtClean="0">
                <a:ln>
                  <a:noFill/>
                </a:ln>
                <a:solidFill>
                  <a:schemeClr val="tx2"/>
                </a:solidFill>
                <a:effectLst/>
                <a:uLnTx/>
                <a:uFillTx/>
                <a:latin typeface="+mj-lt"/>
                <a:ea typeface="+mj-ea"/>
                <a:cs typeface="+mj-cs"/>
              </a:rPr>
              <a:t/>
            </a:r>
            <a:br>
              <a:rPr kumimoji="0" lang="en-US" sz="4400" b="0" i="0" u="none" strike="noStrike" kern="1200" cap="small" spc="0" normalizeH="0" baseline="0" noProof="0" dirty="0" smtClean="0">
                <a:ln>
                  <a:noFill/>
                </a:ln>
                <a:solidFill>
                  <a:schemeClr val="tx2"/>
                </a:solidFill>
                <a:effectLst/>
                <a:uLnTx/>
                <a:uFillTx/>
                <a:latin typeface="+mj-lt"/>
                <a:ea typeface="+mj-ea"/>
                <a:cs typeface="+mj-cs"/>
              </a:rPr>
            </a:br>
            <a:r>
              <a:rPr kumimoji="0" lang="bn-BD" sz="4400" b="0" i="0" u="none" strike="noStrike" kern="1200" cap="small" spc="0" normalizeH="0" baseline="0" noProof="0" dirty="0" smtClean="0">
                <a:ln>
                  <a:noFill/>
                </a:ln>
                <a:solidFill>
                  <a:schemeClr val="tx2"/>
                </a:solidFill>
                <a:effectLst/>
                <a:uLnTx/>
                <a:uFillTx/>
                <a:latin typeface="+mj-lt"/>
                <a:ea typeface="+mj-ea"/>
                <a:cs typeface="+mj-cs"/>
              </a:rPr>
              <a:t> </a:t>
            </a:r>
            <a:endParaRPr kumimoji="0" lang="en-US" sz="4400" b="0" i="0" u="none" strike="noStrike" kern="1200" cap="small" spc="0" normalizeH="0" baseline="0" noProof="0" dirty="0">
              <a:ln>
                <a:noFill/>
              </a:ln>
              <a:solidFill>
                <a:schemeClr val="tx2"/>
              </a:solidFill>
              <a:effectLst/>
              <a:uLnTx/>
              <a:uFillTx/>
              <a:latin typeface="+mj-lt"/>
              <a:ea typeface="+mj-ea"/>
              <a:cs typeface="+mj-cs"/>
            </a:endParaRPr>
          </a:p>
        </p:txBody>
      </p:sp>
      <p:pic>
        <p:nvPicPr>
          <p:cNvPr id="3" name="Picture 2" descr="1234.jpg"/>
          <p:cNvPicPr>
            <a:picLocks noChangeAspect="1"/>
          </p:cNvPicPr>
          <p:nvPr/>
        </p:nvPicPr>
        <p:blipFill>
          <a:blip r:embed="rId2" cstate="print"/>
          <a:stretch>
            <a:fillRect/>
          </a:stretch>
        </p:blipFill>
        <p:spPr>
          <a:xfrm rot="5400000">
            <a:off x="3688081" y="1874519"/>
            <a:ext cx="1844038"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838200" y="4495800"/>
            <a:ext cx="6781800" cy="523220"/>
          </a:xfrm>
          <a:prstGeom prst="rect">
            <a:avLst/>
          </a:prstGeom>
          <a:noFill/>
        </p:spPr>
        <p:txBody>
          <a:bodyPr wrap="square" rtlCol="0">
            <a:spAutoFit/>
          </a:bodyPr>
          <a:lstStyle/>
          <a:p>
            <a:r>
              <a:rPr lang="ar-SA" sz="2800" dirty="0" smtClean="0">
                <a:latin typeface="NikoshBAN" pitchFamily="2" charset="0"/>
                <a:cs typeface="NikoshBAN" pitchFamily="2" charset="0"/>
              </a:rPr>
              <a:t>أكتب أسماء ثلاث منظوماتٍ من منظومة الأمم المتحدة ؟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533400"/>
            <a:ext cx="4343400" cy="1676400"/>
          </a:xfrm>
          <a:prstGeom prst="rect">
            <a:avLst/>
          </a:prstGeom>
        </p:spPr>
        <p:txBody>
          <a:bodyPr>
            <a:noAutofit/>
            <a:scene3d>
              <a:camera prst="isometricOffAxis1Righ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SA" sz="440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nar Bangla" pitchFamily="34" charset="0"/>
                <a:ea typeface="+mj-ea"/>
                <a:cs typeface="Shonar Bangla" pitchFamily="34" charset="0"/>
              </a:rPr>
              <a:t>  ألعمل الجماعي</a:t>
            </a:r>
          </a:p>
          <a:p>
            <a:pPr marL="0" marR="0" lvl="0" indent="0" algn="ctr" defTabSz="914400" rtl="0" eaLnBrk="1" fontAlgn="auto" latinLnBrk="0" hangingPunct="1">
              <a:lnSpc>
                <a:spcPct val="100000"/>
              </a:lnSpc>
              <a:spcBef>
                <a:spcPct val="0"/>
              </a:spcBef>
              <a:spcAft>
                <a:spcPts val="0"/>
              </a:spcAft>
              <a:buClrTx/>
              <a:buSzTx/>
              <a:buFontTx/>
              <a:buNone/>
              <a:tabLst/>
              <a:defRPr/>
            </a:pPr>
            <a:r>
              <a:rPr lang="bn-BD" sz="320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nar Bangla" pitchFamily="34" charset="0"/>
                <a:ea typeface="+mj-ea"/>
                <a:cs typeface="Shonar Bangla" pitchFamily="34" charset="0"/>
              </a:rPr>
              <a:t>৮ মিনিট </a:t>
            </a:r>
            <a:r>
              <a:rPr kumimoji="0" lang="en-US" sz="4400" b="0" i="0" u="none" strike="noStrike" kern="1200" cap="small" spc="0" normalizeH="0" baseline="0" noProof="0" dirty="0" smtClean="0">
                <a:ln>
                  <a:noFill/>
                </a:ln>
                <a:solidFill>
                  <a:schemeClr val="tx2"/>
                </a:solidFill>
                <a:effectLst/>
                <a:uLnTx/>
                <a:uFillTx/>
                <a:latin typeface="+mj-lt"/>
                <a:ea typeface="+mj-ea"/>
                <a:cs typeface="+mj-cs"/>
              </a:rPr>
              <a:t/>
            </a:r>
            <a:br>
              <a:rPr kumimoji="0" lang="en-US" sz="4400" b="0" i="0" u="none" strike="noStrike" kern="1200" cap="small" spc="0" normalizeH="0" baseline="0" noProof="0" dirty="0" smtClean="0">
                <a:ln>
                  <a:noFill/>
                </a:ln>
                <a:solidFill>
                  <a:schemeClr val="tx2"/>
                </a:solidFill>
                <a:effectLst/>
                <a:uLnTx/>
                <a:uFillTx/>
                <a:latin typeface="+mj-lt"/>
                <a:ea typeface="+mj-ea"/>
                <a:cs typeface="+mj-cs"/>
              </a:rPr>
            </a:br>
            <a:r>
              <a:rPr kumimoji="0" lang="bn-BD" sz="4400" b="0" i="0" u="none" strike="noStrike" kern="1200" cap="small" spc="0" normalizeH="0" baseline="0" noProof="0" dirty="0" smtClean="0">
                <a:ln>
                  <a:noFill/>
                </a:ln>
                <a:solidFill>
                  <a:schemeClr val="tx2"/>
                </a:solidFill>
                <a:effectLst/>
                <a:uLnTx/>
                <a:uFillTx/>
                <a:latin typeface="+mj-lt"/>
                <a:ea typeface="+mj-ea"/>
                <a:cs typeface="+mj-cs"/>
              </a:rPr>
              <a:t> </a:t>
            </a:r>
            <a:endParaRPr kumimoji="0" lang="en-US" sz="4400" b="0" i="0" u="none" strike="noStrike" kern="1200" cap="small" spc="0" normalizeH="0" baseline="0" noProof="0" dirty="0">
              <a:ln>
                <a:noFill/>
              </a:ln>
              <a:solidFill>
                <a:schemeClr val="tx2"/>
              </a:solidFill>
              <a:effectLst/>
              <a:uLnTx/>
              <a:uFillTx/>
              <a:latin typeface="+mj-lt"/>
              <a:ea typeface="+mj-ea"/>
              <a:cs typeface="+mj-cs"/>
            </a:endParaRPr>
          </a:p>
        </p:txBody>
      </p:sp>
      <p:pic>
        <p:nvPicPr>
          <p:cNvPr id="3" name="Picture 2" descr="222.jpg"/>
          <p:cNvPicPr>
            <a:picLocks noChangeAspect="1"/>
          </p:cNvPicPr>
          <p:nvPr/>
        </p:nvPicPr>
        <p:blipFill>
          <a:blip r:embed="rId2" cstate="print"/>
          <a:stretch>
            <a:fillRect/>
          </a:stretch>
        </p:blipFill>
        <p:spPr>
          <a:xfrm>
            <a:off x="5715000" y="838200"/>
            <a:ext cx="3017520" cy="1676400"/>
          </a:xfrm>
          <a:prstGeom prst="rect">
            <a:avLst/>
          </a:prstGeom>
        </p:spPr>
      </p:pic>
      <p:sp>
        <p:nvSpPr>
          <p:cNvPr id="4" name="TextBox 3"/>
          <p:cNvSpPr txBox="1"/>
          <p:nvPr/>
        </p:nvSpPr>
        <p:spPr>
          <a:xfrm>
            <a:off x="2133600" y="3886200"/>
            <a:ext cx="5257800"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SA" sz="2800" b="1" dirty="0" smtClean="0"/>
              <a:t>حوّلِ العدد من الألفاظ التالية :</a:t>
            </a:r>
          </a:p>
          <a:p>
            <a:pPr algn="ctr"/>
            <a:r>
              <a:rPr lang="ar-SA" sz="2800" dirty="0" smtClean="0"/>
              <a:t>ألأممُ ، منظومةٌ ، مجلِسٌ ، نظامٌ ، ألهيئاتُ.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33400"/>
            <a:ext cx="2971800" cy="923330"/>
          </a:xfrm>
          <a:prstGeom prst="rect">
            <a:avLst/>
          </a:prstGeom>
          <a:blipFill>
            <a:blip r:embed="rId3"/>
            <a:tile tx="0" ty="0" sx="100000" sy="100000" flip="none" algn="tl"/>
          </a:blipFill>
        </p:spPr>
        <p:txBody>
          <a:bodyPr wrap="square" rtlCol="0">
            <a:spAutoFit/>
          </a:bodyPr>
          <a:lstStyle/>
          <a:p>
            <a:pPr algn="ctr"/>
            <a:r>
              <a:rPr lang="ar-SA" sz="5400" b="1" dirty="0" smtClean="0"/>
              <a:t>ألتقييم</a:t>
            </a:r>
            <a:endParaRPr lang="en-US" sz="5400" b="1" dirty="0"/>
          </a:p>
        </p:txBody>
      </p:sp>
      <p:sp>
        <p:nvSpPr>
          <p:cNvPr id="3" name="TextBox 2"/>
          <p:cNvSpPr txBox="1"/>
          <p:nvPr/>
        </p:nvSpPr>
        <p:spPr>
          <a:xfrm>
            <a:off x="4191000" y="1752600"/>
            <a:ext cx="41148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ar-SA" sz="2800" dirty="0" smtClean="0"/>
              <a:t>(أ) كم وكالةً للأمم المتحدة؟</a:t>
            </a:r>
            <a:endParaRPr lang="en-US" sz="2800" dirty="0"/>
          </a:p>
        </p:txBody>
      </p:sp>
      <p:sp>
        <p:nvSpPr>
          <p:cNvPr id="4" name="TextBox 3"/>
          <p:cNvSpPr txBox="1"/>
          <p:nvPr/>
        </p:nvSpPr>
        <p:spPr>
          <a:xfrm>
            <a:off x="6781800" y="2438400"/>
            <a:ext cx="1143000" cy="461665"/>
          </a:xfrm>
          <a:prstGeom prst="rect">
            <a:avLst/>
          </a:prstGeom>
          <a:noFill/>
          <a:ln>
            <a:solidFill>
              <a:schemeClr val="bg1">
                <a:lumMod val="50000"/>
              </a:schemeClr>
            </a:solidFill>
          </a:ln>
        </p:spPr>
        <p:txBody>
          <a:bodyPr wrap="square" rtlCol="0">
            <a:spAutoFit/>
          </a:bodyPr>
          <a:lstStyle/>
          <a:p>
            <a:pPr algn="r"/>
            <a:r>
              <a:rPr lang="ar-SA" sz="2400" b="1" dirty="0" smtClean="0"/>
              <a:t>(1)  15 </a:t>
            </a:r>
            <a:endParaRPr lang="en-US" sz="2400" b="1" dirty="0"/>
          </a:p>
        </p:txBody>
      </p:sp>
      <p:sp>
        <p:nvSpPr>
          <p:cNvPr id="5" name="TextBox 4"/>
          <p:cNvSpPr txBox="1"/>
          <p:nvPr/>
        </p:nvSpPr>
        <p:spPr>
          <a:xfrm>
            <a:off x="5410200" y="2438400"/>
            <a:ext cx="1219200" cy="461665"/>
          </a:xfrm>
          <a:prstGeom prst="rect">
            <a:avLst/>
          </a:prstGeom>
          <a:noFill/>
          <a:ln>
            <a:solidFill>
              <a:srgbClr val="CC0099"/>
            </a:solidFill>
          </a:ln>
        </p:spPr>
        <p:txBody>
          <a:bodyPr wrap="square" rtlCol="0">
            <a:spAutoFit/>
          </a:bodyPr>
          <a:lstStyle/>
          <a:p>
            <a:pPr algn="r"/>
            <a:r>
              <a:rPr lang="ar-SA" sz="2400" b="1" dirty="0" smtClean="0"/>
              <a:t>(2)  19 </a:t>
            </a:r>
            <a:endParaRPr lang="en-US" sz="2400" b="1" dirty="0"/>
          </a:p>
        </p:txBody>
      </p:sp>
      <p:sp>
        <p:nvSpPr>
          <p:cNvPr id="6" name="TextBox 5"/>
          <p:cNvSpPr txBox="1"/>
          <p:nvPr/>
        </p:nvSpPr>
        <p:spPr>
          <a:xfrm>
            <a:off x="3886200" y="2438400"/>
            <a:ext cx="1371600" cy="461665"/>
          </a:xfrm>
          <a:prstGeom prst="rect">
            <a:avLst/>
          </a:prstGeom>
          <a:noFill/>
          <a:ln>
            <a:solidFill>
              <a:srgbClr val="7030A0"/>
            </a:solidFill>
          </a:ln>
        </p:spPr>
        <p:txBody>
          <a:bodyPr wrap="square" rtlCol="0">
            <a:spAutoFit/>
          </a:bodyPr>
          <a:lstStyle/>
          <a:p>
            <a:r>
              <a:rPr lang="ar-SA" sz="2400" b="1" dirty="0" smtClean="0"/>
              <a:t>(3)  16   </a:t>
            </a:r>
            <a:endParaRPr lang="en-US" sz="2400" b="1" dirty="0"/>
          </a:p>
        </p:txBody>
      </p:sp>
      <p:sp>
        <p:nvSpPr>
          <p:cNvPr id="7" name="TextBox 6"/>
          <p:cNvSpPr txBox="1"/>
          <p:nvPr/>
        </p:nvSpPr>
        <p:spPr>
          <a:xfrm>
            <a:off x="2438400" y="2438400"/>
            <a:ext cx="1295400" cy="461665"/>
          </a:xfrm>
          <a:prstGeom prst="rect">
            <a:avLst/>
          </a:prstGeom>
          <a:noFill/>
          <a:ln>
            <a:solidFill>
              <a:srgbClr val="00B050"/>
            </a:solidFill>
          </a:ln>
        </p:spPr>
        <p:txBody>
          <a:bodyPr wrap="square" rtlCol="0">
            <a:spAutoFit/>
          </a:bodyPr>
          <a:lstStyle/>
          <a:p>
            <a:pPr algn="r"/>
            <a:r>
              <a:rPr lang="ar-SA" sz="2400" b="1" dirty="0" smtClean="0"/>
              <a:t>(4) 13</a:t>
            </a:r>
            <a:endParaRPr lang="en-US" sz="2400" b="1" dirty="0"/>
          </a:p>
        </p:txBody>
      </p:sp>
      <p:sp>
        <p:nvSpPr>
          <p:cNvPr id="9" name="Half Frame 8"/>
          <p:cNvSpPr/>
          <p:nvPr/>
        </p:nvSpPr>
        <p:spPr>
          <a:xfrm rot="14014148">
            <a:off x="6958237" y="24027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667000" y="2971800"/>
            <a:ext cx="5638800" cy="523220"/>
          </a:xfrm>
          <a:prstGeom prst="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ar-SA" sz="2800" dirty="0" smtClean="0"/>
              <a:t>(ب) منظمات الأمم المتحدة كم هي؟</a:t>
            </a:r>
            <a:endParaRPr lang="en-US" sz="2800" dirty="0"/>
          </a:p>
        </p:txBody>
      </p:sp>
      <p:sp>
        <p:nvSpPr>
          <p:cNvPr id="11" name="TextBox 10"/>
          <p:cNvSpPr txBox="1"/>
          <p:nvPr/>
        </p:nvSpPr>
        <p:spPr>
          <a:xfrm>
            <a:off x="6858000" y="3581400"/>
            <a:ext cx="990600" cy="461665"/>
          </a:xfrm>
          <a:prstGeom prst="rect">
            <a:avLst/>
          </a:prstGeom>
          <a:noFill/>
          <a:ln>
            <a:solidFill>
              <a:srgbClr val="FF66FF"/>
            </a:solidFill>
          </a:ln>
        </p:spPr>
        <p:txBody>
          <a:bodyPr wrap="square" rtlCol="0">
            <a:spAutoFit/>
          </a:bodyPr>
          <a:lstStyle/>
          <a:p>
            <a:pPr algn="r"/>
            <a:r>
              <a:rPr lang="ar-SA" sz="2400" b="1" dirty="0" smtClean="0"/>
              <a:t>(1) 05</a:t>
            </a:r>
            <a:endParaRPr lang="en-US" sz="2400" dirty="0"/>
          </a:p>
        </p:txBody>
      </p:sp>
      <p:sp>
        <p:nvSpPr>
          <p:cNvPr id="12" name="TextBox 11"/>
          <p:cNvSpPr txBox="1"/>
          <p:nvPr/>
        </p:nvSpPr>
        <p:spPr>
          <a:xfrm>
            <a:off x="5715000" y="3581400"/>
            <a:ext cx="990600" cy="461665"/>
          </a:xfrm>
          <a:prstGeom prst="rect">
            <a:avLst/>
          </a:prstGeom>
          <a:noFill/>
          <a:ln>
            <a:solidFill>
              <a:srgbClr val="00FF00"/>
            </a:solidFill>
          </a:ln>
        </p:spPr>
        <p:txBody>
          <a:bodyPr wrap="square" rtlCol="0">
            <a:spAutoFit/>
          </a:bodyPr>
          <a:lstStyle/>
          <a:p>
            <a:r>
              <a:rPr lang="ar-SA" sz="2400" b="1" dirty="0" smtClean="0"/>
              <a:t>(2) 04</a:t>
            </a:r>
            <a:endParaRPr lang="en-US" sz="2400" b="1" dirty="0"/>
          </a:p>
        </p:txBody>
      </p:sp>
      <p:sp>
        <p:nvSpPr>
          <p:cNvPr id="13" name="TextBox 12"/>
          <p:cNvSpPr txBox="1"/>
          <p:nvPr/>
        </p:nvSpPr>
        <p:spPr>
          <a:xfrm>
            <a:off x="4495800" y="3581400"/>
            <a:ext cx="990600" cy="461665"/>
          </a:xfrm>
          <a:prstGeom prst="rect">
            <a:avLst/>
          </a:prstGeom>
          <a:noFill/>
          <a:ln>
            <a:solidFill>
              <a:srgbClr val="808000"/>
            </a:solidFill>
          </a:ln>
        </p:spPr>
        <p:txBody>
          <a:bodyPr wrap="square" rtlCol="0">
            <a:spAutoFit/>
          </a:bodyPr>
          <a:lstStyle/>
          <a:p>
            <a:r>
              <a:rPr lang="ar-SA" sz="2400" b="1" dirty="0" smtClean="0"/>
              <a:t>(3) 08</a:t>
            </a:r>
            <a:endParaRPr lang="en-US" sz="2400" b="1" dirty="0"/>
          </a:p>
        </p:txBody>
      </p:sp>
      <p:sp>
        <p:nvSpPr>
          <p:cNvPr id="14" name="TextBox 13"/>
          <p:cNvSpPr txBox="1"/>
          <p:nvPr/>
        </p:nvSpPr>
        <p:spPr>
          <a:xfrm>
            <a:off x="3352800" y="3581400"/>
            <a:ext cx="990600" cy="461665"/>
          </a:xfrm>
          <a:prstGeom prst="rect">
            <a:avLst/>
          </a:prstGeom>
          <a:noFill/>
          <a:ln>
            <a:solidFill>
              <a:srgbClr val="996633"/>
            </a:solidFill>
          </a:ln>
        </p:spPr>
        <p:txBody>
          <a:bodyPr wrap="square" rtlCol="0">
            <a:spAutoFit/>
          </a:bodyPr>
          <a:lstStyle/>
          <a:p>
            <a:r>
              <a:rPr lang="ar-SA" sz="2400" b="1" dirty="0" smtClean="0"/>
              <a:t>(4) 07</a:t>
            </a:r>
            <a:endParaRPr lang="en-US" sz="2400" b="1" dirty="0"/>
          </a:p>
        </p:txBody>
      </p:sp>
      <p:sp>
        <p:nvSpPr>
          <p:cNvPr id="15" name="Half Frame 14"/>
          <p:cNvSpPr/>
          <p:nvPr/>
        </p:nvSpPr>
        <p:spPr>
          <a:xfrm rot="14014148">
            <a:off x="3529236" y="35457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876800" y="4114800"/>
            <a:ext cx="3429000"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ar-SA" sz="2800" dirty="0" smtClean="0"/>
              <a:t>(ج) أيّة صيغةٍ “ أكبرُ” ؟</a:t>
            </a:r>
            <a:endParaRPr lang="en-US" sz="2800" dirty="0"/>
          </a:p>
        </p:txBody>
      </p:sp>
      <p:sp>
        <p:nvSpPr>
          <p:cNvPr id="17" name="TextBox 16"/>
          <p:cNvSpPr txBox="1"/>
          <p:nvPr/>
        </p:nvSpPr>
        <p:spPr>
          <a:xfrm>
            <a:off x="6172200" y="4724400"/>
            <a:ext cx="1752600" cy="461665"/>
          </a:xfrm>
          <a:prstGeom prst="rect">
            <a:avLst/>
          </a:prstGeom>
          <a:noFill/>
          <a:ln>
            <a:solidFill>
              <a:srgbClr val="7030A0"/>
            </a:solidFill>
          </a:ln>
        </p:spPr>
        <p:txBody>
          <a:bodyPr wrap="square" rtlCol="0">
            <a:spAutoFit/>
          </a:bodyPr>
          <a:lstStyle/>
          <a:p>
            <a:pPr algn="r"/>
            <a:r>
              <a:rPr lang="ar-SA" sz="2400" b="1" dirty="0" smtClean="0"/>
              <a:t>(1) واحد متكلم</a:t>
            </a:r>
            <a:endParaRPr lang="en-US" sz="2400" b="1" dirty="0"/>
          </a:p>
        </p:txBody>
      </p:sp>
      <p:sp>
        <p:nvSpPr>
          <p:cNvPr id="18" name="TextBox 17"/>
          <p:cNvSpPr txBox="1"/>
          <p:nvPr/>
        </p:nvSpPr>
        <p:spPr>
          <a:xfrm>
            <a:off x="4191000" y="4724400"/>
            <a:ext cx="1752600" cy="461665"/>
          </a:xfrm>
          <a:prstGeom prst="rect">
            <a:avLst/>
          </a:prstGeom>
          <a:noFill/>
          <a:ln>
            <a:solidFill>
              <a:srgbClr val="002060"/>
            </a:solidFill>
          </a:ln>
        </p:spPr>
        <p:txBody>
          <a:bodyPr wrap="square" rtlCol="0">
            <a:spAutoFit/>
          </a:bodyPr>
          <a:lstStyle/>
          <a:p>
            <a:pPr algn="r"/>
            <a:r>
              <a:rPr lang="ar-SA" sz="2400" b="1" dirty="0" smtClean="0"/>
              <a:t>(2) واحد مذكر</a:t>
            </a:r>
            <a:endParaRPr lang="en-US" sz="2400" b="1" dirty="0"/>
          </a:p>
        </p:txBody>
      </p:sp>
      <p:sp>
        <p:nvSpPr>
          <p:cNvPr id="19" name="TextBox 18"/>
          <p:cNvSpPr txBox="1"/>
          <p:nvPr/>
        </p:nvSpPr>
        <p:spPr>
          <a:xfrm>
            <a:off x="2286000" y="4724400"/>
            <a:ext cx="1676400" cy="461665"/>
          </a:xfrm>
          <a:prstGeom prst="rect">
            <a:avLst/>
          </a:prstGeom>
          <a:noFill/>
          <a:ln>
            <a:solidFill>
              <a:srgbClr val="FF66FF"/>
            </a:solidFill>
          </a:ln>
        </p:spPr>
        <p:txBody>
          <a:bodyPr wrap="square" rtlCol="0">
            <a:spAutoFit/>
          </a:bodyPr>
          <a:lstStyle/>
          <a:p>
            <a:pPr algn="r"/>
            <a:r>
              <a:rPr lang="ar-SA" sz="2400" b="1" dirty="0" smtClean="0"/>
              <a:t>(3) جمع متكلم</a:t>
            </a:r>
            <a:endParaRPr lang="en-US" sz="2400" b="1" dirty="0"/>
          </a:p>
        </p:txBody>
      </p:sp>
      <p:sp>
        <p:nvSpPr>
          <p:cNvPr id="20" name="TextBox 19"/>
          <p:cNvSpPr txBox="1"/>
          <p:nvPr/>
        </p:nvSpPr>
        <p:spPr>
          <a:xfrm>
            <a:off x="304800" y="4724400"/>
            <a:ext cx="1752600" cy="461665"/>
          </a:xfrm>
          <a:prstGeom prst="rect">
            <a:avLst/>
          </a:prstGeom>
          <a:noFill/>
          <a:ln>
            <a:solidFill>
              <a:srgbClr val="00B0F0"/>
            </a:solidFill>
          </a:ln>
        </p:spPr>
        <p:txBody>
          <a:bodyPr wrap="square" rtlCol="0">
            <a:spAutoFit/>
          </a:bodyPr>
          <a:lstStyle/>
          <a:p>
            <a:pPr algn="r"/>
            <a:r>
              <a:rPr lang="ar-SA" sz="2400" b="1" dirty="0" smtClean="0"/>
              <a:t>(4) واحد مؤنث</a:t>
            </a:r>
            <a:endParaRPr lang="en-US" sz="2400" b="1" dirty="0"/>
          </a:p>
        </p:txBody>
      </p:sp>
      <p:sp>
        <p:nvSpPr>
          <p:cNvPr id="21" name="Half Frame 20"/>
          <p:cNvSpPr/>
          <p:nvPr/>
        </p:nvSpPr>
        <p:spPr>
          <a:xfrm rot="14014148">
            <a:off x="4443637" y="4688742"/>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971800" y="5334000"/>
            <a:ext cx="5257800" cy="523220"/>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r"/>
            <a:r>
              <a:rPr lang="ar-SA" sz="2800" dirty="0" smtClean="0"/>
              <a:t>(د) ما هي المادة لكلمة “ تشمُلُ ”؟</a:t>
            </a:r>
            <a:endParaRPr lang="en-US" sz="2800" dirty="0"/>
          </a:p>
        </p:txBody>
      </p:sp>
      <p:sp>
        <p:nvSpPr>
          <p:cNvPr id="23" name="TextBox 22"/>
          <p:cNvSpPr txBox="1"/>
          <p:nvPr/>
        </p:nvSpPr>
        <p:spPr>
          <a:xfrm>
            <a:off x="6172200" y="6019800"/>
            <a:ext cx="1752600" cy="461665"/>
          </a:xfrm>
          <a:prstGeom prst="rect">
            <a:avLst/>
          </a:prstGeom>
          <a:noFill/>
          <a:ln>
            <a:solidFill>
              <a:srgbClr val="FF66FF"/>
            </a:solidFill>
          </a:ln>
        </p:spPr>
        <p:txBody>
          <a:bodyPr wrap="square" rtlCol="0">
            <a:spAutoFit/>
          </a:bodyPr>
          <a:lstStyle/>
          <a:p>
            <a:pPr algn="r"/>
            <a:r>
              <a:rPr lang="ar-SA" sz="2400" b="1" dirty="0" smtClean="0"/>
              <a:t>(1)  ش  م  ل </a:t>
            </a:r>
            <a:endParaRPr lang="en-US" sz="2400" b="1" dirty="0"/>
          </a:p>
        </p:txBody>
      </p:sp>
      <p:sp>
        <p:nvSpPr>
          <p:cNvPr id="24" name="TextBox 23"/>
          <p:cNvSpPr txBox="1"/>
          <p:nvPr/>
        </p:nvSpPr>
        <p:spPr>
          <a:xfrm>
            <a:off x="4343400" y="6019800"/>
            <a:ext cx="1676400" cy="461665"/>
          </a:xfrm>
          <a:prstGeom prst="rect">
            <a:avLst/>
          </a:prstGeom>
          <a:noFill/>
          <a:ln>
            <a:solidFill>
              <a:srgbClr val="7030A0"/>
            </a:solidFill>
          </a:ln>
        </p:spPr>
        <p:txBody>
          <a:bodyPr wrap="square" rtlCol="0">
            <a:spAutoFit/>
          </a:bodyPr>
          <a:lstStyle/>
          <a:p>
            <a:pPr algn="r"/>
            <a:r>
              <a:rPr lang="ar-SA" sz="2400" b="1" dirty="0" smtClean="0"/>
              <a:t>(2)  ت  ش  م</a:t>
            </a:r>
            <a:endParaRPr lang="en-US" sz="2400" b="1" dirty="0"/>
          </a:p>
        </p:txBody>
      </p:sp>
      <p:sp>
        <p:nvSpPr>
          <p:cNvPr id="25" name="TextBox 24"/>
          <p:cNvSpPr txBox="1"/>
          <p:nvPr/>
        </p:nvSpPr>
        <p:spPr>
          <a:xfrm>
            <a:off x="2438400" y="6019800"/>
            <a:ext cx="1676400" cy="461665"/>
          </a:xfrm>
          <a:prstGeom prst="rect">
            <a:avLst/>
          </a:prstGeom>
          <a:noFill/>
          <a:ln>
            <a:solidFill>
              <a:srgbClr val="00FF00"/>
            </a:solidFill>
          </a:ln>
        </p:spPr>
        <p:txBody>
          <a:bodyPr wrap="square" rtlCol="0">
            <a:spAutoFit/>
          </a:bodyPr>
          <a:lstStyle/>
          <a:p>
            <a:r>
              <a:rPr lang="ar-SA" sz="2400" b="1" dirty="0" smtClean="0"/>
              <a:t>(3)  ت  م  ل  </a:t>
            </a:r>
            <a:endParaRPr lang="en-US" sz="2400" b="1" dirty="0"/>
          </a:p>
        </p:txBody>
      </p:sp>
      <p:sp>
        <p:nvSpPr>
          <p:cNvPr id="26" name="TextBox 25"/>
          <p:cNvSpPr txBox="1"/>
          <p:nvPr/>
        </p:nvSpPr>
        <p:spPr>
          <a:xfrm>
            <a:off x="533400" y="6019800"/>
            <a:ext cx="1676400" cy="457200"/>
          </a:xfrm>
          <a:prstGeom prst="rect">
            <a:avLst/>
          </a:prstGeom>
          <a:noFill/>
          <a:ln>
            <a:solidFill>
              <a:srgbClr val="C00000"/>
            </a:solidFill>
          </a:ln>
        </p:spPr>
        <p:txBody>
          <a:bodyPr wrap="square" rtlCol="0">
            <a:spAutoFit/>
          </a:bodyPr>
          <a:lstStyle/>
          <a:p>
            <a:pPr algn="r"/>
            <a:r>
              <a:rPr lang="ar-SA" sz="2400" b="1" dirty="0" smtClean="0"/>
              <a:t>(4)  ت  ش  ل</a:t>
            </a:r>
            <a:endParaRPr lang="en-US" sz="2400" b="1" dirty="0"/>
          </a:p>
        </p:txBody>
      </p:sp>
      <p:sp>
        <p:nvSpPr>
          <p:cNvPr id="27" name="Half Frame 26"/>
          <p:cNvSpPr/>
          <p:nvPr/>
        </p:nvSpPr>
        <p:spPr>
          <a:xfrm rot="14014148">
            <a:off x="6348637" y="590794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3"/>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3"/>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3"/>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strVal val="#ppt_w+.3"/>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Effect transition="in" filter="fade">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strVal val="#ppt_w+.3"/>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Effect transition="in" filter="fade">
                                      <p:cBhvr>
                                        <p:cTn id="68" dur="1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heckerboard(across)">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subTnLst>
                                    <p:audio>
                                      <p:cMediaNode>
                                        <p:cTn display="0" masterRel="sameClick">
                                          <p:stCondLst>
                                            <p:cond evt="begin" delay="0">
                                              <p:tn val="81"/>
                                            </p:cond>
                                          </p:stCondLst>
                                          <p:endCondLst>
                                            <p:cond evt="onStopAudio" delay="0">
                                              <p:tgtEl>
                                                <p:sldTgt/>
                                              </p:tgtEl>
                                            </p:cond>
                                          </p:endCondLst>
                                        </p:cTn>
                                        <p:tgtEl>
                                          <p:sndTgt r:embed="rId2" name="applause.wav"/>
                                        </p:tgtEl>
                                      </p:cMediaNode>
                                    </p:audio>
                                  </p:sub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strVal val="#ppt_w+.3"/>
                                          </p:val>
                                        </p:tav>
                                        <p:tav tm="100000">
                                          <p:val>
                                            <p:strVal val="#ppt_w"/>
                                          </p:val>
                                        </p:tav>
                                      </p:tavLst>
                                    </p:anim>
                                    <p:anim calcmode="lin" valueType="num">
                                      <p:cBhvr>
                                        <p:cTn id="89" dur="1000" fill="hold"/>
                                        <p:tgtEl>
                                          <p:spTgt spid="16"/>
                                        </p:tgtEl>
                                        <p:attrNameLst>
                                          <p:attrName>ppt_h</p:attrName>
                                        </p:attrNameLst>
                                      </p:cBhvr>
                                      <p:tavLst>
                                        <p:tav tm="0">
                                          <p:val>
                                            <p:strVal val="#ppt_h"/>
                                          </p:val>
                                        </p:tav>
                                        <p:tav tm="100000">
                                          <p:val>
                                            <p:strVal val="#ppt_h"/>
                                          </p:val>
                                        </p:tav>
                                      </p:tavLst>
                                    </p:anim>
                                    <p:animEffect transition="in" filter="fade">
                                      <p:cBhvr>
                                        <p:cTn id="90" dur="10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1000" fill="hold"/>
                                        <p:tgtEl>
                                          <p:spTgt spid="17"/>
                                        </p:tgtEl>
                                        <p:attrNameLst>
                                          <p:attrName>ppt_w</p:attrName>
                                        </p:attrNameLst>
                                      </p:cBhvr>
                                      <p:tavLst>
                                        <p:tav tm="0">
                                          <p:val>
                                            <p:strVal val="#ppt_w+.3"/>
                                          </p:val>
                                        </p:tav>
                                        <p:tav tm="100000">
                                          <p:val>
                                            <p:strVal val="#ppt_w"/>
                                          </p:val>
                                        </p:tav>
                                      </p:tavLst>
                                    </p:anim>
                                    <p:anim calcmode="lin" valueType="num">
                                      <p:cBhvr>
                                        <p:cTn id="96" dur="1000" fill="hold"/>
                                        <p:tgtEl>
                                          <p:spTgt spid="17"/>
                                        </p:tgtEl>
                                        <p:attrNameLst>
                                          <p:attrName>ppt_h</p:attrName>
                                        </p:attrNameLst>
                                      </p:cBhvr>
                                      <p:tavLst>
                                        <p:tav tm="0">
                                          <p:val>
                                            <p:strVal val="#ppt_h"/>
                                          </p:val>
                                        </p:tav>
                                        <p:tav tm="100000">
                                          <p:val>
                                            <p:strVal val="#ppt_h"/>
                                          </p:val>
                                        </p:tav>
                                      </p:tavLst>
                                    </p:anim>
                                    <p:animEffect transition="in" filter="fade">
                                      <p:cBhvr>
                                        <p:cTn id="97" dur="10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50" presetClass="entr" presetSubtype="0" decel="10000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1000" fill="hold"/>
                                        <p:tgtEl>
                                          <p:spTgt spid="18"/>
                                        </p:tgtEl>
                                        <p:attrNameLst>
                                          <p:attrName>ppt_w</p:attrName>
                                        </p:attrNameLst>
                                      </p:cBhvr>
                                      <p:tavLst>
                                        <p:tav tm="0">
                                          <p:val>
                                            <p:strVal val="#ppt_w+.3"/>
                                          </p:val>
                                        </p:tav>
                                        <p:tav tm="100000">
                                          <p:val>
                                            <p:strVal val="#ppt_w"/>
                                          </p:val>
                                        </p:tav>
                                      </p:tavLst>
                                    </p:anim>
                                    <p:anim calcmode="lin" valueType="num">
                                      <p:cBhvr>
                                        <p:cTn id="103" dur="1000" fill="hold"/>
                                        <p:tgtEl>
                                          <p:spTgt spid="18"/>
                                        </p:tgtEl>
                                        <p:attrNameLst>
                                          <p:attrName>ppt_h</p:attrName>
                                        </p:attrNameLst>
                                      </p:cBhvr>
                                      <p:tavLst>
                                        <p:tav tm="0">
                                          <p:val>
                                            <p:strVal val="#ppt_h"/>
                                          </p:val>
                                        </p:tav>
                                        <p:tav tm="100000">
                                          <p:val>
                                            <p:strVal val="#ppt_h"/>
                                          </p:val>
                                        </p:tav>
                                      </p:tavLst>
                                    </p:anim>
                                    <p:animEffect transition="in" filter="fade">
                                      <p:cBhvr>
                                        <p:cTn id="104" dur="10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50" presetClass="entr" presetSubtype="0" decel="10000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strVal val="#ppt_w+.3"/>
                                          </p:val>
                                        </p:tav>
                                        <p:tav tm="100000">
                                          <p:val>
                                            <p:strVal val="#ppt_w"/>
                                          </p:val>
                                        </p:tav>
                                      </p:tavLst>
                                    </p:anim>
                                    <p:anim calcmode="lin" valueType="num">
                                      <p:cBhvr>
                                        <p:cTn id="110" dur="1000" fill="hold"/>
                                        <p:tgtEl>
                                          <p:spTgt spid="19"/>
                                        </p:tgtEl>
                                        <p:attrNameLst>
                                          <p:attrName>ppt_h</p:attrName>
                                        </p:attrNameLst>
                                      </p:cBhvr>
                                      <p:tavLst>
                                        <p:tav tm="0">
                                          <p:val>
                                            <p:strVal val="#ppt_h"/>
                                          </p:val>
                                        </p:tav>
                                        <p:tav tm="100000">
                                          <p:val>
                                            <p:strVal val="#ppt_h"/>
                                          </p:val>
                                        </p:tav>
                                      </p:tavLst>
                                    </p:anim>
                                    <p:animEffect transition="in" filter="fade">
                                      <p:cBhvr>
                                        <p:cTn id="111" dur="1000"/>
                                        <p:tgtEl>
                                          <p:spTgt spid="19"/>
                                        </p:tgtEl>
                                      </p:cBhvr>
                                    </p:animEffect>
                                  </p:childTnLst>
                                </p:cTn>
                              </p:par>
                            </p:childTnLst>
                          </p:cTn>
                        </p:par>
                      </p:childTnLst>
                    </p:cTn>
                  </p:par>
                  <p:par>
                    <p:cTn id="112" fill="hold">
                      <p:stCondLst>
                        <p:cond delay="indefinite"/>
                      </p:stCondLst>
                      <p:childTnLst>
                        <p:par>
                          <p:cTn id="113" fill="hold">
                            <p:stCondLst>
                              <p:cond delay="0"/>
                            </p:stCondLst>
                            <p:childTnLst>
                              <p:par>
                                <p:cTn id="114" presetID="50" presetClass="entr" presetSubtype="0" decel="10000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1000" fill="hold"/>
                                        <p:tgtEl>
                                          <p:spTgt spid="20"/>
                                        </p:tgtEl>
                                        <p:attrNameLst>
                                          <p:attrName>ppt_w</p:attrName>
                                        </p:attrNameLst>
                                      </p:cBhvr>
                                      <p:tavLst>
                                        <p:tav tm="0">
                                          <p:val>
                                            <p:strVal val="#ppt_w+.3"/>
                                          </p:val>
                                        </p:tav>
                                        <p:tav tm="100000">
                                          <p:val>
                                            <p:strVal val="#ppt_w"/>
                                          </p:val>
                                        </p:tav>
                                      </p:tavLst>
                                    </p:anim>
                                    <p:anim calcmode="lin" valueType="num">
                                      <p:cBhvr>
                                        <p:cTn id="117" dur="1000" fill="hold"/>
                                        <p:tgtEl>
                                          <p:spTgt spid="20"/>
                                        </p:tgtEl>
                                        <p:attrNameLst>
                                          <p:attrName>ppt_h</p:attrName>
                                        </p:attrNameLst>
                                      </p:cBhvr>
                                      <p:tavLst>
                                        <p:tav tm="0">
                                          <p:val>
                                            <p:strVal val="#ppt_h"/>
                                          </p:val>
                                        </p:tav>
                                        <p:tav tm="100000">
                                          <p:val>
                                            <p:strVal val="#ppt_h"/>
                                          </p:val>
                                        </p:tav>
                                      </p:tavLst>
                                    </p:anim>
                                    <p:animEffect transition="in" filter="fade">
                                      <p:cBhvr>
                                        <p:cTn id="118" dur="10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2" name="applause.wav"/>
                                        </p:tgtEl>
                                      </p:cMediaNode>
                                    </p:audio>
                                  </p:subTnLst>
                                </p:cTn>
                              </p:par>
                            </p:childTnLst>
                          </p:cTn>
                        </p:par>
                      </p:childTnLst>
                    </p:cTn>
                  </p:par>
                  <p:par>
                    <p:cTn id="124" fill="hold">
                      <p:stCondLst>
                        <p:cond delay="indefinite"/>
                      </p:stCondLst>
                      <p:childTnLst>
                        <p:par>
                          <p:cTn id="125" fill="hold">
                            <p:stCondLst>
                              <p:cond delay="0"/>
                            </p:stCondLst>
                            <p:childTnLst>
                              <p:par>
                                <p:cTn id="126" presetID="50" presetClass="entr" presetSubtype="0" decel="10000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1000" fill="hold"/>
                                        <p:tgtEl>
                                          <p:spTgt spid="22"/>
                                        </p:tgtEl>
                                        <p:attrNameLst>
                                          <p:attrName>ppt_w</p:attrName>
                                        </p:attrNameLst>
                                      </p:cBhvr>
                                      <p:tavLst>
                                        <p:tav tm="0">
                                          <p:val>
                                            <p:strVal val="#ppt_w+.3"/>
                                          </p:val>
                                        </p:tav>
                                        <p:tav tm="100000">
                                          <p:val>
                                            <p:strVal val="#ppt_w"/>
                                          </p:val>
                                        </p:tav>
                                      </p:tavLst>
                                    </p:anim>
                                    <p:anim calcmode="lin" valueType="num">
                                      <p:cBhvr>
                                        <p:cTn id="129" dur="1000" fill="hold"/>
                                        <p:tgtEl>
                                          <p:spTgt spid="22"/>
                                        </p:tgtEl>
                                        <p:attrNameLst>
                                          <p:attrName>ppt_h</p:attrName>
                                        </p:attrNameLst>
                                      </p:cBhvr>
                                      <p:tavLst>
                                        <p:tav tm="0">
                                          <p:val>
                                            <p:strVal val="#ppt_h"/>
                                          </p:val>
                                        </p:tav>
                                        <p:tav tm="100000">
                                          <p:val>
                                            <p:strVal val="#ppt_h"/>
                                          </p:val>
                                        </p:tav>
                                      </p:tavLst>
                                    </p:anim>
                                    <p:animEffect transition="in" filter="fade">
                                      <p:cBhvr>
                                        <p:cTn id="130" dur="10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50" presetClass="entr" presetSubtype="0" decel="100000"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p:cTn id="135" dur="1000" fill="hold"/>
                                        <p:tgtEl>
                                          <p:spTgt spid="23"/>
                                        </p:tgtEl>
                                        <p:attrNameLst>
                                          <p:attrName>ppt_w</p:attrName>
                                        </p:attrNameLst>
                                      </p:cBhvr>
                                      <p:tavLst>
                                        <p:tav tm="0">
                                          <p:val>
                                            <p:strVal val="#ppt_w+.3"/>
                                          </p:val>
                                        </p:tav>
                                        <p:tav tm="100000">
                                          <p:val>
                                            <p:strVal val="#ppt_w"/>
                                          </p:val>
                                        </p:tav>
                                      </p:tavLst>
                                    </p:anim>
                                    <p:anim calcmode="lin" valueType="num">
                                      <p:cBhvr>
                                        <p:cTn id="136" dur="1000" fill="hold"/>
                                        <p:tgtEl>
                                          <p:spTgt spid="23"/>
                                        </p:tgtEl>
                                        <p:attrNameLst>
                                          <p:attrName>ppt_h</p:attrName>
                                        </p:attrNameLst>
                                      </p:cBhvr>
                                      <p:tavLst>
                                        <p:tav tm="0">
                                          <p:val>
                                            <p:strVal val="#ppt_h"/>
                                          </p:val>
                                        </p:tav>
                                        <p:tav tm="100000">
                                          <p:val>
                                            <p:strVal val="#ppt_h"/>
                                          </p:val>
                                        </p:tav>
                                      </p:tavLst>
                                    </p:anim>
                                    <p:animEffect transition="in" filter="fade">
                                      <p:cBhvr>
                                        <p:cTn id="137" dur="10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50" presetClass="entr" presetSubtype="0" decel="10000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1000" fill="hold"/>
                                        <p:tgtEl>
                                          <p:spTgt spid="24"/>
                                        </p:tgtEl>
                                        <p:attrNameLst>
                                          <p:attrName>ppt_w</p:attrName>
                                        </p:attrNameLst>
                                      </p:cBhvr>
                                      <p:tavLst>
                                        <p:tav tm="0">
                                          <p:val>
                                            <p:strVal val="#ppt_w+.3"/>
                                          </p:val>
                                        </p:tav>
                                        <p:tav tm="100000">
                                          <p:val>
                                            <p:strVal val="#ppt_w"/>
                                          </p:val>
                                        </p:tav>
                                      </p:tavLst>
                                    </p:anim>
                                    <p:anim calcmode="lin" valueType="num">
                                      <p:cBhvr>
                                        <p:cTn id="143" dur="1000" fill="hold"/>
                                        <p:tgtEl>
                                          <p:spTgt spid="24"/>
                                        </p:tgtEl>
                                        <p:attrNameLst>
                                          <p:attrName>ppt_h</p:attrName>
                                        </p:attrNameLst>
                                      </p:cBhvr>
                                      <p:tavLst>
                                        <p:tav tm="0">
                                          <p:val>
                                            <p:strVal val="#ppt_h"/>
                                          </p:val>
                                        </p:tav>
                                        <p:tav tm="100000">
                                          <p:val>
                                            <p:strVal val="#ppt_h"/>
                                          </p:val>
                                        </p:tav>
                                      </p:tavLst>
                                    </p:anim>
                                    <p:animEffect transition="in" filter="fade">
                                      <p:cBhvr>
                                        <p:cTn id="144" dur="1000"/>
                                        <p:tgtEl>
                                          <p:spTgt spid="24"/>
                                        </p:tgtEl>
                                      </p:cBhvr>
                                    </p:animEffect>
                                  </p:childTnLst>
                                </p:cTn>
                              </p:par>
                            </p:childTnLst>
                          </p:cTn>
                        </p:par>
                      </p:childTnLst>
                    </p:cTn>
                  </p:par>
                  <p:par>
                    <p:cTn id="145" fill="hold">
                      <p:stCondLst>
                        <p:cond delay="indefinite"/>
                      </p:stCondLst>
                      <p:childTnLst>
                        <p:par>
                          <p:cTn id="146" fill="hold">
                            <p:stCondLst>
                              <p:cond delay="0"/>
                            </p:stCondLst>
                            <p:childTnLst>
                              <p:par>
                                <p:cTn id="147" presetID="50" presetClass="entr" presetSubtype="0" decel="100000" fill="hold" grpId="0" nodeType="clickEffect">
                                  <p:stCondLst>
                                    <p:cond delay="0"/>
                                  </p:stCondLst>
                                  <p:childTnLst>
                                    <p:set>
                                      <p:cBhvr>
                                        <p:cTn id="148" dur="1" fill="hold">
                                          <p:stCondLst>
                                            <p:cond delay="0"/>
                                          </p:stCondLst>
                                        </p:cTn>
                                        <p:tgtEl>
                                          <p:spTgt spid="25"/>
                                        </p:tgtEl>
                                        <p:attrNameLst>
                                          <p:attrName>style.visibility</p:attrName>
                                        </p:attrNameLst>
                                      </p:cBhvr>
                                      <p:to>
                                        <p:strVal val="visible"/>
                                      </p:to>
                                    </p:set>
                                    <p:anim calcmode="lin" valueType="num">
                                      <p:cBhvr>
                                        <p:cTn id="149" dur="1000" fill="hold"/>
                                        <p:tgtEl>
                                          <p:spTgt spid="25"/>
                                        </p:tgtEl>
                                        <p:attrNameLst>
                                          <p:attrName>ppt_w</p:attrName>
                                        </p:attrNameLst>
                                      </p:cBhvr>
                                      <p:tavLst>
                                        <p:tav tm="0">
                                          <p:val>
                                            <p:strVal val="#ppt_w+.3"/>
                                          </p:val>
                                        </p:tav>
                                        <p:tav tm="100000">
                                          <p:val>
                                            <p:strVal val="#ppt_w"/>
                                          </p:val>
                                        </p:tav>
                                      </p:tavLst>
                                    </p:anim>
                                    <p:anim calcmode="lin" valueType="num">
                                      <p:cBhvr>
                                        <p:cTn id="150" dur="1000" fill="hold"/>
                                        <p:tgtEl>
                                          <p:spTgt spid="25"/>
                                        </p:tgtEl>
                                        <p:attrNameLst>
                                          <p:attrName>ppt_h</p:attrName>
                                        </p:attrNameLst>
                                      </p:cBhvr>
                                      <p:tavLst>
                                        <p:tav tm="0">
                                          <p:val>
                                            <p:strVal val="#ppt_h"/>
                                          </p:val>
                                        </p:tav>
                                        <p:tav tm="100000">
                                          <p:val>
                                            <p:strVal val="#ppt_h"/>
                                          </p:val>
                                        </p:tav>
                                      </p:tavLst>
                                    </p:anim>
                                    <p:animEffect transition="in" filter="fade">
                                      <p:cBhvr>
                                        <p:cTn id="151" dur="1000"/>
                                        <p:tgtEl>
                                          <p:spTgt spid="25"/>
                                        </p:tgtEl>
                                      </p:cBhvr>
                                    </p:animEffect>
                                  </p:childTnLst>
                                </p:cTn>
                              </p:par>
                            </p:childTnLst>
                          </p:cTn>
                        </p:par>
                      </p:childTnLst>
                    </p:cTn>
                  </p:par>
                  <p:par>
                    <p:cTn id="152" fill="hold">
                      <p:stCondLst>
                        <p:cond delay="indefinite"/>
                      </p:stCondLst>
                      <p:childTnLst>
                        <p:par>
                          <p:cTn id="153" fill="hold">
                            <p:stCondLst>
                              <p:cond delay="0"/>
                            </p:stCondLst>
                            <p:childTnLst>
                              <p:par>
                                <p:cTn id="154" presetID="50" presetClass="entr" presetSubtype="0" decel="100000" fill="hold" grpId="0" nodeType="click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1000" fill="hold"/>
                                        <p:tgtEl>
                                          <p:spTgt spid="26"/>
                                        </p:tgtEl>
                                        <p:attrNameLst>
                                          <p:attrName>ppt_w</p:attrName>
                                        </p:attrNameLst>
                                      </p:cBhvr>
                                      <p:tavLst>
                                        <p:tav tm="0">
                                          <p:val>
                                            <p:strVal val="#ppt_w+.3"/>
                                          </p:val>
                                        </p:tav>
                                        <p:tav tm="100000">
                                          <p:val>
                                            <p:strVal val="#ppt_w"/>
                                          </p:val>
                                        </p:tav>
                                      </p:tavLst>
                                    </p:anim>
                                    <p:anim calcmode="lin" valueType="num">
                                      <p:cBhvr>
                                        <p:cTn id="157" dur="1000" fill="hold"/>
                                        <p:tgtEl>
                                          <p:spTgt spid="26"/>
                                        </p:tgtEl>
                                        <p:attrNameLst>
                                          <p:attrName>ppt_h</p:attrName>
                                        </p:attrNameLst>
                                      </p:cBhvr>
                                      <p:tavLst>
                                        <p:tav tm="0">
                                          <p:val>
                                            <p:strVal val="#ppt_h"/>
                                          </p:val>
                                        </p:tav>
                                        <p:tav tm="100000">
                                          <p:val>
                                            <p:strVal val="#ppt_h"/>
                                          </p:val>
                                        </p:tav>
                                      </p:tavLst>
                                    </p:anim>
                                    <p:animEffect transition="in" filter="fade">
                                      <p:cBhvr>
                                        <p:cTn id="158" dur="1000"/>
                                        <p:tgtEl>
                                          <p:spTgt spid="2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7"/>
                                        </p:tgtEl>
                                        <p:attrNameLst>
                                          <p:attrName>style.visibility</p:attrName>
                                        </p:attrNameLst>
                                      </p:cBhvr>
                                      <p:to>
                                        <p:strVal val="visible"/>
                                      </p:to>
                                    </p:set>
                                    <p:animEffect transition="in" filter="fade">
                                      <p:cBhvr>
                                        <p:cTn id="163" dur="500"/>
                                        <p:tgtEl>
                                          <p:spTgt spid="27"/>
                                        </p:tgtEl>
                                      </p:cBhvr>
                                    </p:animEffect>
                                  </p:childTnLst>
                                  <p:subTnLst>
                                    <p:audio>
                                      <p:cMediaNode>
                                        <p:cTn display="0" masterRel="sameClick">
                                          <p:stCondLst>
                                            <p:cond evt="begin" delay="0">
                                              <p:tn val="16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838200"/>
            <a:ext cx="2743200" cy="707886"/>
          </a:xfrm>
          <a:prstGeom prst="rect">
            <a:avLst/>
          </a:prstGeom>
          <a:blipFill>
            <a:blip r:embed="rId2"/>
            <a:tile tx="0" ty="0" sx="100000" sy="100000" flip="none" algn="tl"/>
          </a:blipFill>
        </p:spPr>
        <p:txBody>
          <a:bodyPr wrap="square" rtlCol="0">
            <a:spAutoFit/>
          </a:bodyPr>
          <a:lstStyle/>
          <a:p>
            <a:r>
              <a:rPr lang="ar-SA" sz="4000" b="1" dirty="0" smtClean="0"/>
              <a:t>ألواجب المنزلي</a:t>
            </a:r>
            <a:endParaRPr lang="en-US" sz="4000" b="1" dirty="0"/>
          </a:p>
        </p:txBody>
      </p:sp>
      <p:pic>
        <p:nvPicPr>
          <p:cNvPr id="3" name="Picture 2" descr="dgmgcb29_3cjjh3dhb.gif"/>
          <p:cNvPicPr>
            <a:picLocks noChangeAspect="1"/>
          </p:cNvPicPr>
          <p:nvPr/>
        </p:nvPicPr>
        <p:blipFill>
          <a:blip r:embed="rId3"/>
          <a:stretch>
            <a:fillRect/>
          </a:stretch>
        </p:blipFill>
        <p:spPr>
          <a:xfrm>
            <a:off x="5791200" y="609600"/>
            <a:ext cx="2438400" cy="2133600"/>
          </a:xfrm>
          <a:prstGeom prst="rect">
            <a:avLst/>
          </a:prstGeom>
        </p:spPr>
      </p:pic>
      <p:sp>
        <p:nvSpPr>
          <p:cNvPr id="4" name="TextBox 3"/>
          <p:cNvSpPr txBox="1"/>
          <p:nvPr/>
        </p:nvSpPr>
        <p:spPr>
          <a:xfrm>
            <a:off x="1828800" y="3200400"/>
            <a:ext cx="6400800" cy="1077218"/>
          </a:xfrm>
          <a:prstGeom prst="rect">
            <a:avLst/>
          </a:prstGeom>
          <a:noFill/>
          <a:ln>
            <a:solidFill>
              <a:srgbClr val="002060"/>
            </a:solidFill>
          </a:ln>
        </p:spPr>
        <p:txBody>
          <a:bodyPr wrap="square" rtlCol="0">
            <a:spAutoFit/>
          </a:bodyPr>
          <a:lstStyle/>
          <a:p>
            <a:pPr algn="r"/>
            <a:r>
              <a:rPr lang="ar-SA" sz="3200" dirty="0" smtClean="0"/>
              <a:t>أكتب فقرة عن الأمم المتحدة علي أساس الأجوبة من الأسئلة التالية:</a:t>
            </a:r>
            <a:endParaRPr lang="en-US" sz="3200" dirty="0"/>
          </a:p>
        </p:txBody>
      </p:sp>
      <p:sp>
        <p:nvSpPr>
          <p:cNvPr id="5" name="TextBox 4"/>
          <p:cNvSpPr txBox="1"/>
          <p:nvPr/>
        </p:nvSpPr>
        <p:spPr>
          <a:xfrm>
            <a:off x="4953000" y="4343400"/>
            <a:ext cx="3276600" cy="523220"/>
          </a:xfrm>
          <a:prstGeom prst="rect">
            <a:avLst/>
          </a:prstGeom>
          <a:noFill/>
          <a:ln>
            <a:solidFill>
              <a:srgbClr val="002060"/>
            </a:solidFill>
          </a:ln>
        </p:spPr>
        <p:txBody>
          <a:bodyPr wrap="square" rtlCol="0">
            <a:spAutoFit/>
          </a:bodyPr>
          <a:lstStyle/>
          <a:p>
            <a:pPr algn="r"/>
            <a:r>
              <a:rPr lang="ar-SA" sz="2800" dirty="0" smtClean="0"/>
              <a:t>(أ) ما هي الأمم المتحدة؟</a:t>
            </a:r>
            <a:endParaRPr lang="en-US" sz="2800" dirty="0"/>
          </a:p>
        </p:txBody>
      </p:sp>
      <p:sp>
        <p:nvSpPr>
          <p:cNvPr id="6" name="TextBox 5"/>
          <p:cNvSpPr txBox="1"/>
          <p:nvPr/>
        </p:nvSpPr>
        <p:spPr>
          <a:xfrm>
            <a:off x="3657600" y="4953000"/>
            <a:ext cx="4572000" cy="523220"/>
          </a:xfrm>
          <a:prstGeom prst="rect">
            <a:avLst/>
          </a:prstGeom>
          <a:noFill/>
          <a:ln>
            <a:solidFill>
              <a:srgbClr val="002060"/>
            </a:solidFill>
          </a:ln>
        </p:spPr>
        <p:txBody>
          <a:bodyPr wrap="square" rtlCol="0">
            <a:spAutoFit/>
          </a:bodyPr>
          <a:lstStyle/>
          <a:p>
            <a:pPr algn="r"/>
            <a:r>
              <a:rPr lang="ar-SA" sz="2800" dirty="0" smtClean="0"/>
              <a:t>(ب) متي أسّست الأمم المتحدة ولماذا؟</a:t>
            </a:r>
            <a:endParaRPr lang="en-US" sz="2800" dirty="0"/>
          </a:p>
        </p:txBody>
      </p:sp>
      <p:sp>
        <p:nvSpPr>
          <p:cNvPr id="7" name="TextBox 6"/>
          <p:cNvSpPr txBox="1"/>
          <p:nvPr/>
        </p:nvSpPr>
        <p:spPr>
          <a:xfrm>
            <a:off x="1295400" y="5562600"/>
            <a:ext cx="6934200" cy="523220"/>
          </a:xfrm>
          <a:prstGeom prst="rect">
            <a:avLst/>
          </a:prstGeom>
          <a:noFill/>
          <a:ln>
            <a:solidFill>
              <a:srgbClr val="002060"/>
            </a:solidFill>
          </a:ln>
        </p:spPr>
        <p:txBody>
          <a:bodyPr wrap="square" rtlCol="0">
            <a:spAutoFit/>
          </a:bodyPr>
          <a:lstStyle/>
          <a:p>
            <a:pPr algn="r"/>
            <a:r>
              <a:rPr lang="ar-SA" sz="2800" dirty="0" smtClean="0"/>
              <a:t>(ج) ما هي المقاصد الأربعة الرئيسية للأمم المتحدة؟ بين</a:t>
            </a:r>
            <a:endParaRPr lang="en-US" sz="2800" dirty="0"/>
          </a:p>
        </p:txBody>
      </p:sp>
      <p:sp>
        <p:nvSpPr>
          <p:cNvPr id="8" name="TextBox 7"/>
          <p:cNvSpPr txBox="1"/>
          <p:nvPr/>
        </p:nvSpPr>
        <p:spPr>
          <a:xfrm>
            <a:off x="3048000" y="6172200"/>
            <a:ext cx="5181600" cy="523220"/>
          </a:xfrm>
          <a:prstGeom prst="rect">
            <a:avLst/>
          </a:prstGeom>
          <a:noFill/>
          <a:ln>
            <a:solidFill>
              <a:srgbClr val="002060"/>
            </a:solidFill>
          </a:ln>
        </p:spPr>
        <p:txBody>
          <a:bodyPr wrap="square" rtlCol="0">
            <a:spAutoFit/>
          </a:bodyPr>
          <a:lstStyle/>
          <a:p>
            <a:pPr algn="r"/>
            <a:r>
              <a:rPr lang="ar-SA" sz="2800" dirty="0" smtClean="0"/>
              <a:t>(د) ما هي منظمات الأمم المتحدة؟ أكتب</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3"/>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3"/>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lapping.gif"/>
          <p:cNvPicPr>
            <a:picLocks noChangeAspect="1"/>
          </p:cNvPicPr>
          <p:nvPr/>
        </p:nvPicPr>
        <p:blipFill>
          <a:blip r:embed="rId2" cstate="print"/>
          <a:stretch>
            <a:fillRect/>
          </a:stretch>
        </p:blipFill>
        <p:spPr>
          <a:xfrm rot="311506">
            <a:off x="69349" y="72361"/>
            <a:ext cx="1672246" cy="1608541"/>
          </a:xfrm>
          <a:prstGeom prst="rect">
            <a:avLst/>
          </a:prstGeom>
        </p:spPr>
      </p:pic>
      <p:sp>
        <p:nvSpPr>
          <p:cNvPr id="3" name="Title 1"/>
          <p:cNvSpPr txBox="1">
            <a:spLocks/>
          </p:cNvSpPr>
          <p:nvPr/>
        </p:nvSpPr>
        <p:spPr>
          <a:xfrm rot="391943">
            <a:off x="2197036" y="832081"/>
            <a:ext cx="6658025" cy="1184022"/>
          </a:xfrm>
          <a:prstGeom prst="rect">
            <a:avLst/>
          </a:prstGeom>
          <a:solidFill>
            <a:srgbClr val="FFFF00"/>
          </a:solidFill>
          <a:ln w="762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8000" b="0" i="0" u="none" strike="noStrike" kern="1200" cap="none" spc="0" normalizeH="0" baseline="0" noProof="0" smtClean="0">
                <a:ln>
                  <a:noFill/>
                </a:ln>
                <a:solidFill>
                  <a:schemeClr val="tx1"/>
                </a:solidFill>
                <a:effectLst/>
                <a:uLnTx/>
                <a:uFillTx/>
                <a:latin typeface="NikoshBAN" pitchFamily="2" charset="0"/>
                <a:ea typeface="+mj-ea"/>
                <a:cs typeface="NikoshBAN" pitchFamily="2" charset="0"/>
              </a:rPr>
              <a:t>شكراً لكم</a:t>
            </a:r>
            <a:endParaRPr kumimoji="0" lang="bn-BD" sz="80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endParaRPr>
          </a:p>
        </p:txBody>
      </p:sp>
      <p:pic>
        <p:nvPicPr>
          <p:cNvPr id="4" name="Content Placeholder 3" descr="Clapping.gif"/>
          <p:cNvPicPr>
            <a:picLocks noChangeAspect="1"/>
          </p:cNvPicPr>
          <p:nvPr/>
        </p:nvPicPr>
        <p:blipFill>
          <a:blip r:embed="rId2" cstate="print"/>
          <a:stretch>
            <a:fillRect/>
          </a:stretch>
        </p:blipFill>
        <p:spPr>
          <a:xfrm rot="311506">
            <a:off x="6935992" y="-223419"/>
            <a:ext cx="1880700" cy="1809054"/>
          </a:xfrm>
          <a:prstGeom prst="rect">
            <a:avLst/>
          </a:prstGeom>
        </p:spPr>
      </p:pic>
      <p:pic>
        <p:nvPicPr>
          <p:cNvPr id="5" name="Content Placeholder 3" descr="Clapping.gif"/>
          <p:cNvPicPr>
            <a:picLocks noChangeAspect="1"/>
          </p:cNvPicPr>
          <p:nvPr/>
        </p:nvPicPr>
        <p:blipFill>
          <a:blip r:embed="rId2" cstate="print"/>
          <a:stretch>
            <a:fillRect/>
          </a:stretch>
        </p:blipFill>
        <p:spPr>
          <a:xfrm rot="311506">
            <a:off x="63974" y="5019753"/>
            <a:ext cx="1542674" cy="1483905"/>
          </a:xfrm>
          <a:prstGeom prst="rect">
            <a:avLst/>
          </a:prstGeom>
        </p:spPr>
      </p:pic>
      <p:pic>
        <p:nvPicPr>
          <p:cNvPr id="6" name="Content Placeholder 3" descr="Clapping.gif"/>
          <p:cNvPicPr>
            <a:picLocks noChangeAspect="1"/>
          </p:cNvPicPr>
          <p:nvPr/>
        </p:nvPicPr>
        <p:blipFill>
          <a:blip r:embed="rId2" cstate="print"/>
          <a:stretch>
            <a:fillRect/>
          </a:stretch>
        </p:blipFill>
        <p:spPr>
          <a:xfrm rot="311506">
            <a:off x="1070919" y="2827009"/>
            <a:ext cx="1936794" cy="1863011"/>
          </a:xfrm>
          <a:prstGeom prst="rect">
            <a:avLst/>
          </a:prstGeom>
        </p:spPr>
      </p:pic>
      <p:pic>
        <p:nvPicPr>
          <p:cNvPr id="7" name="Content Placeholder 3" descr="Clapping.gif"/>
          <p:cNvPicPr>
            <a:picLocks noChangeAspect="1"/>
          </p:cNvPicPr>
          <p:nvPr/>
        </p:nvPicPr>
        <p:blipFill>
          <a:blip r:embed="rId2" cstate="print"/>
          <a:stretch>
            <a:fillRect/>
          </a:stretch>
        </p:blipFill>
        <p:spPr>
          <a:xfrm rot="311506">
            <a:off x="2891709" y="1218450"/>
            <a:ext cx="1743649" cy="1677224"/>
          </a:xfrm>
          <a:prstGeom prst="rect">
            <a:avLst/>
          </a:prstGeom>
        </p:spPr>
      </p:pic>
      <p:pic>
        <p:nvPicPr>
          <p:cNvPr id="8" name="Content Placeholder 3" descr="Clapping.gif"/>
          <p:cNvPicPr>
            <a:picLocks noChangeAspect="1"/>
          </p:cNvPicPr>
          <p:nvPr/>
        </p:nvPicPr>
        <p:blipFill>
          <a:blip r:embed="rId2" cstate="print"/>
          <a:stretch>
            <a:fillRect/>
          </a:stretch>
        </p:blipFill>
        <p:spPr>
          <a:xfrm rot="311506">
            <a:off x="3346905" y="4873960"/>
            <a:ext cx="1695342" cy="1630757"/>
          </a:xfrm>
          <a:prstGeom prst="rect">
            <a:avLst/>
          </a:prstGeom>
        </p:spPr>
      </p:pic>
      <p:pic>
        <p:nvPicPr>
          <p:cNvPr id="9" name="Content Placeholder 3" descr="Clapping.gif"/>
          <p:cNvPicPr>
            <a:picLocks noChangeAspect="1"/>
          </p:cNvPicPr>
          <p:nvPr/>
        </p:nvPicPr>
        <p:blipFill>
          <a:blip r:embed="rId2" cstate="print"/>
          <a:stretch>
            <a:fillRect/>
          </a:stretch>
        </p:blipFill>
        <p:spPr>
          <a:xfrm rot="311506">
            <a:off x="4577715" y="2981074"/>
            <a:ext cx="1975289" cy="1900039"/>
          </a:xfrm>
          <a:prstGeom prst="rect">
            <a:avLst/>
          </a:prstGeom>
        </p:spPr>
      </p:pic>
      <p:pic>
        <p:nvPicPr>
          <p:cNvPr id="10" name="Content Placeholder 3" descr="Clapping.gif"/>
          <p:cNvPicPr>
            <a:picLocks noChangeAspect="1"/>
          </p:cNvPicPr>
          <p:nvPr/>
        </p:nvPicPr>
        <p:blipFill>
          <a:blip r:embed="rId2" cstate="print"/>
          <a:stretch>
            <a:fillRect/>
          </a:stretch>
        </p:blipFill>
        <p:spPr>
          <a:xfrm>
            <a:off x="6934200" y="4724400"/>
            <a:ext cx="1934424" cy="1860731"/>
          </a:xfrm>
          <a:prstGeom prst="rect">
            <a:avLst/>
          </a:prstGeom>
        </p:spPr>
      </p:pic>
      <p:pic>
        <p:nvPicPr>
          <p:cNvPr id="11" name="Content Placeholder 3" descr="Clapping.gif"/>
          <p:cNvPicPr>
            <a:picLocks noChangeAspect="1"/>
          </p:cNvPicPr>
          <p:nvPr/>
        </p:nvPicPr>
        <p:blipFill>
          <a:blip r:embed="rId2" cstate="print"/>
          <a:stretch>
            <a:fillRect/>
          </a:stretch>
        </p:blipFill>
        <p:spPr>
          <a:xfrm>
            <a:off x="6934200" y="2819400"/>
            <a:ext cx="1934424" cy="1860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28600"/>
            <a:ext cx="55435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9225" y="5788025"/>
            <a:ext cx="61245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1145282" y="1110466"/>
            <a:ext cx="6610483" cy="2862322"/>
          </a:xfrm>
          <a:prstGeom prst="rect">
            <a:avLst/>
          </a:prstGeom>
          <a:noFill/>
          <a:ln>
            <a:noFill/>
          </a:ln>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ar-SA" sz="3600" b="1" u="sng" dirty="0" smtClean="0">
                <a:solidFill>
                  <a:srgbClr val="7030A0"/>
                </a:solidFill>
                <a:effectLst>
                  <a:glow rad="1397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تعارف المدرس</a:t>
            </a:r>
          </a:p>
          <a:p>
            <a:pPr algn="ctr">
              <a:defRPr/>
            </a:pPr>
            <a:r>
              <a:rPr lang="ar-SA"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محمد فريد الحق السراجي</a:t>
            </a:r>
            <a:endPar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defRPr/>
            </a:pPr>
            <a:r>
              <a:rPr lang="bn-BD"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ar-SA"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ألمحاضر العربي</a:t>
            </a:r>
            <a:endPar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defRPr/>
            </a:pPr>
            <a:r>
              <a:rPr lang="ar-SA" sz="3600" dirty="0" smtClean="0">
                <a:effectLst>
                  <a:outerShdw blurRad="38100" dist="38100" dir="2700000" algn="tl">
                    <a:srgbClr val="000000">
                      <a:alpha val="43137"/>
                    </a:srgbClr>
                  </a:outerShdw>
                </a:effectLst>
                <a:latin typeface="NikoshBAN" pitchFamily="2" charset="0"/>
                <a:cs typeface="NikoshBAN" pitchFamily="2" charset="0"/>
              </a:rPr>
              <a:t>ألمدرسة الفاضل ببغاصتر            </a:t>
            </a:r>
            <a:endParaRPr lang="en-US" sz="3600" dirty="0" smtClean="0">
              <a:effectLst>
                <a:outerShdw blurRad="38100" dist="38100" dir="2700000" algn="tl">
                  <a:srgbClr val="000000">
                    <a:alpha val="43137"/>
                  </a:srgbClr>
                </a:outerShdw>
              </a:effectLst>
              <a:latin typeface="NikoshBAN" pitchFamily="2" charset="0"/>
              <a:cs typeface="NikoshBAN" pitchFamily="2" charset="0"/>
            </a:endParaRPr>
          </a:p>
          <a:p>
            <a:pPr algn="ctr">
              <a:defRPr/>
            </a:pPr>
            <a:r>
              <a:rPr lang="ar-SA" sz="3600"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شيتاكند، شيتاغونغ</a:t>
            </a:r>
            <a:endParaRPr lang="bn-BD" sz="3600"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447800" y="4267200"/>
            <a:ext cx="5867400" cy="708025"/>
          </a:xfrm>
          <a:prstGeom prst="rect">
            <a:avLst/>
          </a:prstGeom>
          <a:noFill/>
        </p:spPr>
        <p:txBody>
          <a:bodyPr wrap="square">
            <a:spAutoFit/>
          </a:bodyPr>
          <a:lstStyle/>
          <a:p>
            <a:pPr algn="ctr">
              <a:defRPr/>
            </a:pPr>
            <a:r>
              <a:rPr lang="ar-SA" sz="4000" dirty="0" smtClean="0">
                <a:solidFill>
                  <a:srgbClr val="FF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رقم الجوال: 01823160809 </a:t>
            </a:r>
            <a:r>
              <a:rPr lang="en-US" sz="4000" dirty="0" smtClean="0">
                <a:solidFill>
                  <a:srgbClr val="FF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rgbClr val="FF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5" presetClass="path" presetSubtype="0" repeatCount="indefinite" accel="50000" decel="50000" fill="hold" grpId="0" nodeType="withEffect">
                                  <p:stCondLst>
                                    <p:cond delay="0"/>
                                  </p:stCondLst>
                                  <p:childTnLst>
                                    <p:animMotion origin="layout" path="M 3.33333E-6 4.81481E-6 L -0.25 4.81481E-6 " pathEditMode="relative" rAng="0" ptsTypes="AA">
                                      <p:cBhvr>
                                        <p:cTn id="10"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143000"/>
            <a:ext cx="3048000" cy="707886"/>
          </a:xfrm>
          <a:prstGeom prst="rect">
            <a:avLst/>
          </a:prstGeom>
          <a:noFill/>
          <a:ln>
            <a:noFill/>
          </a:ln>
        </p:spPr>
        <p:txBody>
          <a:bodyPr wrap="square" rtlCol="0">
            <a:spAutoFit/>
          </a:bodyPr>
          <a:lstStyle/>
          <a:p>
            <a:pPr algn="ctr"/>
            <a:r>
              <a:rPr lang="ar-SA" sz="4000" b="1" u="sng" dirty="0" smtClean="0">
                <a:solidFill>
                  <a:srgbClr val="FF00FF"/>
                </a:solidFill>
                <a:effectLst>
                  <a:glow rad="228600">
                    <a:schemeClr val="accent5">
                      <a:satMod val="175000"/>
                      <a:alpha val="40000"/>
                    </a:schemeClr>
                  </a:glow>
                </a:effectLst>
              </a:rPr>
              <a:t>تعارف الدرس</a:t>
            </a:r>
            <a:endParaRPr lang="en-US" sz="4000" b="1" u="sng" dirty="0">
              <a:solidFill>
                <a:srgbClr val="FF00FF"/>
              </a:solidFill>
              <a:effectLst>
                <a:glow rad="228600">
                  <a:schemeClr val="accent5">
                    <a:satMod val="175000"/>
                    <a:alpha val="40000"/>
                  </a:schemeClr>
                </a:glow>
              </a:effectLst>
            </a:endParaRPr>
          </a:p>
        </p:txBody>
      </p:sp>
      <p:sp>
        <p:nvSpPr>
          <p:cNvPr id="3" name="TextBox 2"/>
          <p:cNvSpPr txBox="1"/>
          <p:nvPr/>
        </p:nvSpPr>
        <p:spPr>
          <a:xfrm>
            <a:off x="1524000" y="2362200"/>
            <a:ext cx="6096000" cy="2554545"/>
          </a:xfrm>
          <a:prstGeom prst="rect">
            <a:avLst/>
          </a:prstGeom>
          <a:noFill/>
          <a:ln>
            <a:noFill/>
          </a:ln>
        </p:spPr>
        <p:txBody>
          <a:bodyPr wrap="square" rtlCol="0">
            <a:spAutoFit/>
          </a:bodyPr>
          <a:lstStyle/>
          <a:p>
            <a:pPr algn="ctr"/>
            <a:r>
              <a:rPr lang="ar-SA" sz="3200" dirty="0" smtClean="0">
                <a:solidFill>
                  <a:srgbClr val="00B050"/>
                </a:solidFill>
              </a:rPr>
              <a:t>ألفن: أللغة العربية الإتصالية</a:t>
            </a:r>
          </a:p>
          <a:p>
            <a:pPr algn="ctr"/>
            <a:r>
              <a:rPr lang="ar-SA" sz="3200" dirty="0" smtClean="0">
                <a:solidFill>
                  <a:srgbClr val="7030A0"/>
                </a:solidFill>
              </a:rPr>
              <a:t>ألصف العاشر من الداخل</a:t>
            </a:r>
          </a:p>
          <a:p>
            <a:pPr algn="ctr"/>
            <a:r>
              <a:rPr lang="ar-SA" sz="3200" dirty="0" smtClean="0">
                <a:solidFill>
                  <a:srgbClr val="996633"/>
                </a:solidFill>
              </a:rPr>
              <a:t>ألحصة: السادسة</a:t>
            </a:r>
          </a:p>
          <a:p>
            <a:pPr algn="ctr"/>
            <a:r>
              <a:rPr lang="ar-SA" sz="3200" dirty="0" smtClean="0">
                <a:solidFill>
                  <a:srgbClr val="99CC00"/>
                </a:solidFill>
              </a:rPr>
              <a:t>ألوقت: 35 دقيقة </a:t>
            </a:r>
            <a:r>
              <a:rPr lang="ar-SA" sz="3200" dirty="0" smtClean="0">
                <a:solidFill>
                  <a:srgbClr val="660033"/>
                </a:solidFill>
              </a:rPr>
              <a:t>         ألتاريخ:2018/07/30 م</a:t>
            </a:r>
            <a:endParaRPr lang="en-US" sz="3200"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4800600" cy="584775"/>
          </a:xfrm>
          <a:prstGeom prst="rect">
            <a:avLst/>
          </a:prstGeom>
          <a:noFill/>
          <a:ln>
            <a:solidFill>
              <a:srgbClr val="CC0099"/>
            </a:solidFill>
          </a:ln>
        </p:spPr>
        <p:txBody>
          <a:bodyPr wrap="square" rtlCol="0">
            <a:spAutoFit/>
          </a:bodyPr>
          <a:lstStyle/>
          <a:p>
            <a:pPr algn="ctr"/>
            <a:r>
              <a:rPr lang="ar-SA" sz="3200" b="1" dirty="0" smtClean="0">
                <a:solidFill>
                  <a:srgbClr val="CC0099"/>
                </a:solidFill>
              </a:rPr>
              <a:t>أنظر إلي الصور وقل</a:t>
            </a:r>
            <a:endParaRPr lang="en-US" sz="3200" b="1" dirty="0">
              <a:solidFill>
                <a:srgbClr val="CC0099"/>
              </a:solidFill>
            </a:endParaRPr>
          </a:p>
        </p:txBody>
      </p:sp>
      <p:pic>
        <p:nvPicPr>
          <p:cNvPr id="3" name="Picture 4" descr="https://prokasik.files.wordpress.com/2012/07/25e025a625aa25e025a7258d25e025a625b025e025a625a525e025a625ae2b25e025a625ac25e025a625bf25e025a625b625e025a7258d25e025a625ac25e025a625af25e025a7258125e025a625a62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1752600"/>
            <a:ext cx="36576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4" name="Picture 3" descr="2017-02-28 21.29.50.jpg"/>
          <p:cNvPicPr>
            <a:picLocks noChangeAspect="1"/>
          </p:cNvPicPr>
          <p:nvPr/>
        </p:nvPicPr>
        <p:blipFill>
          <a:blip r:embed="rId3" cstate="print"/>
          <a:stretch>
            <a:fillRect/>
          </a:stretch>
        </p:blipFill>
        <p:spPr>
          <a:xfrm rot="5400000">
            <a:off x="5562600" y="1066800"/>
            <a:ext cx="1905000" cy="3124200"/>
          </a:xfrm>
          <a:prstGeom prst="rect">
            <a:avLst/>
          </a:prstGeom>
          <a:ln>
            <a:solidFill>
              <a:srgbClr val="002060"/>
            </a:solidFill>
          </a:ln>
        </p:spPr>
      </p:pic>
      <p:sp>
        <p:nvSpPr>
          <p:cNvPr id="5" name="TextBox 4"/>
          <p:cNvSpPr txBox="1"/>
          <p:nvPr/>
        </p:nvSpPr>
        <p:spPr>
          <a:xfrm>
            <a:off x="3352800" y="3810000"/>
            <a:ext cx="23622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2400" b="1" dirty="0" smtClean="0">
                <a:latin typeface="NikoshBAN" panose="02000000000000000000" pitchFamily="2" charset="0"/>
                <a:cs typeface="NikoshBAN" panose="02000000000000000000" pitchFamily="2" charset="0"/>
              </a:rPr>
              <a:t>ألحرب العالَمية الثانية</a:t>
            </a:r>
            <a:endParaRPr lang="en-US" sz="2400" b="1" dirty="0">
              <a:latin typeface="NikoshBAN" panose="02000000000000000000" pitchFamily="2" charset="0"/>
              <a:cs typeface="NikoshBAN" panose="02000000000000000000" pitchFamily="2" charset="0"/>
            </a:endParaRPr>
          </a:p>
        </p:txBody>
      </p:sp>
      <p:sp>
        <p:nvSpPr>
          <p:cNvPr id="6" name="TextBox 5"/>
          <p:cNvSpPr txBox="1"/>
          <p:nvPr/>
        </p:nvSpPr>
        <p:spPr>
          <a:xfrm>
            <a:off x="1219200" y="4343400"/>
            <a:ext cx="64770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أُسست أيةُ منظمة عالمية بعد الحرب العالمية الثانية؟</a:t>
            </a:r>
            <a:endParaRPr lang="en-US" sz="2800" dirty="0">
              <a:latin typeface="NikoshBAN" pitchFamily="2" charset="0"/>
              <a:cs typeface="NikoshBAN" pitchFamily="2" charset="0"/>
            </a:endParaRPr>
          </a:p>
        </p:txBody>
      </p:sp>
      <p:sp>
        <p:nvSpPr>
          <p:cNvPr id="7" name="TextBox 6"/>
          <p:cNvSpPr txBox="1"/>
          <p:nvPr/>
        </p:nvSpPr>
        <p:spPr>
          <a:xfrm>
            <a:off x="1371600" y="5257800"/>
            <a:ext cx="5181600" cy="954107"/>
          </a:xfrm>
          <a:prstGeom prst="rect">
            <a:avLst/>
          </a:prstGeom>
          <a:noFill/>
          <a:ln>
            <a:solidFill>
              <a:srgbClr val="808000"/>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দ্বিতীয় বিশ্বযুদ্ধের পর আন্তর্জাতিক কোন সংস্থা গড়ে উঠেছে?</a:t>
            </a:r>
            <a:endParaRPr lang="en-US" sz="2800" dirty="0">
              <a:latin typeface="NikoshBAN" panose="02000000000000000000" pitchFamily="2" charset="0"/>
              <a:cs typeface="NikoshBAN" panose="02000000000000000000" pitchFamily="2" charset="0"/>
            </a:endParaRPr>
          </a:p>
        </p:txBody>
      </p:sp>
      <p:grpSp>
        <p:nvGrpSpPr>
          <p:cNvPr id="8" name="Group 7"/>
          <p:cNvGrpSpPr/>
          <p:nvPr/>
        </p:nvGrpSpPr>
        <p:grpSpPr>
          <a:xfrm>
            <a:off x="6858000" y="5105401"/>
            <a:ext cx="1981200" cy="1447800"/>
            <a:chOff x="386907" y="4175570"/>
            <a:chExt cx="2062875" cy="1992777"/>
          </a:xfrm>
        </p:grpSpPr>
        <p:sp>
          <p:nvSpPr>
            <p:cNvPr id="9" name="Rectangle 8"/>
            <p:cNvSpPr/>
            <p:nvPr/>
          </p:nvSpPr>
          <p:spPr>
            <a:xfrm>
              <a:off x="470008" y="4814130"/>
              <a:ext cx="1896673" cy="769441"/>
            </a:xfrm>
            <a:prstGeom prst="rect">
              <a:avLst/>
            </a:prstGeom>
          </p:spPr>
          <p:txBody>
            <a:bodyPr wrap="none">
              <a:spAutoFit/>
            </a:bodyPr>
            <a:lstStyle/>
            <a:p>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জাতিসংঘ</a:t>
              </a:r>
              <a:endParaRPr lang="en-US" sz="4400" dirty="0">
                <a:ln w="0"/>
                <a:effectLst>
                  <a:outerShdw blurRad="38100" dist="19050" dir="2700000" algn="tl" rotWithShape="0">
                    <a:schemeClr val="dk1">
                      <a:alpha val="40000"/>
                    </a:schemeClr>
                  </a:outerShdw>
                </a:effectLst>
              </a:endParaRPr>
            </a:p>
          </p:txBody>
        </p:sp>
        <p:sp>
          <p:nvSpPr>
            <p:cNvPr id="10" name="Rectangle 9"/>
            <p:cNvSpPr/>
            <p:nvPr/>
          </p:nvSpPr>
          <p:spPr>
            <a:xfrm>
              <a:off x="386907" y="4175570"/>
              <a:ext cx="2062875" cy="1992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990600"/>
            <a:ext cx="329566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6000" b="1" dirty="0" smtClean="0"/>
              <a:t>درس اليوم</a:t>
            </a:r>
            <a:endParaRPr lang="en-US" sz="6000" b="1" dirty="0"/>
          </a:p>
        </p:txBody>
      </p:sp>
      <p:sp>
        <p:nvSpPr>
          <p:cNvPr id="4" name="Down Arrow 3"/>
          <p:cNvSpPr/>
          <p:nvPr/>
        </p:nvSpPr>
        <p:spPr>
          <a:xfrm>
            <a:off x="4419600" y="2362200"/>
            <a:ext cx="609600" cy="10668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 name="TextBox 4"/>
          <p:cNvSpPr txBox="1"/>
          <p:nvPr/>
        </p:nvSpPr>
        <p:spPr>
          <a:xfrm>
            <a:off x="3276600" y="3733800"/>
            <a:ext cx="2895600" cy="1261884"/>
          </a:xfrm>
          <a:prstGeom prst="rect">
            <a:avLst/>
          </a:prstGeom>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ar-SA" sz="4400" b="1" dirty="0" smtClean="0">
                <a:effectLst>
                  <a:glow rad="228600">
                    <a:schemeClr val="accent6">
                      <a:satMod val="175000"/>
                      <a:alpha val="40000"/>
                    </a:schemeClr>
                  </a:glow>
                </a:effectLst>
              </a:rPr>
              <a:t>ألأمم المتحدة</a:t>
            </a:r>
            <a:endParaRPr lang="en-US" sz="4400" b="1" dirty="0" smtClean="0">
              <a:effectLst>
                <a:glow rad="228600">
                  <a:schemeClr val="accent6">
                    <a:satMod val="175000"/>
                    <a:alpha val="40000"/>
                  </a:schemeClr>
                </a:glow>
              </a:effectLst>
            </a:endParaRPr>
          </a:p>
          <a:p>
            <a:pPr algn="ctr"/>
            <a:r>
              <a:rPr lang="en-US" sz="3200" dirty="0" smtClean="0">
                <a:effectLst>
                  <a:glow rad="228600">
                    <a:schemeClr val="accent6">
                      <a:satMod val="175000"/>
                      <a:alpha val="40000"/>
                    </a:schemeClr>
                  </a:glow>
                </a:effectLst>
              </a:rPr>
              <a:t>(</a:t>
            </a:r>
            <a:r>
              <a:rPr lang="ar-SA" sz="3200" dirty="0" smtClean="0">
                <a:effectLst>
                  <a:glow rad="228600">
                    <a:schemeClr val="accent6">
                      <a:satMod val="175000"/>
                      <a:alpha val="40000"/>
                    </a:schemeClr>
                  </a:glow>
                </a:effectLst>
              </a:rPr>
              <a:t>ألجزء الأخير</a:t>
            </a:r>
            <a:r>
              <a:rPr lang="en-US" sz="3200" dirty="0" smtClean="0">
                <a:effectLst>
                  <a:glow rad="228600">
                    <a:schemeClr val="accent6">
                      <a:satMod val="175000"/>
                      <a:alpha val="40000"/>
                    </a:schemeClr>
                  </a:glo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vbdn.eventbrite.com/s3-s3/eventlogos/17211011/unhq.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828800"/>
            <a:ext cx="3733800" cy="2895601"/>
          </a:xfrm>
          <a:prstGeom prst="rect">
            <a:avLst/>
          </a:prstGeom>
          <a:ln>
            <a:noFill/>
          </a:ln>
          <a:effectLst>
            <a:outerShdw blurRad="292100" dist="139700" dir="2700000" algn="tl" rotWithShape="0">
              <a:srgbClr val="333333">
                <a:alpha val="65000"/>
              </a:srgbClr>
            </a:outerShdw>
          </a:effectLst>
          <a:extLst/>
        </p:spPr>
      </p:pic>
      <p:pic>
        <p:nvPicPr>
          <p:cNvPr id="3" name="Picture 2" descr="2017-02-14 11.36.20.jpg"/>
          <p:cNvPicPr>
            <a:picLocks noChangeAspect="1"/>
          </p:cNvPicPr>
          <p:nvPr/>
        </p:nvPicPr>
        <p:blipFill>
          <a:blip r:embed="rId3"/>
          <a:stretch>
            <a:fillRect/>
          </a:stretch>
        </p:blipFill>
        <p:spPr>
          <a:xfrm>
            <a:off x="4648200" y="1828800"/>
            <a:ext cx="35052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e/e1/UNSC_2014.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524000"/>
            <a:ext cx="8414806" cy="45719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874238" y="349045"/>
            <a:ext cx="2114681" cy="1015663"/>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6000" u="sng" dirty="0" smtClean="0">
                <a:ln w="0"/>
                <a:effectLst>
                  <a:outerShdw blurRad="38100" dist="19050" dir="2700000" algn="tl" rotWithShape="0">
                    <a:schemeClr val="dk1">
                      <a:alpha val="40000"/>
                    </a:schemeClr>
                  </a:outerShdw>
                </a:effectLst>
                <a:latin typeface="NikoshBAN" pitchFamily="2" charset="0"/>
                <a:cs typeface="NikoshBAN" pitchFamily="2" charset="0"/>
              </a:rPr>
              <a:t>জা</a:t>
            </a:r>
            <a:r>
              <a:rPr lang="bn-BD" sz="4400" u="sng" dirty="0" smtClean="0">
                <a:ln w="0"/>
                <a:effectLst>
                  <a:outerShdw blurRad="38100" dist="19050" dir="2700000" algn="tl" rotWithShape="0">
                    <a:schemeClr val="dk1">
                      <a:alpha val="40000"/>
                    </a:schemeClr>
                  </a:outerShdw>
                </a:effectLst>
                <a:latin typeface="NikoshBAN" pitchFamily="2" charset="0"/>
                <a:cs typeface="NikoshBAN" pitchFamily="2" charset="0"/>
              </a:rPr>
              <a:t>তিসংঘ</a:t>
            </a:r>
            <a:endParaRPr lang="en-US" sz="4400" u="sng"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ectangle 3"/>
          <p:cNvSpPr/>
          <p:nvPr/>
        </p:nvSpPr>
        <p:spPr>
          <a:xfrm>
            <a:off x="609600" y="2667000"/>
            <a:ext cx="13716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3200" dirty="0" smtClean="0">
                <a:latin typeface="NikoshBAN" panose="02000000000000000000" pitchFamily="2" charset="0"/>
                <a:cs typeface="NikoshBAN" panose="02000000000000000000" pitchFamily="2" charset="0"/>
              </a:rPr>
              <a:t>প্রতিষ্ঠা</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457200" y="3276600"/>
            <a:ext cx="1860755"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প্রথম মহাসচিব</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420704" y="3920613"/>
            <a:ext cx="2165555"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বর্তমান মহাসচিব</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381000" y="5105400"/>
            <a:ext cx="2875191"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বাংলাদেশের সদস্য পদ</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394894" y="4454014"/>
            <a:ext cx="2512143"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জাতিসংঘের পতাকা</a:t>
            </a:r>
            <a:endParaRPr lang="en-US" sz="2800" dirty="0">
              <a:latin typeface="NikoshBAN" panose="02000000000000000000" pitchFamily="2" charset="0"/>
              <a:cs typeface="NikoshBAN" panose="02000000000000000000" pitchFamily="2" charset="0"/>
            </a:endParaRPr>
          </a:p>
        </p:txBody>
      </p:sp>
      <p:grpSp>
        <p:nvGrpSpPr>
          <p:cNvPr id="5" name="Group 9"/>
          <p:cNvGrpSpPr/>
          <p:nvPr/>
        </p:nvGrpSpPr>
        <p:grpSpPr>
          <a:xfrm>
            <a:off x="3390933" y="1475671"/>
            <a:ext cx="5109091" cy="4400729"/>
            <a:chOff x="3390933" y="1475671"/>
            <a:chExt cx="5109091" cy="4400729"/>
          </a:xfrm>
        </p:grpSpPr>
        <p:pic>
          <p:nvPicPr>
            <p:cNvPr id="11" name="Picture 10" descr="http://konteo.blog.hu/media/image/Dag/ENSZ.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5692" y="1475671"/>
              <a:ext cx="4193908" cy="3200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rot="21287423">
              <a:off x="3390933" y="4676071"/>
              <a:ext cx="5109091" cy="1200329"/>
            </a:xfrm>
            <a:prstGeom prst="rect">
              <a:avLst/>
            </a:prstGeom>
            <a:noFill/>
            <a:scene3d>
              <a:camera prst="isometricOffAxis2Left"/>
              <a:lightRig rig="threePt" dir="t"/>
            </a:scene3d>
          </p:spPr>
          <p:txBody>
            <a:bodyPr wrap="none" rtlCol="0">
              <a:spAutoFit/>
            </a:bodyPr>
            <a:lstStyle/>
            <a:p>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১৯৪৫ সালের ২৪শে অক্টোবর ৫০টি </a:t>
              </a:r>
            </a:p>
            <a:p>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দেশ নিয়ে জাতিসংঘ প্রতিষ্ঠিত হয়।</a:t>
              </a:r>
              <a:endParaRPr lang="en-US" sz="36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grpSp>
        <p:nvGrpSpPr>
          <p:cNvPr id="10" name="Group 13"/>
          <p:cNvGrpSpPr/>
          <p:nvPr/>
        </p:nvGrpSpPr>
        <p:grpSpPr>
          <a:xfrm>
            <a:off x="2895600" y="1190676"/>
            <a:ext cx="5498087" cy="4829124"/>
            <a:chOff x="2741038" y="1066800"/>
            <a:chExt cx="5498087" cy="4829124"/>
          </a:xfrm>
        </p:grpSpPr>
        <p:pic>
          <p:nvPicPr>
            <p:cNvPr id="15" name="Picture 4" descr="https://c1.staticflickr.com/5/4117/4898234974_0dc196211d_z.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81400" y="1066800"/>
              <a:ext cx="4657725" cy="3743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rot="21242019">
              <a:off x="2741038" y="4695595"/>
              <a:ext cx="5378395" cy="1200329"/>
            </a:xfrm>
            <a:prstGeom prst="rect">
              <a:avLst/>
            </a:prstGeom>
            <a:noFill/>
            <a:scene3d>
              <a:camera prst="isometricOffAxis2Left"/>
              <a:lightRig rig="threePt" dir="t"/>
            </a:scene3d>
          </p:spPr>
          <p:txBody>
            <a:bodyPr wrap="none" rtlCol="0">
              <a:spAutoFit/>
            </a:bodyPr>
            <a:lstStyle/>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নরওয়ের অধিবাসী ট্রিগভেলি</a:t>
              </a:r>
            </a:p>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 ছিলেন জাতিসংঘের প্রথম মহাসচিব।</a:t>
              </a:r>
            </a:p>
          </p:txBody>
        </p:sp>
      </p:grpSp>
      <p:pic>
        <p:nvPicPr>
          <p:cNvPr id="17" name="Picture 16"/>
          <p:cNvPicPr>
            <a:picLocks noChangeAspect="1"/>
          </p:cNvPicPr>
          <p:nvPr/>
        </p:nvPicPr>
        <p:blipFill>
          <a:blip r:embed="rId6"/>
          <a:stretch>
            <a:fillRect/>
          </a:stretch>
        </p:blipFill>
        <p:spPr>
          <a:xfrm>
            <a:off x="3099338" y="1691265"/>
            <a:ext cx="5511262" cy="4328535"/>
          </a:xfrm>
          <a:prstGeom prst="rect">
            <a:avLst/>
          </a:prstGeom>
        </p:spPr>
      </p:pic>
      <p:pic>
        <p:nvPicPr>
          <p:cNvPr id="18" name="Picture 17"/>
          <p:cNvPicPr>
            <a:picLocks noChangeAspect="1"/>
          </p:cNvPicPr>
          <p:nvPr/>
        </p:nvPicPr>
        <p:blipFill>
          <a:blip r:embed="rId7"/>
          <a:stretch>
            <a:fillRect/>
          </a:stretch>
        </p:blipFill>
        <p:spPr>
          <a:xfrm>
            <a:off x="3157262" y="1627205"/>
            <a:ext cx="5377138" cy="4925995"/>
          </a:xfrm>
          <a:prstGeom prst="rect">
            <a:avLst/>
          </a:prstGeom>
        </p:spPr>
      </p:pic>
      <p:grpSp>
        <p:nvGrpSpPr>
          <p:cNvPr id="13" name="Group 21"/>
          <p:cNvGrpSpPr/>
          <p:nvPr/>
        </p:nvGrpSpPr>
        <p:grpSpPr>
          <a:xfrm>
            <a:off x="3127833" y="988921"/>
            <a:ext cx="5564279" cy="5564279"/>
            <a:chOff x="-409698" y="-217215"/>
            <a:chExt cx="5564279" cy="5564279"/>
          </a:xfrm>
        </p:grpSpPr>
        <p:pic>
          <p:nvPicPr>
            <p:cNvPr id="20" name="Picture 19" descr="-vanish-1.png"/>
            <p:cNvPicPr>
              <a:picLocks noChangeAspect="1"/>
            </p:cNvPicPr>
            <p:nvPr/>
          </p:nvPicPr>
          <p:blipFill>
            <a:blip r:embed="rId8" cstate="print">
              <a:lum contrast="40000"/>
            </a:blip>
            <a:stretch>
              <a:fillRect/>
            </a:stretch>
          </p:blipFill>
          <p:spPr>
            <a:xfrm>
              <a:off x="-409698" y="-217215"/>
              <a:ext cx="5564279" cy="5564279"/>
            </a:xfrm>
            <a:prstGeom prst="rect">
              <a:avLst/>
            </a:prstGeom>
          </p:spPr>
        </p:pic>
        <p:sp>
          <p:nvSpPr>
            <p:cNvPr id="21" name="Rounded Rectangle 20"/>
            <p:cNvSpPr/>
            <p:nvPr/>
          </p:nvSpPr>
          <p:spPr>
            <a:xfrm>
              <a:off x="458052" y="3589613"/>
              <a:ext cx="3810902" cy="836154"/>
            </a:xfrm>
            <a:prstGeom prst="roundRect">
              <a:avLst>
                <a:gd name="adj" fmla="val 0"/>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বাংলাদেশ ১৯৭৪ সালে জাতিসংঘের সদস্যপদ লাভ করে।</a:t>
              </a:r>
            </a:p>
          </p:txBody>
        </p:sp>
      </p:grpSp>
    </p:spTree>
    <p:extLst>
      <p:ext uri="{BB962C8B-B14F-4D97-AF65-F5344CB8AC3E}">
        <p14:creationId xmlns="" xmlns:p14="http://schemas.microsoft.com/office/powerpoint/2010/main" val="40738546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fltVal val="0"/>
                                          </p:val>
                                        </p:tav>
                                        <p:tav tm="100000">
                                          <p:val>
                                            <p:strVal val="#ppt_w"/>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Effect transition="in" filter="fade">
                                      <p:cBhvr>
                                        <p:cTn id="1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2000" fill="hold"/>
                                        <p:tgtEl>
                                          <p:spTgt spid="17"/>
                                        </p:tgtEl>
                                        <p:attrNameLst>
                                          <p:attrName>ppt_w</p:attrName>
                                        </p:attrNameLst>
                                      </p:cBhvr>
                                      <p:tavLst>
                                        <p:tav tm="0">
                                          <p:val>
                                            <p:fltVal val="0"/>
                                          </p:val>
                                        </p:tav>
                                        <p:tav tm="100000">
                                          <p:val>
                                            <p:strVal val="#ppt_w"/>
                                          </p:val>
                                        </p:tav>
                                      </p:tavLst>
                                    </p:anim>
                                    <p:anim calcmode="lin" valueType="num">
                                      <p:cBhvr>
                                        <p:cTn id="24" dur="2000" fill="hold"/>
                                        <p:tgtEl>
                                          <p:spTgt spid="17"/>
                                        </p:tgtEl>
                                        <p:attrNameLst>
                                          <p:attrName>ppt_h</p:attrName>
                                        </p:attrNameLst>
                                      </p:cBhvr>
                                      <p:tavLst>
                                        <p:tav tm="0">
                                          <p:val>
                                            <p:fltVal val="0"/>
                                          </p:val>
                                        </p:tav>
                                        <p:tav tm="100000">
                                          <p:val>
                                            <p:strVal val="#ppt_h"/>
                                          </p:val>
                                        </p:tav>
                                      </p:tavLst>
                                    </p:anim>
                                    <p:animEffect transition="in" filter="fade">
                                      <p:cBhvr>
                                        <p:cTn id="25"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2000" fill="hold"/>
                                        <p:tgtEl>
                                          <p:spTgt spid="18"/>
                                        </p:tgtEl>
                                        <p:attrNameLst>
                                          <p:attrName>ppt_w</p:attrName>
                                        </p:attrNameLst>
                                      </p:cBhvr>
                                      <p:tavLst>
                                        <p:tav tm="0">
                                          <p:val>
                                            <p:fltVal val="0"/>
                                          </p:val>
                                        </p:tav>
                                        <p:tav tm="100000">
                                          <p:val>
                                            <p:strVal val="#ppt_w"/>
                                          </p:val>
                                        </p:tav>
                                      </p:tavLst>
                                    </p:anim>
                                    <p:anim calcmode="lin" valueType="num">
                                      <p:cBhvr>
                                        <p:cTn id="32" dur="2000" fill="hold"/>
                                        <p:tgtEl>
                                          <p:spTgt spid="18"/>
                                        </p:tgtEl>
                                        <p:attrNameLst>
                                          <p:attrName>ppt_h</p:attrName>
                                        </p:attrNameLst>
                                      </p:cBhvr>
                                      <p:tavLst>
                                        <p:tav tm="0">
                                          <p:val>
                                            <p:fltVal val="0"/>
                                          </p:val>
                                        </p:tav>
                                        <p:tav tm="100000">
                                          <p:val>
                                            <p:strVal val="#ppt_h"/>
                                          </p:val>
                                        </p:tav>
                                      </p:tavLst>
                                    </p:anim>
                                    <p:animEffect transition="in" filter="fade">
                                      <p:cBhvr>
                                        <p:cTn id="33"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762000"/>
            <a:ext cx="3352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4800" b="1" dirty="0" smtClean="0"/>
              <a:t>أهداف الدرس</a:t>
            </a:r>
            <a:endParaRPr lang="en-US" sz="4800" b="1" dirty="0"/>
          </a:p>
        </p:txBody>
      </p:sp>
      <p:sp>
        <p:nvSpPr>
          <p:cNvPr id="3" name="TextBox 2"/>
          <p:cNvSpPr txBox="1"/>
          <p:nvPr/>
        </p:nvSpPr>
        <p:spPr>
          <a:xfrm>
            <a:off x="1600200" y="2209800"/>
            <a:ext cx="5562600" cy="584775"/>
          </a:xfrm>
          <a:prstGeom prst="rect">
            <a:avLst/>
          </a:prstGeom>
          <a:noFill/>
          <a:ln>
            <a:solidFill>
              <a:srgbClr val="FF66FF"/>
            </a:solidFill>
          </a:ln>
        </p:spPr>
        <p:txBody>
          <a:bodyPr wrap="square" rtlCol="0">
            <a:spAutoFit/>
          </a:bodyPr>
          <a:lstStyle/>
          <a:p>
            <a:r>
              <a:rPr lang="ar-SA" sz="3200" b="1" dirty="0" smtClean="0"/>
              <a:t>ما يتعلم الطلاب بعد نهاية التدريس</a:t>
            </a:r>
            <a:r>
              <a:rPr lang="ar-SA" sz="3200" i="1" dirty="0" smtClean="0"/>
              <a:t>......</a:t>
            </a:r>
            <a:endParaRPr lang="en-US" sz="3200" i="1" dirty="0"/>
          </a:p>
        </p:txBody>
      </p:sp>
      <p:sp>
        <p:nvSpPr>
          <p:cNvPr id="4" name="TextBox 3"/>
          <p:cNvSpPr txBox="1"/>
          <p:nvPr/>
        </p:nvSpPr>
        <p:spPr>
          <a:xfrm>
            <a:off x="3200400" y="2971800"/>
            <a:ext cx="4114800" cy="584775"/>
          </a:xfrm>
          <a:prstGeom prst="rect">
            <a:avLst/>
          </a:prstGeom>
          <a:noFill/>
          <a:ln>
            <a:solidFill>
              <a:srgbClr val="C00000"/>
            </a:solidFill>
          </a:ln>
        </p:spPr>
        <p:txBody>
          <a:bodyPr wrap="square" rtlCol="0">
            <a:spAutoFit/>
          </a:bodyPr>
          <a:lstStyle/>
          <a:p>
            <a:pPr marL="742950" indent="-742950" algn="r"/>
            <a:r>
              <a:rPr lang="ar-SA" sz="3200" dirty="0" smtClean="0"/>
              <a:t> (1) تعارف الأمم المتحدة</a:t>
            </a:r>
          </a:p>
        </p:txBody>
      </p:sp>
      <p:sp>
        <p:nvSpPr>
          <p:cNvPr id="5" name="TextBox 4"/>
          <p:cNvSpPr txBox="1"/>
          <p:nvPr/>
        </p:nvSpPr>
        <p:spPr>
          <a:xfrm>
            <a:off x="1981200" y="3657600"/>
            <a:ext cx="5334000" cy="584775"/>
          </a:xfrm>
          <a:prstGeom prst="rect">
            <a:avLst/>
          </a:prstGeom>
          <a:noFill/>
          <a:ln>
            <a:solidFill>
              <a:srgbClr val="996633"/>
            </a:solidFill>
          </a:ln>
        </p:spPr>
        <p:txBody>
          <a:bodyPr wrap="square" rtlCol="0">
            <a:spAutoFit/>
          </a:bodyPr>
          <a:lstStyle/>
          <a:p>
            <a:pPr algn="r"/>
            <a:r>
              <a:rPr lang="ar-SA" sz="3200" dirty="0" smtClean="0"/>
              <a:t>(2) سبب تأسيس الأمم المتحدة</a:t>
            </a:r>
            <a:endParaRPr lang="en-US" sz="3200" dirty="0"/>
          </a:p>
        </p:txBody>
      </p:sp>
      <p:sp>
        <p:nvSpPr>
          <p:cNvPr id="6" name="TextBox 5"/>
          <p:cNvSpPr txBox="1"/>
          <p:nvPr/>
        </p:nvSpPr>
        <p:spPr>
          <a:xfrm>
            <a:off x="1676400" y="4343400"/>
            <a:ext cx="5638800" cy="584775"/>
          </a:xfrm>
          <a:prstGeom prst="rect">
            <a:avLst/>
          </a:prstGeom>
          <a:noFill/>
          <a:ln>
            <a:solidFill>
              <a:srgbClr val="00FF00"/>
            </a:solidFill>
          </a:ln>
        </p:spPr>
        <p:txBody>
          <a:bodyPr wrap="square" rtlCol="0">
            <a:spAutoFit/>
          </a:bodyPr>
          <a:lstStyle/>
          <a:p>
            <a:pPr algn="r"/>
            <a:r>
              <a:rPr lang="ar-SA" sz="3200" dirty="0" smtClean="0"/>
              <a:t>(3) أسماء مُنظمات الأمم المتحدة</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3"/>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3124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5400" b="1" dirty="0" smtClean="0"/>
              <a:t>تقديم الدرس</a:t>
            </a:r>
            <a:endParaRPr lang="en-US" sz="5400" b="1" dirty="0"/>
          </a:p>
        </p:txBody>
      </p:sp>
      <p:sp>
        <p:nvSpPr>
          <p:cNvPr id="3" name="TextBox 2"/>
          <p:cNvSpPr txBox="1"/>
          <p:nvPr/>
        </p:nvSpPr>
        <p:spPr>
          <a:xfrm>
            <a:off x="762000" y="1981200"/>
            <a:ext cx="7772400" cy="3046988"/>
          </a:xfrm>
          <a:prstGeom prst="rect">
            <a:avLst/>
          </a:prstGeom>
          <a:noFill/>
          <a:ln>
            <a:solidFill>
              <a:srgbClr val="002060"/>
            </a:solidFill>
          </a:ln>
        </p:spPr>
        <p:txBody>
          <a:bodyPr wrap="square" rtlCol="0">
            <a:spAutoFit/>
          </a:bodyPr>
          <a:lstStyle/>
          <a:p>
            <a:pPr algn="r"/>
            <a:r>
              <a:rPr lang="ar-SA" sz="3200" dirty="0" smtClean="0">
                <a:latin typeface="NikoshBAN" pitchFamily="2" charset="0"/>
              </a:rPr>
              <a:t>إن نظام الأمم المتحدة مبنيٌّ علي سبعِ أجهزةٍ رئيسية. وهي تسمّي بمجموعها “ منظومة الأمم المتحدة ”. وهي ألجمعية العامة ومجلس الأمن والمجلس الإقتصادي والإجتماعي ومجلس الوصاية ومحكمة العدل الدَّوليَّة والأمانة العامة. إلاّ أنّ أسرة الأمم المتحدة أكبر من ذالك بكثيرٍ، حيث تشمُلُ 15 وكالةً والعديدَ من البرامج والهيئاتِ.</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449</Words>
  <Application>Microsoft Office PowerPoint</Application>
  <PresentationFormat>On-screen Show (4:3)</PresentationFormat>
  <Paragraphs>85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Iqra</dc:creator>
  <cp:lastModifiedBy>Iqra</cp:lastModifiedBy>
  <cp:revision>73</cp:revision>
  <dcterms:created xsi:type="dcterms:W3CDTF">2006-08-16T00:00:00Z</dcterms:created>
  <dcterms:modified xsi:type="dcterms:W3CDTF">2019-01-08T10:18:47Z</dcterms:modified>
</cp:coreProperties>
</file>