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8" r:id="rId3"/>
    <p:sldId id="259" r:id="rId4"/>
    <p:sldId id="288" r:id="rId5"/>
    <p:sldId id="261" r:id="rId6"/>
    <p:sldId id="263" r:id="rId7"/>
    <p:sldId id="282" r:id="rId8"/>
    <p:sldId id="266" r:id="rId9"/>
    <p:sldId id="279" r:id="rId10"/>
    <p:sldId id="268" r:id="rId11"/>
    <p:sldId id="273" r:id="rId12"/>
    <p:sldId id="274" r:id="rId13"/>
    <p:sldId id="280" r:id="rId14"/>
    <p:sldId id="287" r:id="rId15"/>
    <p:sldId id="285" r:id="rId16"/>
    <p:sldId id="284" r:id="rId17"/>
    <p:sldId id="278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16E11-A115-4705-9B7F-9FFB3F89ACA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C3FA9-CC97-452F-9A9B-20E563ECC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>
                <a:cs typeface="+mj-cs"/>
              </a:rPr>
              <a:t>2017/11</a:t>
            </a:r>
            <a:r>
              <a:rPr lang="ar-SA" dirty="0" smtClean="0">
                <a:latin typeface="NikoshBAN" pitchFamily="2" charset="0"/>
                <a:cs typeface="+mj-cs"/>
              </a:rPr>
              <a:t>/04</a:t>
            </a:r>
            <a:r>
              <a:rPr lang="ar-SA" baseline="0" dirty="0" smtClean="0">
                <a:latin typeface="NikoshBAN" pitchFamily="2" charset="0"/>
                <a:cs typeface="+mj-cs"/>
              </a:rPr>
              <a:t>      محمد فريد الحق السراجي       ألمحاضر العربي         ألمدرسة الفلضل ببغاصتر          شيتاكند</a:t>
            </a:r>
            <a:r>
              <a:rPr lang="ar-SA" baseline="0" dirty="0" smtClean="0">
                <a:cs typeface="+mj-cs"/>
              </a:rPr>
              <a:t>                   </a:t>
            </a:r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 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 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 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 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baseline="0" dirty="0" smtClean="0"/>
              <a:t>   </a:t>
            </a:r>
            <a:r>
              <a:rPr lang="ar-SA" dirty="0" smtClean="0"/>
              <a:t>   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        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 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     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wn Load file\ros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653">
            <a:off x="322746" y="1506520"/>
            <a:ext cx="1595295" cy="17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Down Load file\ros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0410">
            <a:off x="368901" y="3509265"/>
            <a:ext cx="1595295" cy="17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Down Load file\rose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1317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Down Load file\rose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1317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Down Load file\ros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55131">
            <a:off x="6979472" y="1498000"/>
            <a:ext cx="1595295" cy="17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Down Load file\ros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717">
            <a:off x="7261011" y="3535700"/>
            <a:ext cx="1595295" cy="17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33600" y="2743200"/>
            <a:ext cx="496855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أهلاً و سهلاً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E:\Down Load file\rose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Down Load file\rose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0"/>
            <a:ext cx="52625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ألمرأة: اريد خِيَارًا و بصلاً وطماطم.</a:t>
            </a:r>
            <a:endParaRPr lang="en-US" sz="3200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2590800" cy="183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67200" y="8382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ألبائع: تفضلي اللحم والدجاج. وماذا تريدين أيضاً؟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200"/>
            <a:ext cx="2819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43400"/>
            <a:ext cx="294467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029200"/>
            <a:ext cx="2819400" cy="1598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28194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685800"/>
            <a:ext cx="5943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ألبائع: تفضلي الخِيارَ و البصل والطماطم. وماذا تريدين أيضاً؟</a:t>
            </a:r>
            <a:endParaRPr lang="en-US" sz="3200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9812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ألمرأة: أريد سكّرا وشايا و بنًّا.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43400"/>
            <a:ext cx="2819400" cy="1951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67200"/>
            <a:ext cx="30480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76600"/>
            <a:ext cx="350520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609600"/>
            <a:ext cx="5181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cap="none" spc="0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ألبائع: تفضلي السكرَ والشاي والبن. هل  تريدين شيئا اخر؟</a:t>
            </a:r>
            <a:endParaRPr lang="en-US" sz="3200" cap="none" spc="0" dirty="0">
              <a:ln w="1905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905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ألمرأة: نعم. طبق بيضٍ وعُلبة ملحٍ.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124200"/>
            <a:ext cx="2024333" cy="2516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762000"/>
            <a:ext cx="5791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ألبائع:هذا طبق البيض وهذه علبة الملح. ألمطلوب ثمانون </a:t>
            </a:r>
            <a:r>
              <a:rPr lang="ar-SA" sz="320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تاكا</a:t>
            </a:r>
            <a:r>
              <a:rPr lang="ar-SA" sz="3200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3200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057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ألمرأة: تفضل. هذه ثمانون تاكا.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71800"/>
            <a:ext cx="2514600" cy="300372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5400000">
            <a:off x="5562600" y="3810000"/>
            <a:ext cx="533400" cy="1143000"/>
          </a:xfrm>
          <a:prstGeom prst="down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E:\ \Dinar\Dinar (1).jpg"/>
          <p:cNvPicPr>
            <a:picLocks noChangeAspect="1" noChangeArrowheads="1"/>
          </p:cNvPicPr>
          <p:nvPr/>
        </p:nvPicPr>
        <p:blipFill>
          <a:blip r:embed="rId4"/>
          <a:srcRect l="48723"/>
          <a:stretch>
            <a:fillRect/>
          </a:stretch>
        </p:blipFill>
        <p:spPr bwMode="auto">
          <a:xfrm>
            <a:off x="3581400" y="3581400"/>
            <a:ext cx="1652627" cy="1604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2" descr="E:\ \Dinar\Dinar (1).jpg"/>
          <p:cNvPicPr>
            <a:picLocks noChangeAspect="1" noChangeArrowheads="1"/>
          </p:cNvPicPr>
          <p:nvPr/>
        </p:nvPicPr>
        <p:blipFill>
          <a:blip r:embed="rId4"/>
          <a:srcRect l="48723"/>
          <a:stretch>
            <a:fillRect/>
          </a:stretch>
        </p:blipFill>
        <p:spPr bwMode="auto">
          <a:xfrm>
            <a:off x="1981200" y="3581400"/>
            <a:ext cx="1652627" cy="1604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E:\ \Dinar\Dinar (1).jpg"/>
          <p:cNvPicPr>
            <a:picLocks noChangeAspect="1" noChangeArrowheads="1"/>
          </p:cNvPicPr>
          <p:nvPr/>
        </p:nvPicPr>
        <p:blipFill>
          <a:blip r:embed="rId4"/>
          <a:srcRect l="48723"/>
          <a:stretch>
            <a:fillRect/>
          </a:stretch>
        </p:blipFill>
        <p:spPr bwMode="auto">
          <a:xfrm>
            <a:off x="1981200" y="5029200"/>
            <a:ext cx="1652627" cy="1604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2" descr="E:\ \Dinar\Dinar (1).jpg"/>
          <p:cNvPicPr>
            <a:picLocks noChangeAspect="1" noChangeArrowheads="1"/>
          </p:cNvPicPr>
          <p:nvPr/>
        </p:nvPicPr>
        <p:blipFill>
          <a:blip r:embed="rId4"/>
          <a:srcRect l="48723"/>
          <a:stretch>
            <a:fillRect/>
          </a:stretch>
        </p:blipFill>
        <p:spPr bwMode="auto">
          <a:xfrm>
            <a:off x="3581400" y="5029200"/>
            <a:ext cx="1652627" cy="1604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0"/>
            <a:ext cx="333372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5400" dirty="0" smtClean="0">
                <a:solidFill>
                  <a:srgbClr val="00B0F0"/>
                </a:solidFill>
              </a:rPr>
              <a:t>العمل الزوجى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3" name="Picture 2" descr="Pair works-Image.jpg"/>
          <p:cNvPicPr>
            <a:picLocks noChangeAspect="1"/>
          </p:cNvPicPr>
          <p:nvPr/>
        </p:nvPicPr>
        <p:blipFill>
          <a:blip r:embed="rId3"/>
          <a:srcRect l="39216" b="32353"/>
          <a:stretch>
            <a:fillRect/>
          </a:stretch>
        </p:blipFill>
        <p:spPr>
          <a:xfrm>
            <a:off x="3276600" y="2057400"/>
            <a:ext cx="2954215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19200" y="5334000"/>
            <a:ext cx="6858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إشرعوا تدريب الحوار زوجيا.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29491">
            <a:off x="616000" y="917276"/>
            <a:ext cx="3200400" cy="1066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prstTxWarp prst="textWave1">
              <a:avLst>
                <a:gd name="adj1" fmla="val 0"/>
                <a:gd name="adj2" fmla="val -583"/>
              </a:avLst>
            </a:prstTxWarp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00FF"/>
                </a:solidFill>
                <a:latin typeface="Book Antiqua" pitchFamily="18" charset="0"/>
              </a:rPr>
              <a:t>ألعمل الجَماعي</a:t>
            </a:r>
            <a:endParaRPr lang="en-US" sz="48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 rot="5400000">
            <a:off x="7790688" y="4020312"/>
            <a:ext cx="484632" cy="978408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3962400"/>
            <a:ext cx="5715000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غيّر صيغة الأمر“ تفضلْ” حسب الضمير المرفوع للحاضر.</a:t>
            </a:r>
            <a:endParaRPr lang="en-US" sz="3200" dirty="0"/>
          </a:p>
        </p:txBody>
      </p:sp>
      <p:sp>
        <p:nvSpPr>
          <p:cNvPr id="8" name="Chevron 7"/>
          <p:cNvSpPr/>
          <p:nvPr/>
        </p:nvSpPr>
        <p:spPr>
          <a:xfrm rot="10800000">
            <a:off x="7543800" y="5638800"/>
            <a:ext cx="914400" cy="304800"/>
          </a:xfrm>
          <a:prstGeom prst="chevr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334000"/>
            <a:ext cx="5715000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صرّف الفعل“ تريدين” حسب الضمير المرفوع . </a:t>
            </a:r>
            <a:endParaRPr lang="en-US" sz="3200" dirty="0"/>
          </a:p>
        </p:txBody>
      </p:sp>
      <p:pic>
        <p:nvPicPr>
          <p:cNvPr id="7" name="Picture 6" descr="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1" y="761999"/>
            <a:ext cx="3272590" cy="2438401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762000"/>
            <a:ext cx="3200400" cy="1066800"/>
          </a:xfrm>
          <a:prstGeom prst="rect">
            <a:avLst/>
          </a:prstGeom>
          <a:noFill/>
          <a:ln>
            <a:solidFill>
              <a:srgbClr val="FF00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prstTxWarp prst="textWave1">
              <a:avLst>
                <a:gd name="adj1" fmla="val 0"/>
                <a:gd name="adj2" fmla="val -583"/>
              </a:avLst>
            </a:prstTxWarp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C000"/>
                </a:solidFill>
                <a:latin typeface="Book Antiqua" pitchFamily="18" charset="0"/>
              </a:rPr>
              <a:t>ألتقييم</a:t>
            </a:r>
            <a:endParaRPr lang="en-US" sz="4800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667000"/>
            <a:ext cx="4800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(1) في أي بابٍ هذا الحوار؟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429000"/>
            <a:ext cx="4800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(2) ماذا اشتريتِ المرأة؟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4191000"/>
            <a:ext cx="4876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(3) كم ديناراً يريد البائع؟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4953000"/>
            <a:ext cx="4800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(4) أيّةُ صيغةٍ “طَبقٌ” ؟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5638800"/>
            <a:ext cx="49530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(5) ما هي المادّة لكلمة “ألمطلوب” ؟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-Insurance-300x1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81534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0"/>
            <a:ext cx="3391893" cy="914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prstTxWarp prst="textWave1">
              <a:avLst>
                <a:gd name="adj1" fmla="val 0"/>
                <a:gd name="adj2" fmla="val -32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ألواجب المنزلي</a:t>
            </a:r>
            <a:endParaRPr lang="ar-SA" sz="72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724400"/>
            <a:ext cx="7696200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تَذكّرْ، أنت طالب في الصف العاشر. ذهبتَ إلي المكتبة لإشتراء الكتب والأدوات اللازمة أمس. ألان أُكتبِ الحوار ما فعلتَ بالبائع.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$=[.NASIR.]=$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7467600" cy="5257800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914400" y="228600"/>
            <a:ext cx="7142370" cy="91440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54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شكراً لجميع الطلاب</a:t>
            </a:r>
            <a:endParaRPr lang="en-US" sz="54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00" y="1295400"/>
            <a:ext cx="3276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تعارفُ الْمُدَرِّسِ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133600"/>
            <a:ext cx="5486400" cy="3046988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</a:rPr>
              <a:t>محمد فريدالحق السراجي </a:t>
            </a:r>
          </a:p>
          <a:p>
            <a:pPr algn="ctr"/>
            <a:r>
              <a:rPr lang="ar-SA" sz="3200" dirty="0" smtClean="0">
                <a:solidFill>
                  <a:srgbClr val="00B050"/>
                </a:solidFill>
              </a:rPr>
              <a:t> ألمحاضر العربي</a:t>
            </a:r>
          </a:p>
          <a:p>
            <a:pPr algn="ctr"/>
            <a:r>
              <a:rPr lang="ar-SA" sz="3200" dirty="0" smtClean="0">
                <a:solidFill>
                  <a:srgbClr val="00FFFF"/>
                </a:solidFill>
              </a:rPr>
              <a:t> </a:t>
            </a:r>
            <a:r>
              <a:rPr lang="ar-SA" sz="3200" dirty="0" smtClean="0">
                <a:solidFill>
                  <a:srgbClr val="C00000"/>
                </a:solidFill>
              </a:rPr>
              <a:t>ألمدرسة الفاضل(البكالوريوس)   ببغاصتر </a:t>
            </a:r>
            <a:endParaRPr lang="bn-BD" sz="3200" dirty="0" smtClean="0">
              <a:solidFill>
                <a:srgbClr val="C00000"/>
              </a:solidFill>
            </a:endParaRPr>
          </a:p>
          <a:p>
            <a:pPr algn="ctr"/>
            <a:r>
              <a:rPr lang="ar-SA" sz="3200" dirty="0" smtClean="0">
                <a:solidFill>
                  <a:srgbClr val="FF33CC"/>
                </a:solidFill>
              </a:rPr>
              <a:t> شيتاكند ، شيتاغونغ</a:t>
            </a:r>
          </a:p>
          <a:p>
            <a:pPr algn="r"/>
            <a:r>
              <a:rPr lang="ar-SA" sz="3200" dirty="0" smtClean="0">
                <a:solidFill>
                  <a:srgbClr val="7030A0"/>
                </a:solidFill>
              </a:rPr>
              <a:t>رقم الجوال: 01823160809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3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381000"/>
            <a:ext cx="3048000" cy="83099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00FF"/>
                </a:solidFill>
              </a:rPr>
              <a:t>تعارف الدرس</a:t>
            </a:r>
            <a:endParaRPr lang="en-US" sz="4800" b="1" dirty="0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09800"/>
            <a:ext cx="5486400" cy="255454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rgbClr val="00B050"/>
                </a:solidFill>
              </a:rPr>
              <a:t>ألفن : أللغة العربية الإتصالية</a:t>
            </a:r>
          </a:p>
          <a:p>
            <a:pPr algn="ctr"/>
            <a:r>
              <a:rPr lang="ar-SA" sz="3200" dirty="0" smtClean="0">
                <a:solidFill>
                  <a:srgbClr val="7030A0"/>
                </a:solidFill>
              </a:rPr>
              <a:t>ألصف العاشر من الداخل</a:t>
            </a:r>
          </a:p>
          <a:p>
            <a:pPr algn="ctr"/>
            <a:r>
              <a:rPr lang="ar-SA" sz="3200" dirty="0" smtClean="0">
                <a:solidFill>
                  <a:srgbClr val="996633"/>
                </a:solidFill>
              </a:rPr>
              <a:t>ألحصة : ألسادسة</a:t>
            </a:r>
          </a:p>
          <a:p>
            <a:pPr algn="ctr"/>
            <a:r>
              <a:rPr lang="ar-SA" sz="3200" dirty="0" smtClean="0">
                <a:solidFill>
                  <a:srgbClr val="99CC00"/>
                </a:solidFill>
              </a:rPr>
              <a:t>ألوقت : 35 دقيقة</a:t>
            </a:r>
          </a:p>
          <a:p>
            <a:pPr algn="ctr"/>
            <a:r>
              <a:rPr lang="ar-SA" sz="3200" dirty="0" smtClean="0">
                <a:solidFill>
                  <a:srgbClr val="C00000"/>
                </a:solidFill>
              </a:rPr>
              <a:t>ألتاريخ : 6/ 11/ 2017 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17" r="612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457200"/>
            <a:ext cx="4419600" cy="838200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1429"/>
                <a:gd name="adj2" fmla="val 1328"/>
              </a:avLst>
            </a:prstTxWarp>
            <a:spAutoFit/>
          </a:bodyPr>
          <a:lstStyle/>
          <a:p>
            <a:r>
              <a:rPr lang="ar-SA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ما تعلم بالصورة؟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2286000"/>
            <a:ext cx="2438400" cy="101566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ألحوار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457200"/>
            <a:ext cx="31229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نظر </a:t>
            </a:r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لى الصور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3733799" cy="215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380354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71600" y="4800600"/>
            <a:ext cx="6324600" cy="914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8351"/>
                <a:gd name="adj2" fmla="val 841"/>
              </a:avLst>
            </a:prstTxWarp>
            <a:sp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ما ترون في الصور الفوقية؟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6767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1600200" y="762000"/>
            <a:ext cx="6019800" cy="2209800"/>
          </a:xfrm>
          <a:prstGeom prst="downArrowCallout">
            <a:avLst>
              <a:gd name="adj1" fmla="val 28744"/>
              <a:gd name="adj2" fmla="val 53788"/>
              <a:gd name="adj3" fmla="val 25000"/>
              <a:gd name="adj4" fmla="val 57358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762000"/>
            <a:ext cx="6019800" cy="1143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1429"/>
                <a:gd name="adj2" fmla="val 1328"/>
              </a:avLst>
            </a:prstTxWarp>
            <a:spAutoFit/>
          </a:bodyPr>
          <a:lstStyle/>
          <a:p>
            <a:r>
              <a:rPr lang="ar-SA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درس اليوم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14600" y="3352800"/>
            <a:ext cx="4343400" cy="16002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3581400"/>
            <a:ext cx="4191000" cy="1143000"/>
          </a:xfrm>
          <a:prstGeom prst="rect">
            <a:avLst/>
          </a:prstGeom>
        </p:spPr>
        <p:txBody>
          <a:bodyPr numCol="1">
            <a:prstTxWarp prst="textInflate">
              <a:avLst/>
            </a:prstTxWarp>
            <a:normAutofit fontScale="70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6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ألحوار</a:t>
            </a:r>
            <a:r>
              <a:rPr kumimoji="0" lang="ar-SA" sz="60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في متجر كبير</a:t>
            </a:r>
            <a:endParaRPr kumimoji="0" lang="en-US" sz="6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438400"/>
            <a:ext cx="6477000" cy="646331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  </a:t>
            </a:r>
            <a:r>
              <a:rPr lang="ar-SA" sz="3600" dirty="0" smtClean="0"/>
              <a:t>بعد نهاية الدرس يمكن الطلاب.........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276600"/>
            <a:ext cx="5943600" cy="523220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/>
              <a:t>(1) أن يقول الحواربعد إستماعه.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810780"/>
            <a:ext cx="6629400" cy="523220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/>
              <a:t>(3) أن يكتب مثل هذا الحوار في حالة أخري.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4043690"/>
            <a:ext cx="6477000" cy="523220"/>
          </a:xfrm>
          <a:prstGeom prst="rect">
            <a:avLst/>
          </a:prstGeom>
          <a:noFill/>
          <a:ln>
            <a:solidFill>
              <a:srgbClr val="AB3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/>
              <a:t>(2) أن يعلم كيفية الحوار بين البائع والمشتري.</a:t>
            </a:r>
            <a:endParaRPr lang="en-US" sz="2800" dirty="0"/>
          </a:p>
        </p:txBody>
      </p:sp>
      <p:sp>
        <p:nvSpPr>
          <p:cNvPr id="13" name="Cloud Callout 12"/>
          <p:cNvSpPr/>
          <p:nvPr/>
        </p:nvSpPr>
        <p:spPr>
          <a:xfrm>
            <a:off x="2514600" y="0"/>
            <a:ext cx="4495800" cy="1676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0" y="228600"/>
            <a:ext cx="62484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ألإستفادة</a:t>
            </a:r>
            <a:r>
              <a:rPr kumimoji="0" lang="bn-BD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0" y="1752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ألمرأة: أريد سمكا.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2296599" cy="1842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95800"/>
            <a:ext cx="3845468" cy="1572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38600"/>
            <a:ext cx="3671888" cy="22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038600" y="914400"/>
            <a:ext cx="441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905"/>
                <a:solidFill>
                  <a:schemeClr val="bg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البائع: مرحبا , أي خدمة؟</a:t>
            </a:r>
            <a:endParaRPr lang="en-US" sz="3200" cap="none" spc="0" dirty="0">
              <a:ln w="1905"/>
              <a:solidFill>
                <a:schemeClr val="bg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5601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38600" y="28194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19400"/>
                        <a:ext cx="914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752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ألمرأة: أريد لحما و دجاجاً.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286270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7600"/>
            <a:ext cx="2667000" cy="2096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3505200" cy="232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ألبائع: تفضلي السمك’ وماذا تريدين أيضاً؟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4577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62400" y="23622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62200"/>
                        <a:ext cx="914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681</TotalTime>
  <Words>544</Words>
  <Application>Microsoft Office PowerPoint</Application>
  <PresentationFormat>On-screen Show (4:3)</PresentationFormat>
  <Paragraphs>86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Book Antiqua</vt:lpstr>
      <vt:lpstr>Calibri</vt:lpstr>
      <vt:lpstr>Lucida Sans</vt:lpstr>
      <vt:lpstr>NikoshBAN</vt:lpstr>
      <vt:lpstr>Times New Roman</vt:lpstr>
      <vt:lpstr>Vrinda</vt:lpstr>
      <vt:lpstr>Wingdings</vt:lpstr>
      <vt:lpstr>Wingdings 2</vt:lpstr>
      <vt:lpstr>Wingdings 3</vt:lpstr>
      <vt:lpstr>Apex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MD Maqsud</cp:lastModifiedBy>
  <cp:revision>149</cp:revision>
  <dcterms:created xsi:type="dcterms:W3CDTF">2006-08-16T00:00:00Z</dcterms:created>
  <dcterms:modified xsi:type="dcterms:W3CDTF">2021-02-16T03:06:59Z</dcterms:modified>
</cp:coreProperties>
</file>