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80" r:id="rId4"/>
    <p:sldId id="271" r:id="rId5"/>
    <p:sldId id="272" r:id="rId6"/>
    <p:sldId id="257" r:id="rId7"/>
    <p:sldId id="259" r:id="rId8"/>
    <p:sldId id="282" r:id="rId9"/>
    <p:sldId id="275" r:id="rId10"/>
    <p:sldId id="256" r:id="rId11"/>
    <p:sldId id="260" r:id="rId12"/>
    <p:sldId id="258" r:id="rId13"/>
    <p:sldId id="261" r:id="rId14"/>
    <p:sldId id="262" r:id="rId15"/>
    <p:sldId id="265" r:id="rId16"/>
    <p:sldId id="263" r:id="rId17"/>
    <p:sldId id="264" r:id="rId18"/>
    <p:sldId id="278" r:id="rId19"/>
    <p:sldId id="266" r:id="rId20"/>
    <p:sldId id="267" r:id="rId21"/>
    <p:sldId id="268" r:id="rId22"/>
    <p:sldId id="269" r:id="rId23"/>
    <p:sldId id="276" r:id="rId24"/>
    <p:sldId id="281" r:id="rId25"/>
    <p:sldId id="279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0CC"/>
    <a:srgbClr val="0EF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23464-8E63-4F4A-A89B-21CB29BE79A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D810F2D-050F-46B8-AAC1-F2DABF007159}" type="pres">
      <dgm:prSet presAssocID="{C0923464-8E63-4F4A-A89B-21CB29BE79A3}" presName="linearFlow" presStyleCnt="0">
        <dgm:presLayoutVars>
          <dgm:dir/>
          <dgm:resizeHandles val="exact"/>
        </dgm:presLayoutVars>
      </dgm:prSet>
      <dgm:spPr/>
    </dgm:pt>
  </dgm:ptLst>
  <dgm:cxnLst>
    <dgm:cxn modelId="{FA41F412-07FB-4242-9DB3-1B6B4843A11F}" type="presOf" srcId="{C0923464-8E63-4F4A-A89B-21CB29BE79A3}" destId="{7D810F2D-050F-46B8-AAC1-F2DABF007159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24215-29B8-41E6-8E91-46E2F09E4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AA36B-12E3-4968-BA4B-DED7DF762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8BE3-82F6-433F-BF1F-6212D35D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7B23-9241-466B-AD84-80C4FE85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938FB-C31E-4E9F-8917-97469D71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46CB-EC45-40A3-AD3A-1BA62636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8C4B3-BDFD-4359-86B7-548EADF5C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F047-C5A5-4634-A16E-60977F5B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077D-AF26-473F-829E-8057D7E6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E6EAB-A97F-443A-BE0A-46D035DF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0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F67BD-CCCB-4747-A69C-650EF1618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22C7B-02FD-4CDD-909F-FE849A6B0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3A59-34BE-4EA0-9E12-C224B733D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794-C235-4A17-8D6A-31FDCA9C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51F36-1CEB-4CA1-9009-627DE144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4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9254-E298-4EAF-930C-A0928F6F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54353-4FE8-4B07-A240-DA66E9314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D5612-FD56-4EE3-9C8D-C0A88027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6233-FCB6-4305-BEDA-80B2AFF6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27B8B-9563-4C49-BC14-BB696E2D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4AFA-C0C5-4250-8B14-38495F9C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373AD-BA7E-4139-AE15-A567AA4A2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F5567-821C-4F25-BDAD-06A9C8D1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71889-D633-4D76-A421-4242E7F6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91DF-6FC6-4809-8195-21CE61FC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359F-1820-49C2-A1F9-9EE8DDDD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CC01-6BEF-4BE7-B434-29BF3ABF9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1E257-A1FF-4CF2-9031-3FC3FD62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F3188-266F-4BD9-943E-0B5008CB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F27EC-F57D-4862-9833-1B500D6A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D9FEA-6737-401B-8B3E-88FE3D83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E592-3759-45F4-BB1E-E1D19197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3AD1A-A113-4885-B34F-8348706CF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9D5FE-202A-465B-BE71-C647D97BD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82C35-EAD1-47E6-A23B-F682354BC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AB70F-68B0-4D2F-A754-928741C91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845F6-0805-40B2-9811-69219D87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416E7-E6C8-4D8C-AD17-8CA0D365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274C9-7D06-4C6F-9FDF-C3AC86CC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FF67-49DC-41E3-93C9-88E19395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3B348-9743-4D02-BDD2-B71F1632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02B456-6D64-4E96-82AE-1B52228E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F5EA0-BB00-4762-9B0B-0D6B9D5B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5ACA7-8356-4815-831C-9B45F38A0047}"/>
              </a:ext>
            </a:extLst>
          </p:cNvPr>
          <p:cNvSpPr/>
          <p:nvPr userDrawn="1"/>
        </p:nvSpPr>
        <p:spPr>
          <a:xfrm>
            <a:off x="64168" y="68178"/>
            <a:ext cx="12063664" cy="6789821"/>
          </a:xfrm>
          <a:prstGeom prst="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D020C2-8830-45A8-B775-AB50452CD921}"/>
              </a:ext>
            </a:extLst>
          </p:cNvPr>
          <p:cNvSpPr/>
          <p:nvPr userDrawn="1"/>
        </p:nvSpPr>
        <p:spPr>
          <a:xfrm>
            <a:off x="168811" y="144580"/>
            <a:ext cx="11859065" cy="6645242"/>
          </a:xfrm>
          <a:prstGeom prst="rect">
            <a:avLst/>
          </a:prstGeom>
          <a:noFill/>
          <a:ln w="104775">
            <a:solidFill>
              <a:srgbClr val="E66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0CB86-5523-42C8-A0E8-65C6712B1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/>
          <a:stretch/>
        </p:blipFill>
        <p:spPr>
          <a:xfrm>
            <a:off x="218758" y="6414869"/>
            <a:ext cx="11804431" cy="409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534E5-8290-4216-9056-005A3B564DCF}"/>
              </a:ext>
            </a:extLst>
          </p:cNvPr>
          <p:cNvSpPr txBox="1"/>
          <p:nvPr userDrawn="1"/>
        </p:nvSpPr>
        <p:spPr>
          <a:xfrm>
            <a:off x="9959538" y="6059606"/>
            <a:ext cx="201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MAKSUDA BEGUM</a:t>
            </a:r>
          </a:p>
        </p:txBody>
      </p:sp>
    </p:spTree>
    <p:extLst>
      <p:ext uri="{BB962C8B-B14F-4D97-AF65-F5344CB8AC3E}">
        <p14:creationId xmlns:p14="http://schemas.microsoft.com/office/powerpoint/2010/main" val="12151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8FAD-AACA-478D-8056-AA0AF040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1F-8469-48FB-AE0E-D07CD21F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AD517-38EB-4BF2-9337-E01C26136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FD28F-BE34-48B1-93B7-BD07F23B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0FBB0-5D2C-4554-B69B-CFCBDD4A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AB67D-0D7B-46EF-9D4E-224C9D15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3149-9D0C-4A37-81DC-F0F9EA8D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3381F-9E97-442A-99BB-40C210364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DA0F4-1AB1-44B5-8A8A-9E07914CB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63D0-B7A9-46E1-B9B3-68EFD110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9F260-F505-4BF9-8148-34808FCA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95E0E-0EF4-425F-B173-B64DC40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8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E980B-FFC0-487C-B00B-8E4A8137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7866B-3605-4165-A505-8CE5B4E7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1D421-FDF6-46FE-AB25-04FC31FA3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8503-B38C-4F76-9B40-E47FAB764F0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2BC3-6FE0-42EB-A3E2-263239F29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A8F4-26FE-4C7E-AB95-64ED450F0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9711-A83E-4156-9EC3-5D409A4E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9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9C4F2DDE-DC7B-40EC-958F-856A1CB202C9}"/>
              </a:ext>
            </a:extLst>
          </p:cNvPr>
          <p:cNvSpPr txBox="1"/>
          <p:nvPr/>
        </p:nvSpPr>
        <p:spPr>
          <a:xfrm>
            <a:off x="4107768" y="512176"/>
            <a:ext cx="7765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পাঠে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সবাইকে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স্বাগত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Graphic 2" descr="Partial sun">
            <a:extLst>
              <a:ext uri="{FF2B5EF4-FFF2-40B4-BE49-F238E27FC236}">
                <a16:creationId xmlns:a16="http://schemas.microsoft.com/office/drawing/2014/main" id="{4AC4D80C-8167-4C8D-B76E-BD13D87FF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866" y="1755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471B0-6325-4A8A-8675-9954D0FE4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04" y="746882"/>
            <a:ext cx="4120221" cy="3640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DC6724BC-A46D-44D4-A58D-1E264A78293A}"/>
              </a:ext>
            </a:extLst>
          </p:cNvPr>
          <p:cNvSpPr/>
          <p:nvPr/>
        </p:nvSpPr>
        <p:spPr>
          <a:xfrm>
            <a:off x="1073425" y="461351"/>
            <a:ext cx="2133600" cy="1232452"/>
          </a:xfrm>
          <a:prstGeom prst="flowChartMultidocument">
            <a:avLst/>
          </a:prstGeom>
          <a:solidFill>
            <a:srgbClr val="0EF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3839C-8E02-4DA6-A98B-31CB2D4AD893}"/>
              </a:ext>
            </a:extLst>
          </p:cNvPr>
          <p:cNvSpPr txBox="1"/>
          <p:nvPr/>
        </p:nvSpPr>
        <p:spPr>
          <a:xfrm>
            <a:off x="1166191" y="746882"/>
            <a:ext cx="9859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যে সকল গ্রন্থির ক্ষরণ কোনো নালীর ভিতর দিয়ে না গিয়ে  সরাসরি রক্তস্রোতে মিশে আমাদের আচরণকে নিয়ন্ত্রণ করে,সে সকল গ্রন্থিকে অন্তঃক্ষরা বা নালীহীন গ্রন্থি বলে।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E322167D-34BF-412D-9462-1AEF77CF848D}"/>
              </a:ext>
            </a:extLst>
          </p:cNvPr>
          <p:cNvSpPr/>
          <p:nvPr/>
        </p:nvSpPr>
        <p:spPr>
          <a:xfrm>
            <a:off x="1205948" y="4664765"/>
            <a:ext cx="609600" cy="371061"/>
          </a:xfrm>
          <a:prstGeom prst="chevron">
            <a:avLst/>
          </a:prstGeom>
          <a:solidFill>
            <a:srgbClr val="0EF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E7F3F160-0CE1-4A44-93FF-887A9B3A9266}"/>
              </a:ext>
            </a:extLst>
          </p:cNvPr>
          <p:cNvSpPr/>
          <p:nvPr/>
        </p:nvSpPr>
        <p:spPr>
          <a:xfrm>
            <a:off x="2150533" y="1693333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DC1B13A-8591-499F-8F61-FAC0547A4F23}"/>
              </a:ext>
            </a:extLst>
          </p:cNvPr>
          <p:cNvSpPr/>
          <p:nvPr/>
        </p:nvSpPr>
        <p:spPr>
          <a:xfrm>
            <a:off x="2091267" y="2205289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E788DC-9F07-4818-A75C-5A285D747AC0}"/>
              </a:ext>
            </a:extLst>
          </p:cNvPr>
          <p:cNvSpPr/>
          <p:nvPr/>
        </p:nvSpPr>
        <p:spPr>
          <a:xfrm>
            <a:off x="2116666" y="2640127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3651C96-19D5-42E9-9558-24A8C0A1041C}"/>
              </a:ext>
            </a:extLst>
          </p:cNvPr>
          <p:cNvSpPr/>
          <p:nvPr/>
        </p:nvSpPr>
        <p:spPr>
          <a:xfrm>
            <a:off x="2150533" y="2989651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2F73B0-497E-454F-B6BB-03D91593CE0F}"/>
              </a:ext>
            </a:extLst>
          </p:cNvPr>
          <p:cNvSpPr/>
          <p:nvPr/>
        </p:nvSpPr>
        <p:spPr>
          <a:xfrm>
            <a:off x="2108199" y="3452927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DB06445-D31F-4C79-9C42-B595A366658E}"/>
              </a:ext>
            </a:extLst>
          </p:cNvPr>
          <p:cNvSpPr/>
          <p:nvPr/>
        </p:nvSpPr>
        <p:spPr>
          <a:xfrm>
            <a:off x="2150533" y="3859327"/>
            <a:ext cx="694268" cy="4064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25E04C7-2FCF-42C4-99BC-9FAC3D352D5B}"/>
              </a:ext>
            </a:extLst>
          </p:cNvPr>
          <p:cNvSpPr/>
          <p:nvPr/>
        </p:nvSpPr>
        <p:spPr>
          <a:xfrm>
            <a:off x="894521" y="701020"/>
            <a:ext cx="4693478" cy="68718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87CA2-37A4-4206-AB98-9AA55B3C6630}"/>
              </a:ext>
            </a:extLst>
          </p:cNvPr>
          <p:cNvSpPr txBox="1"/>
          <p:nvPr/>
        </p:nvSpPr>
        <p:spPr>
          <a:xfrm>
            <a:off x="1437861" y="841974"/>
            <a:ext cx="985961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বৈশিষ্ট্যঃ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অন্তঃক্ষরা গ্রন্থির কোনো নালী নেই,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এটি রক্তস্রোতে মিশে যায়,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এটি বিভিন্ন শারীরবৃত্তীয় কাজ নিয়ন্ত্রণ করে,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এটি কোনো কোনো ক্ষেত্রে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বহিঃক্ষরা।যেমনঃঅগ্ন্যাশয়,শুক্রাশয় ও ডিম্বাশয়।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এটি একটি রাসায়নিক সংবাদবাহক।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AAFC010E-6087-416C-BD86-98846C1B957D}"/>
              </a:ext>
            </a:extLst>
          </p:cNvPr>
          <p:cNvSpPr/>
          <p:nvPr/>
        </p:nvSpPr>
        <p:spPr>
          <a:xfrm>
            <a:off x="662609" y="389467"/>
            <a:ext cx="3401391" cy="736968"/>
          </a:xfrm>
          <a:prstGeom prst="flowChartAlternateProcess">
            <a:avLst/>
          </a:prstGeom>
          <a:solidFill>
            <a:srgbClr val="E66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A8407-3E00-4B9A-BAA9-98727D53CB60}"/>
              </a:ext>
            </a:extLst>
          </p:cNvPr>
          <p:cNvSpPr txBox="1"/>
          <p:nvPr/>
        </p:nvSpPr>
        <p:spPr>
          <a:xfrm>
            <a:off x="1108766" y="411756"/>
            <a:ext cx="944879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গ্রন্থির প্রকারভেদ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গঠনের ওপর ভিত্তি করে গ্রন্থিসমূহকে দু-ভাগে ভাগ করা যায়।যেমনঃ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১)সনালি গ্রন্থি,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২)অনালি গ্রন্থি।          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B1E4A0-AC48-47FA-B624-A18790960F26}"/>
              </a:ext>
            </a:extLst>
          </p:cNvPr>
          <p:cNvSpPr/>
          <p:nvPr/>
        </p:nvSpPr>
        <p:spPr>
          <a:xfrm>
            <a:off x="1498600" y="2326964"/>
            <a:ext cx="965200" cy="4339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957C61D-E35D-4AEE-A09E-A50BED63B7D2}"/>
              </a:ext>
            </a:extLst>
          </p:cNvPr>
          <p:cNvSpPr/>
          <p:nvPr/>
        </p:nvSpPr>
        <p:spPr>
          <a:xfrm>
            <a:off x="1498600" y="3108209"/>
            <a:ext cx="965200" cy="43390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45D012-A384-48F7-95DA-AC4B63301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/>
        </p:blipFill>
        <p:spPr>
          <a:xfrm>
            <a:off x="5327375" y="2027583"/>
            <a:ext cx="6188764" cy="384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63479E-7B4F-4F27-8A3B-877DF617DF53}"/>
              </a:ext>
            </a:extLst>
          </p:cNvPr>
          <p:cNvSpPr txBox="1"/>
          <p:nvPr/>
        </p:nvSpPr>
        <p:spPr>
          <a:xfrm>
            <a:off x="980660" y="848139"/>
            <a:ext cx="985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প্রকারভেদঃ</a:t>
            </a:r>
          </a:p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মানবদেহে মোটামুটি আট ধরনের অন্তঃক্ষরা গ্রন্থি পাওয়া গেছে।এ গ্রন্থিগুলো হলোঃ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পিটুইটারী গ্রন্ত্রি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প্যারাথাইরয়েড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অগ্ন্যাশয়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পিনিয়াল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থাইরয়েড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এড্রিনাল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যৌণ গ্রন্থি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থাইমাস গ্রন্থি।</a:t>
            </a:r>
          </a:p>
        </p:txBody>
      </p:sp>
    </p:spTree>
    <p:extLst>
      <p:ext uri="{BB962C8B-B14F-4D97-AF65-F5344CB8AC3E}">
        <p14:creationId xmlns:p14="http://schemas.microsoft.com/office/powerpoint/2010/main" val="19187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7CA18-5725-4F59-BC9A-99B6A9E2F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6" r="25016"/>
          <a:stretch/>
        </p:blipFill>
        <p:spPr>
          <a:xfrm>
            <a:off x="6941428" y="1075523"/>
            <a:ext cx="3664226" cy="351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2B436-95CF-4572-B7DB-BBC06193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9" y="1250694"/>
            <a:ext cx="4148760" cy="284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lowchart: Data 10">
            <a:extLst>
              <a:ext uri="{FF2B5EF4-FFF2-40B4-BE49-F238E27FC236}">
                <a16:creationId xmlns:a16="http://schemas.microsoft.com/office/drawing/2014/main" id="{4DF70A53-6EE8-498A-9237-AEFE50D1E37B}"/>
              </a:ext>
            </a:extLst>
          </p:cNvPr>
          <p:cNvSpPr/>
          <p:nvPr/>
        </p:nvSpPr>
        <p:spPr>
          <a:xfrm>
            <a:off x="4251425" y="3986311"/>
            <a:ext cx="3498575" cy="760298"/>
          </a:xfrm>
          <a:prstGeom prst="flowChartInputOutput">
            <a:avLst/>
          </a:prstGeom>
          <a:solidFill>
            <a:srgbClr val="0EF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274151-73FD-4843-ACEC-E5B68B1D0239}"/>
              </a:ext>
            </a:extLst>
          </p:cNvPr>
          <p:cNvSpPr txBox="1"/>
          <p:nvPr/>
        </p:nvSpPr>
        <p:spPr>
          <a:xfrm>
            <a:off x="5181600" y="4072216"/>
            <a:ext cx="265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পিটুইটারী গ্রন্থি</a:t>
            </a:r>
            <a:endParaRPr lang="en-US" sz="2800" b="1" dirty="0"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A4131-B05D-49A1-981D-691C74B1CB73}"/>
              </a:ext>
            </a:extLst>
          </p:cNvPr>
          <p:cNvSpPr txBox="1"/>
          <p:nvPr/>
        </p:nvSpPr>
        <p:spPr>
          <a:xfrm>
            <a:off x="5919504" y="3192153"/>
            <a:ext cx="204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সম্মুখ অংশ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6F28A-5D2C-4DEF-B5D9-97FFC516F795}"/>
              </a:ext>
            </a:extLst>
          </p:cNvPr>
          <p:cNvSpPr txBox="1"/>
          <p:nvPr/>
        </p:nvSpPr>
        <p:spPr>
          <a:xfrm>
            <a:off x="10460784" y="3069462"/>
            <a:ext cx="15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পশ্চাৎ অংশ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B88D29-F055-4101-A2E4-B8BA7E1881E5}"/>
              </a:ext>
            </a:extLst>
          </p:cNvPr>
          <p:cNvSpPr txBox="1"/>
          <p:nvPr/>
        </p:nvSpPr>
        <p:spPr>
          <a:xfrm>
            <a:off x="1311212" y="4923032"/>
            <a:ext cx="9569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গ্রন্থিগুলোর মধ্যে পিটুইটারী গ্রন্থির ভূমিকা সবচেয়ে গুরুত্বপূর্ণ এবং উল্লেখযোগ্য।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আকারে ডিমের মত এবং আয়তনে একটি মটর দানার মত।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BA6C6-6694-4581-9850-B4890EED6AD3}"/>
              </a:ext>
            </a:extLst>
          </p:cNvPr>
          <p:cNvSpPr txBox="1"/>
          <p:nvPr/>
        </p:nvSpPr>
        <p:spPr>
          <a:xfrm>
            <a:off x="2372139" y="410817"/>
            <a:ext cx="561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84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9D6C5-69ED-4575-85E5-B5E7B91B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573" y="1217471"/>
            <a:ext cx="5761383" cy="3047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77BB2-1AED-4E9F-AEE7-7136350816EA}"/>
              </a:ext>
            </a:extLst>
          </p:cNvPr>
          <p:cNvSpPr txBox="1"/>
          <p:nvPr/>
        </p:nvSpPr>
        <p:spPr>
          <a:xfrm>
            <a:off x="4664765" y="4229725"/>
            <a:ext cx="421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প্যারাথাইরয়েড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গ্রন্থি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54358-D411-44AC-A071-46F96753F703}"/>
              </a:ext>
            </a:extLst>
          </p:cNvPr>
          <p:cNvSpPr txBox="1"/>
          <p:nvPr/>
        </p:nvSpPr>
        <p:spPr>
          <a:xfrm>
            <a:off x="927652" y="4717199"/>
            <a:ext cx="963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গলদেশের দুপাশে ২টি করে মোট ৪টি প্যারাথাইরয়েড গ্রন্থি রয়েছে।প্যারাথাইরয়েড গ্রন্থি নিঃসৃত হরমোনের নাম প্যারাহরমোন।প্যারাহরমোন ক্যালসিয়াম ও ফসফরাস বিপাককে নিয়ন্ত্রন করে।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D98CD-4CAD-4ABC-A39F-B51668463AD2}"/>
              </a:ext>
            </a:extLst>
          </p:cNvPr>
          <p:cNvSpPr txBox="1"/>
          <p:nvPr/>
        </p:nvSpPr>
        <p:spPr>
          <a:xfrm>
            <a:off x="2001078" y="424070"/>
            <a:ext cx="644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ছবিটিতে কী দেখছো?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3C082-6898-44A9-880B-4BD6E23B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2" y="2186401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6D8DD-3CA5-4888-AA1B-8682BF097E75}"/>
              </a:ext>
            </a:extLst>
          </p:cNvPr>
          <p:cNvSpPr txBox="1"/>
          <p:nvPr/>
        </p:nvSpPr>
        <p:spPr>
          <a:xfrm>
            <a:off x="4420843" y="4086638"/>
            <a:ext cx="375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এড্রিনাল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6555D-6347-417B-AC02-2BE96F017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69" y="2029238"/>
            <a:ext cx="2630142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0E52A7-1D6A-4CD3-9E95-028DAE33B7C9}"/>
              </a:ext>
            </a:extLst>
          </p:cNvPr>
          <p:cNvSpPr txBox="1"/>
          <p:nvPr/>
        </p:nvSpPr>
        <p:spPr>
          <a:xfrm>
            <a:off x="1702190" y="4923692"/>
            <a:ext cx="828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শরীরে এড্রিনাল গ্রন্থির গুরুত্ব অপরিসীম।প্রতিটি বৃক্কের উপরে একটি করে মোট দুটি এড্রিনাল গ্রন্থি রয়েছে।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780AA-CC09-40B3-B678-DA54B3AE8AF8}"/>
              </a:ext>
            </a:extLst>
          </p:cNvPr>
          <p:cNvSpPr txBox="1"/>
          <p:nvPr/>
        </p:nvSpPr>
        <p:spPr>
          <a:xfrm>
            <a:off x="2676939" y="890712"/>
            <a:ext cx="683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এড্রিনাল গ্রন্থি কোথায় অবস্থিত?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40E5E-53E5-4EA2-AA1E-895FB713A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6" y="2332836"/>
            <a:ext cx="3738358" cy="194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4667D-537B-4FD3-B1FC-77C312A6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49" y="2464231"/>
            <a:ext cx="3047318" cy="1630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D2B583-DFF7-4AA4-8B9B-87DD9119759F}"/>
              </a:ext>
            </a:extLst>
          </p:cNvPr>
          <p:cNvSpPr txBox="1"/>
          <p:nvPr/>
        </p:nvSpPr>
        <p:spPr>
          <a:xfrm>
            <a:off x="4603445" y="4204262"/>
            <a:ext cx="390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থাইরয়েড গ্রন্থি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2CA29-FFC8-41BA-BC58-EBF3390D41BE}"/>
              </a:ext>
            </a:extLst>
          </p:cNvPr>
          <p:cNvSpPr txBox="1"/>
          <p:nvPr/>
        </p:nvSpPr>
        <p:spPr>
          <a:xfrm>
            <a:off x="3084163" y="5021450"/>
            <a:ext cx="582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গলদেশের শ্বাসনালীর দুইপাশে এই গ্রন্থিটি অবস্থিত।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8FCC89-FC71-48AC-BD07-126636715A2A}"/>
              </a:ext>
            </a:extLst>
          </p:cNvPr>
          <p:cNvSpPr txBox="1"/>
          <p:nvPr/>
        </p:nvSpPr>
        <p:spPr>
          <a:xfrm>
            <a:off x="2610679" y="884462"/>
            <a:ext cx="560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থাইরয়েড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603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ED216-DFD7-4519-9C14-6D4538C9AD71}"/>
              </a:ext>
            </a:extLst>
          </p:cNvPr>
          <p:cNvSpPr txBox="1"/>
          <p:nvPr/>
        </p:nvSpPr>
        <p:spPr>
          <a:xfrm>
            <a:off x="3994205" y="647114"/>
            <a:ext cx="519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41398-FD92-44C6-BFC2-F902021D80EB}"/>
              </a:ext>
            </a:extLst>
          </p:cNvPr>
          <p:cNvSpPr txBox="1"/>
          <p:nvPr/>
        </p:nvSpPr>
        <p:spPr>
          <a:xfrm>
            <a:off x="2584174" y="2239617"/>
            <a:ext cx="660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 ও বহিঃক্ষরা গ্রন্থির মধ্যে পার্থক্য নির্নয় করো।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B22FD-36A8-4F0E-AA0F-D9F12459A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4" y="3269974"/>
            <a:ext cx="6074102" cy="2316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2336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1CFA6-6426-4CE6-BF47-10BEA3020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34605"/>
          <a:stretch/>
        </p:blipFill>
        <p:spPr>
          <a:xfrm>
            <a:off x="7303749" y="2026618"/>
            <a:ext cx="2542616" cy="2019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7AAEA-850F-4323-925C-546F011815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2464904" y="1453262"/>
            <a:ext cx="3431394" cy="2549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51005-FDBB-413E-896E-7E0BAF5299EE}"/>
              </a:ext>
            </a:extLst>
          </p:cNvPr>
          <p:cNvSpPr txBox="1"/>
          <p:nvPr/>
        </p:nvSpPr>
        <p:spPr>
          <a:xfrm>
            <a:off x="5274365" y="3791842"/>
            <a:ext cx="445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 গ্রন্থি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DB0B7-545B-40B7-BB4B-98A04CE7B39E}"/>
              </a:ext>
            </a:extLst>
          </p:cNvPr>
          <p:cNvSpPr txBox="1"/>
          <p:nvPr/>
        </p:nvSpPr>
        <p:spPr>
          <a:xfrm>
            <a:off x="2345635" y="4299996"/>
            <a:ext cx="75007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পাকস্থলীর নিচে অগ্ন্যাশয় গ্রন্থির অবস্থান।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 গ্রন্থি দু ধরনের রস ক্ষরণ করে।যথাঃ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১)ইনসুলিন ও</a:t>
            </a: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২)গ্লুকোজেন।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060F0-BA2D-4E17-BB0D-A0E83D9FA3A7}"/>
              </a:ext>
            </a:extLst>
          </p:cNvPr>
          <p:cNvSpPr txBox="1"/>
          <p:nvPr/>
        </p:nvSpPr>
        <p:spPr>
          <a:xfrm>
            <a:off x="1908313" y="528731"/>
            <a:ext cx="7818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 ,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025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D816AF1-5067-45B3-BC89-BC1CA0E522FF}"/>
              </a:ext>
            </a:extLst>
          </p:cNvPr>
          <p:cNvSpPr txBox="1"/>
          <p:nvPr/>
        </p:nvSpPr>
        <p:spPr>
          <a:xfrm>
            <a:off x="936762" y="3375991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মোছাঃমাকছুদা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সাঘাটা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সাঘাটা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84DC7-F7D6-45D9-84CC-E07E24AB6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61" y="1372427"/>
            <a:ext cx="2056573" cy="205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3754F-3F49-43DD-B838-C21A357EF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864" y="781874"/>
            <a:ext cx="1762125" cy="2524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5134F2-A9CE-4B60-9DF8-0476DD4C17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7" t="-295" r="2787" b="8846"/>
          <a:stretch/>
        </p:blipFill>
        <p:spPr>
          <a:xfrm rot="19974427">
            <a:off x="4807178" y="1081533"/>
            <a:ext cx="4198443" cy="4940938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CCFB6AF-0BDF-461D-8712-D454003A2225}"/>
              </a:ext>
            </a:extLst>
          </p:cNvPr>
          <p:cNvSpPr txBox="1"/>
          <p:nvPr/>
        </p:nvSpPr>
        <p:spPr>
          <a:xfrm>
            <a:off x="8837435" y="3814332"/>
            <a:ext cx="2894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বিষয়ঃমনোবিজ্ঞান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ৃতীয়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/০২/২০২১ই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0A77D-91AF-462A-A912-BFB29B48C62D}"/>
              </a:ext>
            </a:extLst>
          </p:cNvPr>
          <p:cNvSpPr txBox="1"/>
          <p:nvPr/>
        </p:nvSpPr>
        <p:spPr>
          <a:xfrm>
            <a:off x="4975362" y="280040"/>
            <a:ext cx="23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0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CB37F-870C-496A-ADF2-AEAFAA670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>
          <a:xfrm>
            <a:off x="2581539" y="1542006"/>
            <a:ext cx="2894244" cy="2146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36739-075D-4411-A898-C790198CD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1542006"/>
            <a:ext cx="3422788" cy="2698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2544B9-5254-426E-A560-FB8AF751320B}"/>
              </a:ext>
            </a:extLst>
          </p:cNvPr>
          <p:cNvSpPr txBox="1"/>
          <p:nvPr/>
        </p:nvSpPr>
        <p:spPr>
          <a:xfrm>
            <a:off x="2001079" y="531761"/>
            <a:ext cx="612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থাইমাস গ্রন্থির অবস্থান কোথায়?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FBB65-6021-42D6-8C80-5C8D932A112E}"/>
              </a:ext>
            </a:extLst>
          </p:cNvPr>
          <p:cNvSpPr txBox="1"/>
          <p:nvPr/>
        </p:nvSpPr>
        <p:spPr>
          <a:xfrm>
            <a:off x="1510747" y="4539798"/>
            <a:ext cx="10018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বক্ষপিঞ্জরের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থাইমাস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্ষমতায়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থাইমাস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খযোগ্য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3042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8E780-EEB1-4D28-BE82-DF6B036B9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69" y="1487538"/>
            <a:ext cx="4121426" cy="270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EDBC0-959C-44D0-929B-7136D84A1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7538"/>
            <a:ext cx="3806895" cy="2703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DB9187-3931-43AA-9E4B-4EE1EE1955BD}"/>
              </a:ext>
            </a:extLst>
          </p:cNvPr>
          <p:cNvSpPr txBox="1"/>
          <p:nvPr/>
        </p:nvSpPr>
        <p:spPr>
          <a:xfrm>
            <a:off x="3089826" y="489882"/>
            <a:ext cx="2557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পিনিয়াল গ্রন্থি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8FC375-3EEC-4DC7-94B2-29BED436493F}"/>
              </a:ext>
            </a:extLst>
          </p:cNvPr>
          <p:cNvSpPr txBox="1"/>
          <p:nvPr/>
        </p:nvSpPr>
        <p:spPr>
          <a:xfrm>
            <a:off x="1526069" y="4361068"/>
            <a:ext cx="9342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গুরুমস্তি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768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A13F1D-9E6E-447E-AA49-6A7041C346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>
          <a:xfrm>
            <a:off x="7752108" y="1941547"/>
            <a:ext cx="2732224" cy="244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8FC24-2053-4F96-8F86-7C3234D79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3362"/>
            <a:ext cx="2407754" cy="2444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B6671-630A-470D-86B9-0ABA7B889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85" y="1940466"/>
            <a:ext cx="3690108" cy="2570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0E1C78-D433-4E02-80D9-7CDE57F22256}"/>
              </a:ext>
            </a:extLst>
          </p:cNvPr>
          <p:cNvSpPr txBox="1"/>
          <p:nvPr/>
        </p:nvSpPr>
        <p:spPr>
          <a:xfrm>
            <a:off x="3220278" y="834887"/>
            <a:ext cx="166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যৌণ গ্রন্থি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CE553-651B-430F-8DFA-85566E943C6F}"/>
              </a:ext>
            </a:extLst>
          </p:cNvPr>
          <p:cNvSpPr txBox="1"/>
          <p:nvPr/>
        </p:nvSpPr>
        <p:spPr>
          <a:xfrm>
            <a:off x="2173357" y="4910794"/>
            <a:ext cx="868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অন্ডকো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ডিম্বাশয়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ন্ত্রনণ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7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898FA-8932-487A-856E-F3D2F429D841}"/>
              </a:ext>
            </a:extLst>
          </p:cNvPr>
          <p:cNvSpPr txBox="1"/>
          <p:nvPr/>
        </p:nvSpPr>
        <p:spPr>
          <a:xfrm>
            <a:off x="3854548" y="745588"/>
            <a:ext cx="5134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C633A-3283-44F4-BF7E-D24E90F053F1}"/>
              </a:ext>
            </a:extLst>
          </p:cNvPr>
          <p:cNvSpPr txBox="1"/>
          <p:nvPr/>
        </p:nvSpPr>
        <p:spPr>
          <a:xfrm>
            <a:off x="2332382" y="1822174"/>
            <a:ext cx="752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গ্রন্থিগুলোর অবস্থান নির্দেশ করো।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3BA98-5C96-405E-BF9B-61DFFCC9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3007321"/>
            <a:ext cx="7527235" cy="24866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115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411D67-5C67-4D18-BD05-6652B619F188}"/>
              </a:ext>
            </a:extLst>
          </p:cNvPr>
          <p:cNvSpPr txBox="1"/>
          <p:nvPr/>
        </p:nvSpPr>
        <p:spPr>
          <a:xfrm>
            <a:off x="3346174" y="781879"/>
            <a:ext cx="261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18A30-8BEF-4350-94C7-8AC19CEAA2B8}"/>
              </a:ext>
            </a:extLst>
          </p:cNvPr>
          <p:cNvSpPr txBox="1"/>
          <p:nvPr/>
        </p:nvSpPr>
        <p:spPr>
          <a:xfrm>
            <a:off x="2319131" y="2151727"/>
            <a:ext cx="6573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শিষ্ট্য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পিনিয়াল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64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D7985-3EA7-441B-A923-04DDB1262312}"/>
              </a:ext>
            </a:extLst>
          </p:cNvPr>
          <p:cNvSpPr txBox="1"/>
          <p:nvPr/>
        </p:nvSpPr>
        <p:spPr>
          <a:xfrm>
            <a:off x="1902605" y="1084829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274C2-1D62-45AE-AD29-216188E5A09D}"/>
              </a:ext>
            </a:extLst>
          </p:cNvPr>
          <p:cNvSpPr txBox="1"/>
          <p:nvPr/>
        </p:nvSpPr>
        <p:spPr>
          <a:xfrm>
            <a:off x="742122" y="2412913"/>
            <a:ext cx="6294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মানব আচরণে পিটুইটারী গ্রন্থির ভূমিকা ঊল্লেখ করো।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FDED72-5672-4E14-8EF2-400E7105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91" y="1205947"/>
            <a:ext cx="4916557" cy="43864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04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54EDA-95E7-4A99-BA25-97E6F7FEB117}"/>
              </a:ext>
            </a:extLst>
          </p:cNvPr>
          <p:cNvSpPr txBox="1"/>
          <p:nvPr/>
        </p:nvSpPr>
        <p:spPr>
          <a:xfrm>
            <a:off x="4931236" y="910067"/>
            <a:ext cx="357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সবাইকে</a:t>
            </a:r>
            <a:r>
              <a:rPr lang="en-US" sz="3200" b="1" dirty="0"/>
              <a:t> </a:t>
            </a:r>
            <a:r>
              <a:rPr lang="en-US" sz="3200" b="1" dirty="0" err="1"/>
              <a:t>ধন্যবাদ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560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612689984">
            <a:hlinkClick r:id="" action="ppaction://media"/>
            <a:extLst>
              <a:ext uri="{FF2B5EF4-FFF2-40B4-BE49-F238E27FC236}">
                <a16:creationId xmlns:a16="http://schemas.microsoft.com/office/drawing/2014/main" id="{1338360A-5FE9-451E-927E-DFF89B4BC9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07095" y="1222513"/>
            <a:ext cx="7129669" cy="4412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583FC-9139-440F-81DC-CDA55251CF34}"/>
              </a:ext>
            </a:extLst>
          </p:cNvPr>
          <p:cNvSpPr txBox="1"/>
          <p:nvPr/>
        </p:nvSpPr>
        <p:spPr>
          <a:xfrm>
            <a:off x="2504659" y="371061"/>
            <a:ext cx="604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1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E4470-DF9C-448C-AB59-D453480C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25" y="4505891"/>
            <a:ext cx="1359384" cy="90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7108F-2260-43E0-A6C5-C1292E51F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972" y="2621497"/>
            <a:ext cx="1587160" cy="127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DD0F81-530D-4468-AE3B-CF0A3092C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13778"/>
          <a:stretch/>
        </p:blipFill>
        <p:spPr>
          <a:xfrm>
            <a:off x="4495385" y="2921979"/>
            <a:ext cx="1587160" cy="1224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C739D-44AC-48F4-8431-5B7FBD5F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11"/>
          <a:stretch/>
        </p:blipFill>
        <p:spPr>
          <a:xfrm>
            <a:off x="3072949" y="4321725"/>
            <a:ext cx="1153551" cy="12709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3EAA19-9B34-4CB9-AFF1-6895E83CC3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1428"/>
          <a:stretch/>
        </p:blipFill>
        <p:spPr>
          <a:xfrm>
            <a:off x="1635606" y="4564177"/>
            <a:ext cx="1277595" cy="94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024CAA-BD67-47E4-B89D-58D799DA8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12" y="4552121"/>
            <a:ext cx="1470991" cy="11291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5E477E-70F7-4F07-A504-092D2AD0E5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97" y="383341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D9E094-956E-4466-9E6A-77E3E5D4A7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50" y="2786747"/>
            <a:ext cx="1773513" cy="1180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94C63981-744C-4771-ACF0-9CF32695E621}"/>
              </a:ext>
            </a:extLst>
          </p:cNvPr>
          <p:cNvSpPr/>
          <p:nvPr/>
        </p:nvSpPr>
        <p:spPr>
          <a:xfrm rot="5400000">
            <a:off x="5117375" y="1256199"/>
            <a:ext cx="707886" cy="768180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ctagon 5">
            <a:extLst>
              <a:ext uri="{FF2B5EF4-FFF2-40B4-BE49-F238E27FC236}">
                <a16:creationId xmlns:a16="http://schemas.microsoft.com/office/drawing/2014/main" id="{23DCECB0-7846-4245-A194-F9448D26C61E}"/>
              </a:ext>
            </a:extLst>
          </p:cNvPr>
          <p:cNvSpPr/>
          <p:nvPr/>
        </p:nvSpPr>
        <p:spPr>
          <a:xfrm>
            <a:off x="4935084" y="2017706"/>
            <a:ext cx="983456" cy="785606"/>
          </a:xfrm>
          <a:prstGeom prst="octagon">
            <a:avLst/>
          </a:prstGeom>
          <a:solidFill>
            <a:srgbClr val="0EF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E38179-5B31-4201-8F74-E0224A252681}"/>
              </a:ext>
            </a:extLst>
          </p:cNvPr>
          <p:cNvSpPr txBox="1"/>
          <p:nvPr/>
        </p:nvSpPr>
        <p:spPr>
          <a:xfrm>
            <a:off x="5003516" y="2118900"/>
            <a:ext cx="115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3A00A725-394F-4581-9EF6-9C7857BAE415}"/>
              </a:ext>
            </a:extLst>
          </p:cNvPr>
          <p:cNvSpPr/>
          <p:nvPr/>
        </p:nvSpPr>
        <p:spPr>
          <a:xfrm>
            <a:off x="3500637" y="369828"/>
            <a:ext cx="3658847" cy="934228"/>
          </a:xfrm>
          <a:prstGeom prst="flowChartPunchedTape">
            <a:avLst/>
          </a:prstGeom>
          <a:solidFill>
            <a:srgbClr val="0EFA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DD6C0227-8F2F-4846-B343-20664DEF43D6}"/>
              </a:ext>
            </a:extLst>
          </p:cNvPr>
          <p:cNvSpPr txBox="1"/>
          <p:nvPr/>
        </p:nvSpPr>
        <p:spPr>
          <a:xfrm>
            <a:off x="3649724" y="552261"/>
            <a:ext cx="501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</a:p>
        </p:txBody>
      </p:sp>
    </p:spTree>
    <p:extLst>
      <p:ext uri="{BB962C8B-B14F-4D97-AF65-F5344CB8AC3E}">
        <p14:creationId xmlns:p14="http://schemas.microsoft.com/office/powerpoint/2010/main" val="33558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368E2A-B4D9-4BD9-85C9-32D7EB84D99E}"/>
              </a:ext>
            </a:extLst>
          </p:cNvPr>
          <p:cNvSpPr txBox="1"/>
          <p:nvPr/>
        </p:nvSpPr>
        <p:spPr>
          <a:xfrm>
            <a:off x="2186609" y="1386990"/>
            <a:ext cx="85741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িক্ষার্থীরা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----</a:t>
            </a:r>
          </a:p>
          <a:p>
            <a:endParaRPr lang="en-US" sz="32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 ১)</a:t>
            </a:r>
            <a:r>
              <a:rPr lang="bn-BD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গ্রন্থি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   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)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ঃ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ক্ষরা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গ্রন্থির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প্রকারভ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গুলোর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বর্ননা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</a:t>
            </a:r>
          </a:p>
          <a:p>
            <a:endParaRPr lang="en-US" sz="2000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63C3F1-FA15-4179-B2E3-BEE571A05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6037"/>
              </p:ext>
            </p:extLst>
          </p:nvPr>
        </p:nvGraphicFramePr>
        <p:xfrm>
          <a:off x="2032000" y="1630017"/>
          <a:ext cx="8128000" cy="450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1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131B00-86B9-4F1C-B950-2E1DFF366D93}"/>
              </a:ext>
            </a:extLst>
          </p:cNvPr>
          <p:cNvSpPr txBox="1"/>
          <p:nvPr/>
        </p:nvSpPr>
        <p:spPr>
          <a:xfrm>
            <a:off x="1027040" y="4321358"/>
            <a:ext cx="9713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মানবদেহের ক্ষরণশীল কোষের দ্বারা গঠিত কতক অংগ বিভিন্ন ধরনের জৈব-রাসায়নিক তরল পদার্থ ক্ষরণ করে, এসব অংগকে গ্রন্থি বলা হয়।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C1212-11DE-4151-8EE3-02D0FA095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39034" r="17717" b="20173"/>
          <a:stretch/>
        </p:blipFill>
        <p:spPr>
          <a:xfrm>
            <a:off x="2524536" y="1867264"/>
            <a:ext cx="6215269" cy="2796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A013B-74B5-417A-8557-67C495936AD1}"/>
              </a:ext>
            </a:extLst>
          </p:cNvPr>
          <p:cNvSpPr txBox="1"/>
          <p:nvPr/>
        </p:nvSpPr>
        <p:spPr>
          <a:xfrm>
            <a:off x="2319132" y="387205"/>
            <a:ext cx="491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645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>
            <a:extLst>
              <a:ext uri="{FF2B5EF4-FFF2-40B4-BE49-F238E27FC236}">
                <a16:creationId xmlns:a16="http://schemas.microsoft.com/office/drawing/2014/main" id="{D0269E27-F3A8-4782-9D64-10838E8194C1}"/>
              </a:ext>
            </a:extLst>
          </p:cNvPr>
          <p:cNvSpPr/>
          <p:nvPr/>
        </p:nvSpPr>
        <p:spPr>
          <a:xfrm>
            <a:off x="1574800" y="835537"/>
            <a:ext cx="2777068" cy="722208"/>
          </a:xfrm>
          <a:prstGeom prst="flowChartInputOutp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3A524-1894-4A22-9518-77727E32695B}"/>
              </a:ext>
            </a:extLst>
          </p:cNvPr>
          <p:cNvSpPr txBox="1"/>
          <p:nvPr/>
        </p:nvSpPr>
        <p:spPr>
          <a:xfrm>
            <a:off x="1574800" y="1772764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 নিঃসৃত রসকে হরমোন বলে।একটি গ্রীক শব্দ থেকে হরমোন শব্দটি উদ্ভূত হয়েছে,যার অর্থ হলো কর্মদ্দীপক।হরমোন নিঃসৃত হয়ে রক্তপ্রবাহের সাথে মিশে শরীরকে নানা কর্মে উদ্দীপ্ত করে।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E647C83-FC96-4F61-A9F5-DA111F818495}"/>
              </a:ext>
            </a:extLst>
          </p:cNvPr>
          <p:cNvSpPr/>
          <p:nvPr/>
        </p:nvSpPr>
        <p:spPr>
          <a:xfrm>
            <a:off x="558800" y="1913551"/>
            <a:ext cx="1016000" cy="91875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B5DBE-2C89-42B1-870A-9B74A91AF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97" y="3153975"/>
            <a:ext cx="4186238" cy="2656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747C0-3CB5-48EF-B475-A2EB6A51C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16" y="342900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F79A31-9A4A-471E-AB26-D6BC1FF98915}"/>
              </a:ext>
            </a:extLst>
          </p:cNvPr>
          <p:cNvSpPr txBox="1"/>
          <p:nvPr/>
        </p:nvSpPr>
        <p:spPr>
          <a:xfrm>
            <a:off x="2186609" y="942849"/>
            <a:ext cx="660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 ও বহিঃক্ষরা গ্রন্থির মধ্যে পার্থক্যঃ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FF02-9B1C-4B08-B4FB-4B65381F186B}"/>
              </a:ext>
            </a:extLst>
          </p:cNvPr>
          <p:cNvSpPr/>
          <p:nvPr/>
        </p:nvSpPr>
        <p:spPr>
          <a:xfrm>
            <a:off x="1547191" y="2310560"/>
            <a:ext cx="9505122" cy="27735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4C11E549-4E5C-4C1B-B617-9D093F1237D0}"/>
              </a:ext>
            </a:extLst>
          </p:cNvPr>
          <p:cNvSpPr/>
          <p:nvPr/>
        </p:nvSpPr>
        <p:spPr>
          <a:xfrm>
            <a:off x="-129214" y="2690002"/>
            <a:ext cx="12851301" cy="172033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D1D6BE8C-4138-410D-8B2C-E3FE5C171EB8}"/>
              </a:ext>
            </a:extLst>
          </p:cNvPr>
          <p:cNvSpPr/>
          <p:nvPr/>
        </p:nvSpPr>
        <p:spPr>
          <a:xfrm>
            <a:off x="-129214" y="3345012"/>
            <a:ext cx="12794975" cy="77947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657B896D-B3C0-4DE1-98B0-44E3C4E508A8}"/>
              </a:ext>
            </a:extLst>
          </p:cNvPr>
          <p:cNvSpPr/>
          <p:nvPr/>
        </p:nvSpPr>
        <p:spPr>
          <a:xfrm>
            <a:off x="-165654" y="3908130"/>
            <a:ext cx="12894364" cy="125683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97BD852D-58C3-41B5-8D1C-90E4E9504005}"/>
              </a:ext>
            </a:extLst>
          </p:cNvPr>
          <p:cNvSpPr/>
          <p:nvPr/>
        </p:nvSpPr>
        <p:spPr>
          <a:xfrm>
            <a:off x="-172278" y="4671098"/>
            <a:ext cx="12894365" cy="106018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66BDD11B-9B10-4A39-8272-AED92E11DAA5}"/>
              </a:ext>
            </a:extLst>
          </p:cNvPr>
          <p:cNvSpPr/>
          <p:nvPr/>
        </p:nvSpPr>
        <p:spPr>
          <a:xfrm rot="5400000" flipV="1">
            <a:off x="4003814" y="3597678"/>
            <a:ext cx="3790123" cy="142460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0B8D9-E8D2-44B2-9ECD-B11C08E4405C}"/>
              </a:ext>
            </a:extLst>
          </p:cNvPr>
          <p:cNvSpPr txBox="1"/>
          <p:nvPr/>
        </p:nvSpPr>
        <p:spPr>
          <a:xfrm>
            <a:off x="2521226" y="2347362"/>
            <a:ext cx="157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 গ্রন্থি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440BF-7352-4A16-AF48-6B3DAEE66B3B}"/>
              </a:ext>
            </a:extLst>
          </p:cNvPr>
          <p:cNvSpPr txBox="1"/>
          <p:nvPr/>
        </p:nvSpPr>
        <p:spPr>
          <a:xfrm>
            <a:off x="5565913" y="1803065"/>
            <a:ext cx="820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BF40C-A026-4939-83FE-80519F40B7D6}"/>
              </a:ext>
            </a:extLst>
          </p:cNvPr>
          <p:cNvSpPr txBox="1"/>
          <p:nvPr/>
        </p:nvSpPr>
        <p:spPr>
          <a:xfrm>
            <a:off x="7195930" y="2347362"/>
            <a:ext cx="201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বহিঃক্ষরা গ্রন্থি</a:t>
            </a:r>
          </a:p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5F422-8865-4405-8B20-C789571D2FCB}"/>
              </a:ext>
            </a:extLst>
          </p:cNvPr>
          <p:cNvSpPr txBox="1"/>
          <p:nvPr/>
        </p:nvSpPr>
        <p:spPr>
          <a:xfrm>
            <a:off x="1590261" y="2915478"/>
            <a:ext cx="413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১)নিঃসৃত পদার্থের নাম হরমোন।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83EA88-F1CF-4C8C-91C6-B440C4161B5E}"/>
              </a:ext>
            </a:extLst>
          </p:cNvPr>
          <p:cNvSpPr txBox="1"/>
          <p:nvPr/>
        </p:nvSpPr>
        <p:spPr>
          <a:xfrm>
            <a:off x="5970106" y="2930278"/>
            <a:ext cx="413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১)নিঃসৃত পদার্থের নাম এনজাইম।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3A16C-1BE1-4272-A4E7-40A40D2EF7F0}"/>
              </a:ext>
            </a:extLst>
          </p:cNvPr>
          <p:cNvSpPr txBox="1"/>
          <p:nvPr/>
        </p:nvSpPr>
        <p:spPr>
          <a:xfrm>
            <a:off x="1575356" y="3529410"/>
            <a:ext cx="41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২)নিঃসৃত রস সরাসরি রক্তস্রোতে মিশে যায়।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0E31D-68E1-4A05-8EFF-0F2C36EB2F62}"/>
              </a:ext>
            </a:extLst>
          </p:cNvPr>
          <p:cNvSpPr txBox="1"/>
          <p:nvPr/>
        </p:nvSpPr>
        <p:spPr>
          <a:xfrm>
            <a:off x="5898875" y="3457271"/>
            <a:ext cx="506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২)নিঃসৃত পদার্থ নির্দিষ্ট নালী পথে বাহিরে নির্গত হয়।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B60455-828B-42D6-80D5-E4A7388B5259}"/>
              </a:ext>
            </a:extLst>
          </p:cNvPr>
          <p:cNvSpPr txBox="1"/>
          <p:nvPr/>
        </p:nvSpPr>
        <p:spPr>
          <a:xfrm>
            <a:off x="1639958" y="3970971"/>
            <a:ext cx="418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৩)নিঃসৃত রস ক্ষরণের জন্য কোন নালীপথ নেই।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809274-28CF-4E4B-9CE7-6E5866F8AB58}"/>
              </a:ext>
            </a:extLst>
          </p:cNvPr>
          <p:cNvSpPr txBox="1"/>
          <p:nvPr/>
        </p:nvSpPr>
        <p:spPr>
          <a:xfrm>
            <a:off x="6034708" y="3961139"/>
            <a:ext cx="4336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৩)নিঃসৃত পদার্থ ক্ষরনের জন্য নালীপথ রয়েছে।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5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838BF-8C5C-47AF-9309-B708502544E9}"/>
              </a:ext>
            </a:extLst>
          </p:cNvPr>
          <p:cNvSpPr txBox="1"/>
          <p:nvPr/>
        </p:nvSpPr>
        <p:spPr>
          <a:xfrm>
            <a:off x="3148002" y="946818"/>
            <a:ext cx="243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14ECE-B5CA-431F-8C46-87D7DE01497F}"/>
              </a:ext>
            </a:extLst>
          </p:cNvPr>
          <p:cNvSpPr txBox="1"/>
          <p:nvPr/>
        </p:nvSpPr>
        <p:spPr>
          <a:xfrm>
            <a:off x="2822714" y="2468479"/>
            <a:ext cx="390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64964-17C9-4431-A902-17CEC41AE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4" y="834887"/>
            <a:ext cx="4943060" cy="44774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811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819</Words>
  <Application>Microsoft Office PowerPoint</Application>
  <PresentationFormat>Widescreen</PresentationFormat>
  <Paragraphs>117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Nirmala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Maksuda Begum</dc:creator>
  <cp:lastModifiedBy>Maksuda Begum</cp:lastModifiedBy>
  <cp:revision>68</cp:revision>
  <dcterms:created xsi:type="dcterms:W3CDTF">2021-01-03T10:35:53Z</dcterms:created>
  <dcterms:modified xsi:type="dcterms:W3CDTF">2021-02-26T10:30:36Z</dcterms:modified>
</cp:coreProperties>
</file>