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57" r:id="rId3"/>
    <p:sldId id="258" r:id="rId4"/>
    <p:sldId id="269" r:id="rId5"/>
    <p:sldId id="285" r:id="rId6"/>
    <p:sldId id="261" r:id="rId7"/>
    <p:sldId id="280" r:id="rId8"/>
    <p:sldId id="288" r:id="rId9"/>
    <p:sldId id="272" r:id="rId10"/>
    <p:sldId id="262" r:id="rId11"/>
    <p:sldId id="263" r:id="rId12"/>
    <p:sldId id="264" r:id="rId13"/>
    <p:sldId id="293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FFCC"/>
    <a:srgbClr val="CCFFFF"/>
    <a:srgbClr val="CCCCFF"/>
    <a:srgbClr val="CC99FF"/>
    <a:srgbClr val="00FFFF"/>
    <a:srgbClr val="33D5D9"/>
    <a:srgbClr val="0033CC"/>
    <a:srgbClr val="FFE7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8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06856-6044-4709-A62B-0517535D17D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F5598-5647-45F8-912C-1C750A301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0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01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7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4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v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সর্বোচ্চ ২০ মি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উপকরণ নমুনা হিসেবে নিবেন । স্লাইডে ছবি প্রদর্শনের পাশাপাশি বাস্তব উপকরণও দেখাবেন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8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সম্ভব</a:t>
            </a:r>
            <a:r>
              <a:rPr lang="bn-BD" baseline="0" dirty="0" smtClean="0"/>
              <a:t> হলে </a:t>
            </a:r>
            <a:r>
              <a:rPr lang="bn-BD" dirty="0" smtClean="0"/>
              <a:t>বাস্তব উপকরণ দেখবেন</a:t>
            </a:r>
            <a:r>
              <a:rPr lang="bn-BD" baseline="0" dirty="0" smtClean="0"/>
              <a:t> । স্লাইড প্রদর্শন শেষে প্রধান মূলের প্রকারভেদ শিক্ষার্থীরা ব্ল্যাকবোর্ডে লিখবে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4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রূপান্তরিত মূলের ভিডিওটি শিক্ষার্থীদের পুনরায়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ও মাঝে মাঝে  ভিডিও থামিয়ে  প্রশ্ন  করা যেতে পারে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31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 অংশটি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শুধুমাত্র শিক্ষকদের জন্য । সেজন্য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স্লাইডটি হাইড করে রাখা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হয়েছে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3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 শিক্ষার্থীরা ছকটি খাতায় তুলে নিয়ে পূরণ করবে । সময় ২মিঃ । </a:t>
            </a:r>
            <a:r>
              <a:rPr lang="bn-BD" baseline="0" dirty="0" smtClean="0"/>
              <a:t>শিক্ষক প্রয়োজনে পাঠ সংশ্লিষ্ট অন্য যেকোন কাজ দিতে পারেন । প্রতি দল থেকে যদি প্রত্যাশিত উত্তর না আসে তবে শিক্ষক বিষয়গুলো সম্পর্কে ধারণা </a:t>
            </a:r>
            <a:r>
              <a:rPr lang="bn-BD" baseline="0" smtClean="0"/>
              <a:t>দিবেন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05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smtClean="0"/>
              <a:t>আজকের</a:t>
            </a:r>
            <a:r>
              <a:rPr lang="bn-BD" baseline="0" smtClean="0"/>
              <a:t> পাঠটি সম্পর্কে সার্বিকভাবে জানার জন্য মূল্যায়নের ব্যবস্থা করা যেতে পারে ।তবে শিক্ষক অন্য কোন যুক্তিযুক্ত উপায়ে মূল্যায়ন করতে পারেন 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F5598-5647-45F8-912C-1C750A3017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7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১০-০২-১৪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35635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as-IN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35555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১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46050" cmpd="tri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536" y="64008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10/2/2014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8918" y="3740819"/>
            <a:ext cx="3124200" cy="160694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>
                  <a:noFill/>
                </a:ln>
                <a:solidFill>
                  <a:srgbClr val="FF99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b="1" dirty="0" smtClean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Root\animated gif flowers images glitter 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74171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48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2240" y="57792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২ মি: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28892"/>
              </p:ext>
            </p:extLst>
          </p:nvPr>
        </p:nvGraphicFramePr>
        <p:xfrm>
          <a:off x="762000" y="1523999"/>
          <a:ext cx="7772400" cy="4648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1219200"/>
                <a:gridCol w="1219200"/>
                <a:gridCol w="1219200"/>
                <a:gridCol w="990600"/>
              </a:tblGrid>
              <a:tr h="533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502">
                <a:tc>
                  <a:txBody>
                    <a:bodyPr/>
                    <a:lstStyle/>
                    <a:p>
                      <a:pPr algn="ctr"/>
                      <a:endParaRPr lang="bn-BD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প্রধান মূলের  উপরের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গোলাকার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  ,নীচের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হঠাৎ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সরু  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3940" y="159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মূলের নাম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213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উপর মোটা ,নীচ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" y="425538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প্রধান মূলের  মধ্যভাগ  মোটা  ,দুই প্রান্ত  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8690" y="5429310"/>
            <a:ext cx="27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অনিয়মিত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মোটা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108665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বৈশিষ্ট্য অনুসারে টিক চিহ্ন দাও :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6285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6230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162859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3800" y="162859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548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18951"/>
              </p:ext>
            </p:extLst>
          </p:nvPr>
        </p:nvGraphicFramePr>
        <p:xfrm>
          <a:off x="762000" y="1523999"/>
          <a:ext cx="7772400" cy="4648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4200"/>
                <a:gridCol w="1219200"/>
                <a:gridCol w="1219200"/>
                <a:gridCol w="1219200"/>
                <a:gridCol w="990600"/>
              </a:tblGrid>
              <a:tr h="533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6502">
                <a:tc>
                  <a:txBody>
                    <a:bodyPr/>
                    <a:lstStyle/>
                    <a:p>
                      <a:pPr algn="ctr"/>
                      <a:endParaRPr lang="bn-BD" sz="18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প্রধান মূলের  উপরের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গোলাকার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  ,নীচের</a:t>
                      </a:r>
                      <a:r>
                        <a:rPr lang="bn-BD" sz="1800" b="1" baseline="0" dirty="0" smtClean="0">
                          <a:latin typeface="NikoshBAN" pitchFamily="2" charset="0"/>
                          <a:cs typeface="NikoshBAN" pitchFamily="2" charset="0"/>
                        </a:rPr>
                        <a:t>  অংশ  হঠাৎ </a:t>
                      </a:r>
                      <a:r>
                        <a:rPr lang="bn-BD" sz="1800" b="1" dirty="0" smtClean="0">
                          <a:latin typeface="NikoshBAN" pitchFamily="2" charset="0"/>
                          <a:cs typeface="NikoshBAN" pitchFamily="2" charset="0"/>
                        </a:rPr>
                        <a:t>সরু   </a:t>
                      </a:r>
                      <a:endParaRPr lang="en-US" sz="1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43940" y="159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মূলের নাম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300" y="213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উপর মোটা ,নীচ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6300" y="4255383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প্রধান মূলের  মধ্যভাগ  মোটা  ,দুই প্রান্ত  ক্রমশ সরু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8690" y="5429310"/>
            <a:ext cx="275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প্রধান মূলের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অনিয়মিত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মোটা 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5180" y="901095"/>
            <a:ext cx="24079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 :  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162859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81600" y="162308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গাজরাকৃতি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162859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শালগমাকৃতি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3800" y="1628595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কন্দাকৃতি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40" y="4395013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200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640" y="5437108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7323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3" grpId="0"/>
      <p:bldP spid="9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1676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19" y="1837372"/>
            <a:ext cx="3506391" cy="260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48852" y="5151120"/>
            <a:ext cx="4572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মূলটি কোন মূলের রূপান্তর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8852" y="5153947"/>
            <a:ext cx="556450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চিত্রের মূলই কী প্রধান মূলের রূপান্তর?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141" y="5303520"/>
            <a:ext cx="49706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 দুটির গঠন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ভিন্ন কেন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200400" cy="260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06" y="2133600"/>
            <a:ext cx="3277194" cy="2607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88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506638"/>
            <a:ext cx="2362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5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3195"/>
            <a:ext cx="14478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1540" y="2895600"/>
            <a:ext cx="7467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আলোচিত প্রত্যেক প্রকার মূলের নাম ও রূপান্তরের কারণ ছক আকারে লিখ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1524000"/>
            <a:ext cx="4419600" cy="3810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আজকের আলোচ্য গুরুত্বপূর্ণ  শব্দসমূহ</a:t>
            </a:r>
            <a:r>
              <a:rPr lang="bn-BD" sz="1200" dirty="0" smtClean="0">
                <a:solidFill>
                  <a:srgbClr val="66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মূলাকৃতি মূল  </a:t>
            </a:r>
            <a:endParaRPr lang="bn-BD" sz="1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গাজরাকৃতি মূল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শালগমাকৃতি মূল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BD" sz="1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কন্দাকৃতি মূল </a:t>
            </a:r>
          </a:p>
        </p:txBody>
      </p:sp>
    </p:spTree>
    <p:extLst>
      <p:ext uri="{BB962C8B-B14F-4D97-AF65-F5344CB8AC3E}">
        <p14:creationId xmlns:p14="http://schemas.microsoft.com/office/powerpoint/2010/main" val="3887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050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4175760"/>
            <a:ext cx="3124200" cy="16764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5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extBox 6"/>
          <p:cNvSpPr txBox="1"/>
          <p:nvPr/>
        </p:nvSpPr>
        <p:spPr>
          <a:xfrm>
            <a:off x="253111" y="2484068"/>
            <a:ext cx="4407371" cy="3077766"/>
          </a:xfrm>
          <a:prstGeom prst="rect">
            <a:avLst/>
          </a:prstGeom>
          <a:noFill/>
          <a:ln w="130175" cmpd="sng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এ,কে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ইদ্রিস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সহকারী শিক্ষক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লাঙ্গলবাঁধ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শ্রীপুর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মাগুরা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953000" y="2484068"/>
            <a:ext cx="3948548" cy="3108543"/>
          </a:xfrm>
          <a:prstGeom prst="rect">
            <a:avLst/>
          </a:prstGeom>
          <a:noFill/>
          <a:ln w="130175" cmpd="sng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সপ্তম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619321" y="838200"/>
            <a:ext cx="4114800" cy="123578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95400" y="1143000"/>
            <a:ext cx="6477000" cy="4274506"/>
            <a:chOff x="457200" y="533400"/>
            <a:chExt cx="8001000" cy="5562600"/>
          </a:xfrm>
        </p:grpSpPr>
        <p:pic>
          <p:nvPicPr>
            <p:cNvPr id="1032" name="Picture 8" descr="C:\Users\User\Desktop\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2"/>
            <a:stretch/>
          </p:blipFill>
          <p:spPr bwMode="auto">
            <a:xfrm>
              <a:off x="5334001" y="838200"/>
              <a:ext cx="2590800" cy="486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651164"/>
              <a:ext cx="3200400" cy="4682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457200" y="533400"/>
              <a:ext cx="8001000" cy="5562600"/>
            </a:xfrm>
            <a:prstGeom prst="roundRect">
              <a:avLst/>
            </a:prstGeom>
            <a:noFill/>
            <a:ln w="730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2775857" y="4114800"/>
            <a:ext cx="2895600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04457" y="426718"/>
            <a:ext cx="3547766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চিহ্নিত অংশটি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না কান্ড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914706" y="441010"/>
            <a:ext cx="5857694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মূল হলে ডানদিকের প্রধান মূলটি মোটা কেন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199"/>
            <a:ext cx="7543799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10640" y="2590800"/>
            <a:ext cx="64008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প্রধান মূল 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5410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পাঠ-১,পৃষ্ঠা 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514600" y="533400"/>
            <a:ext cx="3657600" cy="1066800"/>
            <a:chOff x="2209800" y="1600200"/>
            <a:chExt cx="3657600" cy="1066800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3657600" cy="1066800"/>
            </a:xfrm>
            <a:prstGeom prst="rect">
              <a:avLst/>
            </a:prstGeom>
            <a:gradFill flip="none" rotWithShape="1">
              <a:gsLst>
                <a:gs pos="0">
                  <a:srgbClr val="33D5D9">
                    <a:tint val="66000"/>
                    <a:satMod val="160000"/>
                  </a:srgbClr>
                </a:gs>
                <a:gs pos="50000">
                  <a:srgbClr val="33D5D9">
                    <a:tint val="44500"/>
                    <a:satMod val="160000"/>
                  </a:srgbClr>
                </a:gs>
                <a:gs pos="100000">
                  <a:srgbClr val="33D5D9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0" y="1783080"/>
              <a:ext cx="2133600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r>
                <a:rPr lang="en-US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57935" y="1950720"/>
            <a:ext cx="371608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996633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7935" y="2928906"/>
            <a:ext cx="635246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১. রূপান্তরিত প্রধান মূল কী তা বলতে পারবে 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935" y="3733800"/>
            <a:ext cx="726686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২. রূপান্তরিত প্রধান মূলের গঠন  ব্যাখ্যা করতে পারবে 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7933" y="5361652"/>
            <a:ext cx="7990766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.রূপান্তরিত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প্রধান মূলের চিত্র অংকন করতে পারবে 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7933" y="4599652"/>
            <a:ext cx="768596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রূপান্তরিত প্রধান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মূলের প্রকারভেদ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3322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5" y="1480173"/>
            <a:ext cx="1030133" cy="34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453938"/>
            <a:ext cx="4648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 কিসের ছবি দেখতে পাচ্ছ?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460" y="5167875"/>
            <a:ext cx="162098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3587" y="392383"/>
            <a:ext cx="558268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যা দেখছ তা কী মূল না কান্ড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3587" y="5747384"/>
            <a:ext cx="54216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সঞ্চয়ের ফলে  প্রধান মূলের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1881" y="5685828"/>
            <a:ext cx="3171635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রূপান্তরিত প্রধান মূল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8850" y="515493"/>
            <a:ext cx="460590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এদের গায়ে কী কোন পর্ব বা গিট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8570" y="515493"/>
            <a:ext cx="2398259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পাতা ,মুকুল আছে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602" y="453938"/>
            <a:ext cx="7772400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মাটির উপরে যে পাতা দেখা যায় তা কোথা থেকে বের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7031" y="392382"/>
            <a:ext cx="4495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মূলের গঠন নিম্নরূপ কেন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User\Desktop\y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87" y="1225436"/>
            <a:ext cx="5582689" cy="394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66479" y="423160"/>
            <a:ext cx="5275829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 ধরণের মূলকে আমরা কী বলতে পারি?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4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2" grpId="0" animBg="1"/>
      <p:bldP spid="12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853" y="228600"/>
            <a:ext cx="2998947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প্রধান মূলের রূপান্তর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4" y="1521163"/>
            <a:ext cx="3492545" cy="380844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8" y="1520720"/>
            <a:ext cx="3431628" cy="3728106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9" y="1604232"/>
            <a:ext cx="3405490" cy="3725370"/>
          </a:xfrm>
          <a:prstGeom prst="rect">
            <a:avLst/>
          </a:prstGeom>
          <a:ln w="889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4099" idx="3"/>
          </p:cNvCxnSpPr>
          <p:nvPr/>
        </p:nvCxnSpPr>
        <p:spPr>
          <a:xfrm flipV="1">
            <a:off x="4141086" y="3384773"/>
            <a:ext cx="507114" cy="6128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7125" y="5600983"/>
            <a:ext cx="21678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রসাল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7125" y="5589206"/>
            <a:ext cx="20683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গাজরাকৃতি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2374" y="5589205"/>
            <a:ext cx="2590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শালগমাকৃতি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মূল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1152" y="5618252"/>
            <a:ext cx="23050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অনিয়মিত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7125" y="5589206"/>
            <a:ext cx="185594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8200" y="228600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5254" y="5571798"/>
            <a:ext cx="43724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উপরদিক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,নীচের দিকে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সরু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1152" y="5631023"/>
            <a:ext cx="216788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রসাল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6163" y="5600983"/>
            <a:ext cx="49453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উপরদিক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,নীচের দিকে </a:t>
            </a:r>
            <a:r>
              <a:rPr lang="bn-BD" sz="32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হঠাৎ সরু  </a:t>
            </a:r>
            <a:endParaRPr lang="en-US" sz="32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62374" y="5631023"/>
            <a:ext cx="221932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কন্দাকৃতি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TUBEROUS ROOTS MIRABILIS JALAPA_thumb[2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9" y="1523895"/>
            <a:ext cx="3587474" cy="380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9" y="1295401"/>
            <a:ext cx="360344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14184" y="228599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2960" y="202733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4132" y="178266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4132" y="178267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8196" y="242234"/>
            <a:ext cx="320373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ধরণের মূলকে আমরা কী মূল বলতে পারি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32959" y="178267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32958" y="196513"/>
            <a:ext cx="373570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 সঞ্চয়ের ফলে প্রধান মূলের আকৃতি কেমন হয়েছে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5 0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44305 0.0006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45955 -0.0055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6181 0.00046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11" grpId="0" animBg="1"/>
      <p:bldP spid="1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024094"/>
              </p:ext>
            </p:extLst>
          </p:nvPr>
        </p:nvGraphicFramePr>
        <p:xfrm>
          <a:off x="3695700" y="2971800"/>
          <a:ext cx="152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95700" y="2971800"/>
                        <a:ext cx="15240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1847612"/>
            <a:ext cx="1752600" cy="6669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 দেখি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710958"/>
            <a:ext cx="727841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পর্যায়ে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একটি করে  নমুনা দেখাবেন ও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ব্লাকবোর্ডে রূপান্তরিত প্রধান মূলের চিত্র আঁকবেন শিক্ষার্থীরা প্রত্যেকে খাতায় রূপান্তরিত প্রধান মূলের চিত্র অংকন করবে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694</Words>
  <Application>Microsoft Office PowerPoint</Application>
  <PresentationFormat>On-screen Show (4:3)</PresentationFormat>
  <Paragraphs>146</Paragraphs>
  <Slides>14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Samsul</cp:lastModifiedBy>
  <cp:revision>64</cp:revision>
  <dcterms:created xsi:type="dcterms:W3CDTF">2006-08-16T00:00:00Z</dcterms:created>
  <dcterms:modified xsi:type="dcterms:W3CDTF">2021-02-26T09:37:10Z</dcterms:modified>
</cp:coreProperties>
</file>