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7"/>
  </p:notesMasterIdLst>
  <p:sldIdLst>
    <p:sldId id="410" r:id="rId2"/>
    <p:sldId id="349" r:id="rId3"/>
    <p:sldId id="321" r:id="rId4"/>
    <p:sldId id="354" r:id="rId5"/>
    <p:sldId id="273" r:id="rId6"/>
    <p:sldId id="274" r:id="rId7"/>
    <p:sldId id="315" r:id="rId8"/>
    <p:sldId id="374" r:id="rId9"/>
    <p:sldId id="393" r:id="rId10"/>
    <p:sldId id="330" r:id="rId11"/>
    <p:sldId id="341" r:id="rId12"/>
    <p:sldId id="342" r:id="rId13"/>
    <p:sldId id="343" r:id="rId14"/>
    <p:sldId id="333" r:id="rId15"/>
    <p:sldId id="3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33CC"/>
    <a:srgbClr val="33CC33"/>
    <a:srgbClr val="00FF00"/>
    <a:srgbClr val="99FF33"/>
    <a:srgbClr val="CCFFCC"/>
    <a:srgbClr val="FF99FF"/>
    <a:srgbClr val="CCFF66"/>
    <a:srgbClr val="0066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3608" autoAdjust="0"/>
  </p:normalViewPr>
  <p:slideViewPr>
    <p:cSldViewPr snapToGrid="0">
      <p:cViewPr varScale="1">
        <p:scale>
          <a:sx n="60" d="100"/>
          <a:sy n="60" d="100"/>
        </p:scale>
        <p:origin x="510" y="72"/>
      </p:cViewPr>
      <p:guideLst/>
    </p:cSldViewPr>
  </p:slideViewPr>
  <p:outlineViewPr>
    <p:cViewPr>
      <p:scale>
        <a:sx n="33" d="100"/>
        <a:sy n="33" d="100"/>
      </p:scale>
      <p:origin x="0" y="-27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4E58E5-0B0D-4B4B-B389-4A667767A66F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0BBCA4-E474-42D9-996F-728D977DB1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948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73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9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85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9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7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66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4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429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427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9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E2E12-0406-4CD9-9179-8498EDD0AE0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23906-A95F-4AEC-AF0E-ED71F2289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52" y="204952"/>
            <a:ext cx="11776841" cy="64165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9931596">
            <a:off x="45212" y="899492"/>
            <a:ext cx="566811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পৌরনীতি</a:t>
            </a:r>
            <a:r>
              <a:rPr lang="en-US" sz="11500" b="1" dirty="0" smtClean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smtClean="0">
                <a:solidFill>
                  <a:srgbClr val="F50BD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43096"/>
            <a:ext cx="1219199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16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16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439988">
            <a:off x="5849215" y="980529"/>
            <a:ext cx="629819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15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5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384054" y="809525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600" b="1" dirty="0">
              <a:solidFill>
                <a:srgbClr val="0000CC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903950" y="2614562"/>
            <a:ext cx="10467675" cy="12192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685800" indent="-685800" algn="just">
              <a:buFont typeface="Wingdings" panose="05000000000000000000" pitchFamily="2" charset="2"/>
              <a:buChar char="v"/>
            </a:pP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নিজস্ব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399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3962400" y="301580"/>
            <a:ext cx="464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b="1" dirty="0">
              <a:solidFill>
                <a:srgbClr val="0000CC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752057" y="5220244"/>
            <a:ext cx="10772536" cy="990600"/>
          </a:xfrm>
          <a:prstGeom prst="flowChartAlternateProcess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1308539"/>
            <a:ext cx="10925503" cy="359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860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930316" y="342245"/>
            <a:ext cx="3803984" cy="1053417"/>
          </a:xfrm>
          <a:prstGeom prst="ellipse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সারাংশ</a:t>
            </a:r>
            <a:endParaRPr lang="en-US" sz="6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745" y="1907628"/>
            <a:ext cx="11014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6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এই পাঠ থেকে আমরা 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পদক্ষেপ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বিস্তারিত</a:t>
            </a:r>
            <a:r>
              <a:rPr lang="en-US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জানতে </a:t>
            </a:r>
            <a:r>
              <a:rPr lang="bn-BD" sz="6600" dirty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পারলাম।</a:t>
            </a:r>
            <a:endParaRPr lang="en-US" sz="6600" dirty="0">
              <a:solidFill>
                <a:srgbClr val="0A00D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32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2" name="Flowchart: Off-page Connector 11"/>
          <p:cNvSpPr/>
          <p:nvPr/>
        </p:nvSpPr>
        <p:spPr>
          <a:xfrm>
            <a:off x="4367054" y="418435"/>
            <a:ext cx="3042742" cy="692727"/>
          </a:xfrm>
          <a:prstGeom prst="flowChartOffpageConnector">
            <a:avLst/>
          </a:prstGeom>
          <a:solidFill>
            <a:srgbClr val="FFFF00"/>
          </a:solidFill>
          <a:ln w="57150">
            <a:solidFill>
              <a:srgbClr val="D6009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3467" y="1949981"/>
            <a:ext cx="988767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4769" y="3061143"/>
            <a:ext cx="6666073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28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7695" y="4701132"/>
            <a:ext cx="11225057" cy="156966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উপায়সমূহের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শিখবে</a:t>
            </a:r>
            <a:r>
              <a:rPr lang="en-US" sz="48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011" y="226670"/>
            <a:ext cx="8357936" cy="4297203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 rot="2474566">
            <a:off x="9115157" y="841377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 rot="19095705">
            <a:off x="-340085" y="832296"/>
            <a:ext cx="3477680" cy="7620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255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0" y="217884"/>
            <a:ext cx="11713780" cy="64008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595" y="965099"/>
            <a:ext cx="11713780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ধন্যবাদ</a:t>
            </a:r>
            <a:endParaRPr lang="en-US" sz="3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4783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614" y="1441344"/>
            <a:ext cx="66802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ফরমান</a:t>
            </a:r>
            <a:r>
              <a:rPr lang="en-US" sz="6600" b="1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উল্লাহ</a:t>
            </a:r>
            <a:endParaRPr lang="en-US" sz="6600" b="1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প্রভাষকঃ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কুণ্ডেশ্বরী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গার্লস</a:t>
            </a:r>
            <a:r>
              <a:rPr lang="en-US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7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স্নাতক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আবাসিক</a:t>
            </a:r>
            <a:r>
              <a:rPr lang="en-US" sz="44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রাউজান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54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Preparation 7"/>
          <p:cNvSpPr/>
          <p:nvPr/>
        </p:nvSpPr>
        <p:spPr>
          <a:xfrm>
            <a:off x="3958535" y="286310"/>
            <a:ext cx="5358885" cy="645067"/>
          </a:xfrm>
          <a:prstGeom prst="flowChartPreparation">
            <a:avLst/>
          </a:prstGeom>
          <a:solidFill>
            <a:srgbClr val="D024BC"/>
          </a:solidFill>
          <a:ln w="57150">
            <a:solidFill>
              <a:srgbClr val="3B0EF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4" t="16350" r="11889" b="15018"/>
          <a:stretch/>
        </p:blipFill>
        <p:spPr>
          <a:xfrm>
            <a:off x="7186863" y="1297832"/>
            <a:ext cx="4430455" cy="460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2855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211634" y="256303"/>
            <a:ext cx="632409" cy="582854"/>
          </a:xfrm>
          <a:prstGeom prst="rect">
            <a:avLst/>
          </a:prstGeom>
        </p:spPr>
      </p:pic>
      <p:sp>
        <p:nvSpPr>
          <p:cNvPr id="10" name="Flowchart: Preparation 9"/>
          <p:cNvSpPr/>
          <p:nvPr/>
        </p:nvSpPr>
        <p:spPr>
          <a:xfrm>
            <a:off x="3895472" y="300165"/>
            <a:ext cx="4512604" cy="645067"/>
          </a:xfrm>
          <a:prstGeom prst="flowChartPreparation">
            <a:avLst/>
          </a:prstGeom>
          <a:solidFill>
            <a:srgbClr val="0070C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6773" y="1013293"/>
            <a:ext cx="1149313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পৌরনীতি ও </a:t>
            </a:r>
            <a:r>
              <a:rPr lang="bn-BD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9600" dirty="0" err="1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9600" dirty="0" smtClean="0">
                <a:solidFill>
                  <a:srgbClr val="F511D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২য়</a:t>
            </a:r>
          </a:p>
          <a:p>
            <a:pPr algn="ctr"/>
            <a:r>
              <a:rPr lang="en-US" sz="8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dirty="0" smtClean="0">
                <a:solidFill>
                  <a:srgbClr val="0A00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Good Governance</a:t>
            </a:r>
            <a:endParaRPr lang="en-US" sz="8000" dirty="0" smtClean="0">
              <a:solidFill>
                <a:srgbClr val="0A00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93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sp>
        <p:nvSpPr>
          <p:cNvPr id="8" name="Flowchart: Manual Operation 7"/>
          <p:cNvSpPr/>
          <p:nvPr/>
        </p:nvSpPr>
        <p:spPr>
          <a:xfrm>
            <a:off x="3392449" y="221896"/>
            <a:ext cx="5578127" cy="676737"/>
          </a:xfrm>
          <a:prstGeom prst="flowChartManualOperation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/>
          </a:p>
        </p:txBody>
      </p:sp>
      <p:sp>
        <p:nvSpPr>
          <p:cNvPr id="13" name="Flowchart: Preparation 12"/>
          <p:cNvSpPr/>
          <p:nvPr/>
        </p:nvSpPr>
        <p:spPr>
          <a:xfrm>
            <a:off x="336884" y="1120528"/>
            <a:ext cx="4649488" cy="5006822"/>
          </a:xfrm>
          <a:prstGeom prst="flowChartPreparation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endParaRPr lang="en-US" sz="6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66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6600" b="1" dirty="0" smtClean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 rot="21033381">
            <a:off x="4742046" y="1203134"/>
            <a:ext cx="5688714" cy="1213085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54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54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54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</a:t>
            </a:r>
            <a:endParaRPr lang="en-US" sz="5400" b="1" dirty="0">
              <a:solidFill>
                <a:srgbClr val="99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eft Arrow 21"/>
          <p:cNvSpPr/>
          <p:nvPr/>
        </p:nvSpPr>
        <p:spPr>
          <a:xfrm rot="21413378">
            <a:off x="5173472" y="2523665"/>
            <a:ext cx="5604118" cy="1213085"/>
          </a:xfrm>
          <a:prstGeom prst="leftArrow">
            <a:avLst/>
          </a:prstGeom>
          <a:solidFill>
            <a:srgbClr val="00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US" sz="5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Left Arrow 22"/>
          <p:cNvSpPr/>
          <p:nvPr/>
        </p:nvSpPr>
        <p:spPr>
          <a:xfrm rot="186917">
            <a:off x="5117434" y="3876338"/>
            <a:ext cx="5061846" cy="1213085"/>
          </a:xfrm>
          <a:prstGeom prst="leftArrow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প্রতিরোধ</a:t>
            </a:r>
            <a:endParaRPr lang="en-US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Left Arrow 23"/>
          <p:cNvSpPr/>
          <p:nvPr/>
        </p:nvSpPr>
        <p:spPr>
          <a:xfrm rot="357863">
            <a:off x="4679259" y="5143857"/>
            <a:ext cx="5821439" cy="121308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5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স্বাধীনতা</a:t>
            </a:r>
            <a:endParaRPr lang="en-US" sz="54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315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22" grpId="0" animBg="1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00FF"/>
          </a:fgClr>
          <a:bgClr>
            <a:srgbClr val="CCFF66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831977" y="336327"/>
            <a:ext cx="4572000" cy="840822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511DA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ঘোষণা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5624" y="1491278"/>
            <a:ext cx="9805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আজকের পাঠ</a:t>
            </a:r>
            <a:r>
              <a:rPr lang="en-US" sz="8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</a:t>
            </a:r>
            <a:endParaRPr lang="en-US" sz="88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9543" y="2623882"/>
            <a:ext cx="114772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1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endParaRPr lang="en-US" sz="115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9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15766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4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4499164" y="287180"/>
            <a:ext cx="3170904" cy="756212"/>
          </a:xfrm>
          <a:prstGeom prst="hexagon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2853702" y="1294917"/>
            <a:ext cx="10357945" cy="3608159"/>
          </a:xfrm>
          <a:prstGeom prst="frame">
            <a:avLst/>
          </a:prstGeom>
          <a:solidFill>
            <a:srgbClr val="E719AC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6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endParaRPr lang="en-US" sz="66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১.সুশাসন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 smtClean="0">
                <a:solidFill>
                  <a:srgbClr val="99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09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3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2717" y="6061120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5308" y="1350463"/>
            <a:ext cx="1156034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অতীব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রাষ্ট্রই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সমস্যাসমূহ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প্রতষ্ঠার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নিম্নলিখিত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পদক্ষেপ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Off-page Connector 8"/>
          <p:cNvSpPr/>
          <p:nvPr/>
        </p:nvSpPr>
        <p:spPr>
          <a:xfrm>
            <a:off x="1671146" y="289222"/>
            <a:ext cx="9144000" cy="877426"/>
          </a:xfrm>
          <a:prstGeom prst="flowChartOffpageConnector">
            <a:avLst/>
          </a:prstGeom>
          <a:solidFill>
            <a:srgbClr val="0A00D6"/>
          </a:solidFill>
          <a:ln w="5715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সুশাসন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55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249" y="6045354"/>
            <a:ext cx="632409" cy="5828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7" y="6017662"/>
            <a:ext cx="632409" cy="5828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42437"/>
            <a:ext cx="632409" cy="5828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56303"/>
            <a:ext cx="632409" cy="582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2952" y="1000812"/>
            <a:ext cx="11549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স্বাধীনতাসহ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সন্নিবেশিত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ব্যক্তিস্বার্থে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খর্ব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24145" y="344150"/>
            <a:ext cx="10347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বাস্তবায়নঃ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6202" y="3431444"/>
            <a:ext cx="113999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অধিকাংশ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সুষ্ঠু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স্বৈরচারী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একচেটিয়া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72055" y="2835237"/>
            <a:ext cx="104525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অবসানঃ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6202" y="1265763"/>
            <a:ext cx="113999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প্রাতিষ্ঠানিক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গণতান্ত্রিক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চোখ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অনুশীলনই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ক্ষেত্রেই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73894" y="557877"/>
            <a:ext cx="5264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প্রাতিষ্ঠানিকীকরণঃ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8731" y="1166097"/>
            <a:ext cx="1131964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সহিংস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জ্বালাওপোড়াও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অবলম্বন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অপ্রয়োজনীয়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অনাকাঙ্ক্ষিত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হরতাল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খোঁজার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কু-অভ্যাস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বদলাতে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শান্তিপূর্ণ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বিরোধিতার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হরতালের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বিকল্প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সরানোর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অস্থিতিশীলতা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অন্তরায়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39614" y="595718"/>
            <a:ext cx="8544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8555" y="1171144"/>
            <a:ext cx="11319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পরিচালক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প্রশাসনের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দায়বদ্ধতার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অর্জনে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জবাবদিহি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পূর্বেই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মন্ত্রিসভাকে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আইনসভার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গৃহীত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জবাবদিহি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আইনসভায়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অনাস্থা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মন্ত্রিসভাকে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ক্ষমতাচ্যুত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প্রশাসনিক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কর্মকর্তাদের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ব্যর্থতার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পরিষ্কার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362886" y="568599"/>
            <a:ext cx="74869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দায়বদ্ধতার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965" y="1298354"/>
            <a:ext cx="1130875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গভর্নেন্স-এর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হীরকের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কাজকর্ম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প্রনীত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আইন-কানুন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ব্যক্তিস্বার্থে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স্বার্থে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তুলতে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296376" y="638594"/>
            <a:ext cx="49661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তোলাঃ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5383" y="1209036"/>
            <a:ext cx="113087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বিবেকবোধ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প্রজ্ঞা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উচিত-অনুচিত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ভালো-মন্দ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প্রশাসনযন্ত্রের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ব্যক্তিবর্গের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সুকুমার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বৃত্তিগুলোকে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পরিশীলিত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মূল্যবোধে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উদ্ধুদ্ধ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আমলা-প্রশাসকগণের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সীমা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সততার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17574" y="453852"/>
            <a:ext cx="5982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করাঃ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2072" y="1448126"/>
            <a:ext cx="112373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প্রাণভোমড়া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প্রভৃত্তির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ন্যায়পরায়ন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নিপীড়নমূক্ত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বোধগম্য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আদালত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ইচ্ছা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12135" y="793184"/>
            <a:ext cx="4877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3851" y="4050686"/>
            <a:ext cx="113087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পালনে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সক্ষম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সহজলভ্যতা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প্রশিক্ষণের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সেমিনার-সিম্পোজিয়াম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অনুকূল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26945" y="3439312"/>
            <a:ext cx="48622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534" y="924241"/>
            <a:ext cx="11308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সুপ্রিম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জুড়িশিয়াল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কাউন্সিলের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হাইকোর্ট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বিভাগে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অধঃস্তন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আদালতগুলোর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বিচারক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প্রতিযোগিতামূলক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পরীক্ষার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420556" y="294254"/>
            <a:ext cx="9553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নিশ্চিতকরণঃ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8085" y="1195494"/>
            <a:ext cx="113087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বিস্তার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সভা-সমিতি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সেমিনার-সিম্পোজিয়াম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সুশীল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সৎ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মানুষদের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কমিটি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প্রতিষ্ঠানগুলোতে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সিলেবাসে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অন্তর্ভুক্ত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এছাড়াও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স্বজনপ্রীতিকে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ঘৃণা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মানসিকতা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128799" y="488972"/>
            <a:ext cx="61170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নিয়ন্ত্রণঃ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9617" y="1109755"/>
            <a:ext cx="113087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আইনসভার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তত্ত্বকথায়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পর্যবসিত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সেদিকে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খুঁজতে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আইনসভায়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যুক্তিতর্ক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পেশ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আলাপ-আলোচনার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আইনসভাকে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রাজপথে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দাবিদাওয়া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আদায়ের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কুঅব্যাস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অকারণে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বয়কট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ওয়াকয়াউট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সময়সীমা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কমাতে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সংসদ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35410" y="482056"/>
            <a:ext cx="6247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আইনসভাঃ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2359" y="919176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তৃণমূল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স্বায়ত্তশাসিত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প্রতিষ্ঠানগুলোকে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স্বনির্ভর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স্ব-শাসিত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প্রণয়নে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নাগরিকদের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সম্পৃক্ততা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601310" y="265461"/>
            <a:ext cx="74886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সৃষ্টিঃ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1807" y="4140901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জনপ্রশাসনে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পদোন্নতির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মেধাবী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প্রার্থী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নিরপেক্ষ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সৎ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প্রজ্ঞাবান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সমন্বয়ে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কর্মকমিশন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495962" y="3539632"/>
            <a:ext cx="5525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কর্মকমিশন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636" y="950714"/>
            <a:ext cx="1142333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সৎ,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ন্যায়পরায়ন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জনদরদি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জনবান্ধব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সৎ,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অভিজ্ঞ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ন্যায়পরায়ন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জনদরদি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জনবান্ধব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নেতৃত্ব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সৎ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প্রজ্ঞাবান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নেতৃত্বের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কাঙ্ক্ষিত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67378" y="305024"/>
            <a:ext cx="37140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নেতৃত্বঃ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7573" y="4024154"/>
            <a:ext cx="1130875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পরিচালনায়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নিবন্ধন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বাধ্যতামূলক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অভ্যন্তরে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গণতন্ত্র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অনুষ্ঠানের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85417" y="3407504"/>
            <a:ext cx="5238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573" y="945758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লংঘন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জুলুম-নির্যাতন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অন্যায়-নির্যাতন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পারে-তা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164947" y="311943"/>
            <a:ext cx="7744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১৭.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4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গঠনঃ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3338" y="3493342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কল্যাণ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প্রকৃয়ায়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সম্পৃক্ততা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সম্ভবপর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31022" y="2880053"/>
            <a:ext cx="51360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জনস্বার্থকে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প্রদানঃ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573" y="989430"/>
            <a:ext cx="11308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পারঙ্গম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দূরদর্শী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1560786" y="400168"/>
            <a:ext cx="9490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পারঙ্গমতাঃ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11098" y="2842261"/>
            <a:ext cx="8369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দূরীকরণে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পরিকল্পিত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উদ্যোগ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544300" y="2222978"/>
            <a:ext cx="42334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দূরীকরণঃ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41622" y="4355948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পর্যাপ্ত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071518" y="3758693"/>
            <a:ext cx="7311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শক্তিশালীকরণ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7573" y="734147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এক্ষেত্রে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জনগণ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করণীয়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প্রচার-প্রচারণার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00247" y="178065"/>
            <a:ext cx="39244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২২.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57573" y="2866917"/>
            <a:ext cx="113087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মৌলবাদ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জঙ্গী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উগ্র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গোষ্ঠীগুলোর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অপতৎপরতা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নস্যা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3204450" y="2342930"/>
            <a:ext cx="55098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২৩.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57573" y="4597248"/>
            <a:ext cx="113087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এজন্য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অ্যাক্টন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বলেছেন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‘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প্রশ্রয়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নিরংকুশ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দুর্নীতিকেও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নিরংকুশ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’।</a:t>
            </a:r>
          </a:p>
        </p:txBody>
      </p:sp>
      <p:sp>
        <p:nvSpPr>
          <p:cNvPr id="73" name="Rectangle 72"/>
          <p:cNvSpPr/>
          <p:nvPr/>
        </p:nvSpPr>
        <p:spPr>
          <a:xfrm>
            <a:off x="3306054" y="4023751"/>
            <a:ext cx="5244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২৪.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89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5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0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1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5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>
                      <p:stCondLst>
                        <p:cond delay="indefinite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4" fill="hold">
                      <p:stCondLst>
                        <p:cond delay="indefinite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fill="hold">
                      <p:stCondLst>
                        <p:cond delay="indefinite"/>
                      </p:stCondLst>
                      <p:childTnLst>
                        <p:par>
                          <p:cTn id="470" fill="hold">
                            <p:stCondLst>
                              <p:cond delay="0"/>
                            </p:stCondLst>
                            <p:childTnLst>
                              <p:par>
                                <p:cTn id="4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1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1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1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>
                      <p:stCondLst>
                        <p:cond delay="indefinite"/>
                      </p:stCondLst>
                      <p:childTnLst>
                        <p:par>
                          <p:cTn id="515" fill="hold">
                            <p:stCondLst>
                              <p:cond delay="0"/>
                            </p:stCondLst>
                            <p:childTnLst>
                              <p:par>
                                <p:cTn id="5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0" fill="hold">
                      <p:stCondLst>
                        <p:cond delay="indefinite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2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4550" y="222381"/>
            <a:ext cx="976824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33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প্রতিষ্ঠার</a:t>
            </a:r>
            <a:r>
              <a:rPr lang="en-US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সমাধানের</a:t>
            </a:r>
            <a:r>
              <a:rPr lang="en-US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bn-BD" sz="4800" b="1" dirty="0" smtClean="0">
                <a:solidFill>
                  <a:srgbClr val="0A00D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 smtClean="0">
              <a:solidFill>
                <a:srgbClr val="0A00D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9375" y="1292073"/>
            <a:ext cx="106694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অধিকারের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সন্নিবেশ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বাস্তবায়নঃ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মাধ্যমের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হস্তক্ষেপের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অবসানঃ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গণতন্ত্রের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প্রাতিষ্ঠানিকীকরণঃ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সহিংসতা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স্থিতিশীলতা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দায়বদ্ধতার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৬.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স্বচ্ছ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প্রশাসন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তোলাঃ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মূল্যবোধ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জাগ্রত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করাঃ</a:t>
            </a:r>
            <a:endParaRPr lang="en-US" sz="4000" dirty="0">
              <a:solidFill>
                <a:srgbClr val="0033CC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-15764"/>
            <a:ext cx="12192000" cy="6858000"/>
          </a:xfrm>
          <a:prstGeom prst="frame">
            <a:avLst>
              <a:gd name="adj1" fmla="val 3065"/>
            </a:avLst>
          </a:prstGeom>
          <a:blipFill>
            <a:blip r:embed="rId2"/>
            <a:tile tx="0" ty="0" sx="100000" sy="100000" flip="none" algn="tl"/>
          </a:blip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483" y="6045353"/>
            <a:ext cx="632409" cy="582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11346848" y="6017663"/>
            <a:ext cx="632409" cy="5828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11334931" y="226671"/>
            <a:ext cx="632409" cy="5828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195868" y="224771"/>
            <a:ext cx="632409" cy="58285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32147" y="1105116"/>
            <a:ext cx="971624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আইনের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শাসন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৯.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বিভাগের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নিরপেক্ষতা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নিশ্চিতকরণঃ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১০.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endParaRPr lang="en-US" sz="4000" dirty="0">
              <a:solidFill>
                <a:srgbClr val="0033CC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দুর্নীতি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প্রতিরোধ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নিয়ন্ত্রণঃ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কার্যকর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আইনসভাঃ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১৩.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অংশগ্রহণের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অনুকুল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সৃষ্টিঃ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১৪.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কর্মকমিশন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33CC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সুযোগ্য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নেতৃত্বঃ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82865" y="1079716"/>
            <a:ext cx="969848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১৬.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কমিশনঃ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১৭.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মানবাধিকার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কমিশন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গঠনঃ</a:t>
            </a:r>
            <a:endParaRPr lang="en-US" sz="4000" dirty="0">
              <a:solidFill>
                <a:srgbClr val="0033CC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জনস্বার্থকে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প্রাধান্য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প্রদানঃ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অগ্রাধিকার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পারঙ্গমতাঃ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২০.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দারিদ্র্য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দূরীকরণঃ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২১.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স্থানীয়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কাঠামো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শক্তিশালীকরণঃ</a:t>
            </a:r>
            <a:endParaRPr lang="en-US" sz="4000" dirty="0">
              <a:solidFill>
                <a:srgbClr val="0033CC"/>
              </a:solidFill>
            </a:endParaRP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২২.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জনসচেতনতা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বৃদ্ধিঃ</a:t>
            </a:r>
            <a:endParaRPr lang="en-US" sz="4000" dirty="0">
              <a:solidFill>
                <a:srgbClr val="0033CC"/>
              </a:solidFill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২৩.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সাম্প্রদায়িক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সম্প্রীতি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২৪.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ভারসাম্য</a:t>
            </a:r>
            <a:r>
              <a:rPr lang="en-US" sz="4000" b="1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endParaRPr lang="en-US" sz="4000" b="1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66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.6|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6|7.4|3.6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1581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Farman Ullah</dc:creator>
  <cp:lastModifiedBy>Hp</cp:lastModifiedBy>
  <cp:revision>1020</cp:revision>
  <dcterms:created xsi:type="dcterms:W3CDTF">2020-04-27T04:23:09Z</dcterms:created>
  <dcterms:modified xsi:type="dcterms:W3CDTF">2021-02-27T07:05:13Z</dcterms:modified>
</cp:coreProperties>
</file>