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94" r:id="rId4"/>
    <p:sldId id="295" r:id="rId5"/>
    <p:sldId id="296" r:id="rId6"/>
    <p:sldId id="297" r:id="rId7"/>
    <p:sldId id="300" r:id="rId8"/>
    <p:sldId id="298" r:id="rId9"/>
    <p:sldId id="299" r:id="rId10"/>
    <p:sldId id="302" r:id="rId11"/>
    <p:sldId id="303" r:id="rId12"/>
    <p:sldId id="301" r:id="rId13"/>
    <p:sldId id="304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2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30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3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5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B827-77CB-4D41-B15F-E5B5EA3433E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AD82-878F-47E6-A493-6FBCDC75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jpg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00701" y="272956"/>
            <a:ext cx="7772400" cy="157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numCol="1">
            <a:prstTxWarp prst="textChevro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38" y="2179091"/>
            <a:ext cx="6670344" cy="37303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74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3" y="401095"/>
            <a:ext cx="1065890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 সমবৃত্তভূমিক বেলনের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ব্যাসা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4.5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উচ্চতা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6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সে.মি.। বেলনটির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বক্র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পৃষ্ঠের ক্ষেত্রফল নি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69" y="1601424"/>
            <a:ext cx="11518710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 আছে,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সমবৃত্তভূমিক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ব্যাসা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r=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.5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সে.মি. 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এবং উচ্চতা, h=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6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সে.মি.</a:t>
            </a: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সমবৃত্তভূমিক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বক্র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পৃষ্ঠের ক্ষেত্রফল =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        </a:t>
            </a:r>
            <a:endParaRPr lang="en-US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=                          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      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= 169.56 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endParaRPr lang="en-US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অতএব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বেলন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টির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সমগ্র পৃষ্ঠের ক্ষেত্রফল 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1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69.56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76702"/>
              </p:ext>
            </p:extLst>
          </p:nvPr>
        </p:nvGraphicFramePr>
        <p:xfrm>
          <a:off x="5292391" y="2795208"/>
          <a:ext cx="1602664" cy="49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3" imgW="330120" imgH="177480" progId="Equation.3">
                  <p:embed/>
                </p:oleObj>
              </mc:Choice>
              <mc:Fallback>
                <p:oleObj name="Equation" r:id="rId3" imgW="330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391" y="2795208"/>
                        <a:ext cx="1602664" cy="49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71802"/>
              </p:ext>
            </p:extLst>
          </p:nvPr>
        </p:nvGraphicFramePr>
        <p:xfrm>
          <a:off x="5292391" y="3746946"/>
          <a:ext cx="2448729" cy="45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5" imgW="1002960" imgH="177480" progId="Equation.3">
                  <p:embed/>
                </p:oleObj>
              </mc:Choice>
              <mc:Fallback>
                <p:oleObj name="Equation" r:id="rId5" imgW="1002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391" y="3746946"/>
                        <a:ext cx="2448729" cy="45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298465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32251"/>
              </p:ext>
            </p:extLst>
          </p:nvPr>
        </p:nvGraphicFramePr>
        <p:xfrm>
          <a:off x="4080870" y="406909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80870" y="4069091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8822"/>
              </p:ext>
            </p:extLst>
          </p:nvPr>
        </p:nvGraphicFramePr>
        <p:xfrm>
          <a:off x="7451678" y="967376"/>
          <a:ext cx="1410079" cy="520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11" imgW="660240" imgH="203040" progId="Equation.3">
                  <p:embed/>
                </p:oleObj>
              </mc:Choice>
              <mc:Fallback>
                <p:oleObj name="Equation" r:id="rId11" imgW="660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51678" y="967376"/>
                        <a:ext cx="1410079" cy="520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103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337" y="300251"/>
            <a:ext cx="1050877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দলীয়</a:t>
            </a:r>
            <a:r>
              <a:rPr lang="en-US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4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90" y="4718697"/>
            <a:ext cx="11450470" cy="15081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 সমবৃত্তভূমিক বেলনের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ব্যাসা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2.5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উচ্চতা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4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সে.মি.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বেলনটির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বক্র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পৃষ্ঠের ক্ষেত্রফল নি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                   )।</a:t>
            </a:r>
          </a:p>
          <a:p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17585"/>
              </p:ext>
            </p:extLst>
          </p:nvPr>
        </p:nvGraphicFramePr>
        <p:xfrm>
          <a:off x="4388595" y="5158850"/>
          <a:ext cx="1651379" cy="62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3" imgW="558720" imgH="177480" progId="Equation.3">
                  <p:embed/>
                </p:oleObj>
              </mc:Choice>
              <mc:Fallback>
                <p:oleObj name="Equation" r:id="rId3" imgW="558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8595" y="5158850"/>
                        <a:ext cx="1651379" cy="627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10" y="1638572"/>
            <a:ext cx="5186150" cy="2879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52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688" y="408295"/>
            <a:ext cx="8077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37" y="1799701"/>
            <a:ext cx="74107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কত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187242"/>
              </p:ext>
            </p:extLst>
          </p:nvPr>
        </p:nvGraphicFramePr>
        <p:xfrm>
          <a:off x="1114883" y="1811846"/>
          <a:ext cx="827585" cy="62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883" y="1811846"/>
                        <a:ext cx="827585" cy="622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0282" y="1751498"/>
            <a:ext cx="29752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3.1416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7" y="3006441"/>
            <a:ext cx="741073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বেলন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র সমগ্র পৃষ্ঠের ক্ষেত্রফল নি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র্ণয়ের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সূত্রটি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418" y="4367284"/>
            <a:ext cx="745645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বেলনটির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বক্র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পৃষ্ঠের ক্ষেত্রফল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নি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র্ণয়ের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সূত্রটি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0282" y="4261384"/>
            <a:ext cx="29752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50282" y="3006441"/>
            <a:ext cx="29752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926868"/>
              </p:ext>
            </p:extLst>
          </p:nvPr>
        </p:nvGraphicFramePr>
        <p:xfrm>
          <a:off x="8416373" y="3058632"/>
          <a:ext cx="2115403" cy="54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Equation" r:id="rId5" imgW="660240" imgH="203040" progId="Equation.3">
                  <p:embed/>
                </p:oleObj>
              </mc:Choice>
              <mc:Fallback>
                <p:oleObj name="Equation" r:id="rId5" imgW="660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16373" y="3058632"/>
                        <a:ext cx="2115403" cy="541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83453"/>
              </p:ext>
            </p:extLst>
          </p:nvPr>
        </p:nvGraphicFramePr>
        <p:xfrm>
          <a:off x="8416373" y="4261384"/>
          <a:ext cx="1152288" cy="467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7" imgW="330120" imgH="177480" progId="Equation.3">
                  <p:embed/>
                </p:oleObj>
              </mc:Choice>
              <mc:Fallback>
                <p:oleObj name="Equation" r:id="rId7" imgW="330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16373" y="4261384"/>
                        <a:ext cx="1152288" cy="467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16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1443037"/>
            <a:ext cx="5199797" cy="25557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14901" y="324431"/>
            <a:ext cx="9048466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  কাজ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29" y="4460322"/>
            <a:ext cx="10918209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6.5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 সে.মি. ব্যাসা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র্ধবিশিষ্ট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একটি সমবৃত্তভূমিক বেলনের উচ্চতা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10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 সে.মি.। বেলনটির সমগ্র পৃষ্ঠের ক্ষেত্রফল 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ও 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বক্রপৃষ্ঠের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ক্ষেত্রফল নি</a:t>
            </a:r>
            <a:r>
              <a:rPr lang="en-US" sz="36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355079"/>
              </p:ext>
            </p:extLst>
          </p:nvPr>
        </p:nvGraphicFramePr>
        <p:xfrm>
          <a:off x="580030" y="5595582"/>
          <a:ext cx="1753738" cy="45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030" y="5595582"/>
                        <a:ext cx="1753738" cy="455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466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3559790" y="2762727"/>
            <a:ext cx="3652152" cy="22544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8" y="1161913"/>
            <a:ext cx="6592659" cy="481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 </a:t>
            </a:r>
            <a:endParaRPr lang="bn-IN" sz="9600" b="1" dirty="0" smtClean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9600" b="1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</a:p>
          <a:p>
            <a:pPr algn="ctr"/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76" y="3889969"/>
            <a:ext cx="4408227" cy="204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806" y="1161913"/>
            <a:ext cx="4762500" cy="48167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113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832513" y="234614"/>
            <a:ext cx="1104033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7948" y="1434943"/>
            <a:ext cx="9134903" cy="2199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অনিরুদ্ধ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বৈরাগী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শিক্ষক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মহেশ্বর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পাশা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মাধ্যমিক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endParaRPr lang="en-US" sz="28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কুয়েট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দৌলতপুর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28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খুলনা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949" y="3790876"/>
            <a:ext cx="9134902" cy="24597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গণিত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শ্রেণিঃ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---- 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 ৮ম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অধ্যায়ঃ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 . . .    ১০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অনুশীলনীঃ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.. . ১০.২</a:t>
            </a:r>
          </a:p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সময়ঃ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. . . .      ৫০       </a:t>
            </a:r>
            <a:endParaRPr lang="bn-IN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 descr="Baira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24" y="1568472"/>
            <a:ext cx="1981200" cy="206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3767823"/>
            <a:ext cx="2280314" cy="24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341194"/>
            <a:ext cx="10495129" cy="70788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শিক্ষা</a:t>
            </a:r>
            <a:r>
              <a:rPr lang="bn-BD" sz="4000" dirty="0" smtClean="0"/>
              <a:t>র্থী বন্ধুরা তোমরা নিচের চিত্রগুলো লক্ষ কর-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1774209"/>
            <a:ext cx="3557516" cy="3705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96" y="1821973"/>
            <a:ext cx="3516572" cy="36576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74209"/>
            <a:ext cx="3575714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09" y="1111448"/>
            <a:ext cx="3875966" cy="45174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4" y="1111448"/>
            <a:ext cx="3766782" cy="451740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94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41946" y="313899"/>
            <a:ext cx="9512489" cy="15012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532262" y="2606723"/>
            <a:ext cx="11150221" cy="2333768"/>
          </a:xfrm>
          <a:prstGeom prst="left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বেলন</a:t>
            </a:r>
            <a:endParaRPr lang="en-US" sz="48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07" y="286602"/>
            <a:ext cx="91576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            </a:t>
            </a:r>
            <a:r>
              <a:rPr lang="en-US" sz="4800" dirty="0" err="1" smtClean="0"/>
              <a:t>শিখনফল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27546" y="1752233"/>
            <a:ext cx="11586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ধারনা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6" y="3207224"/>
            <a:ext cx="11586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সমগ্র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পৃষ্ঠের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ক্ষেত্রফল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" y="4681182"/>
            <a:ext cx="11586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 বক্রপৃষ্ঠের ক্ষেত্রফল নির্ণয় করতে পারবে।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088454"/>
              </p:ext>
            </p:extLst>
          </p:nvPr>
        </p:nvGraphicFramePr>
        <p:xfrm>
          <a:off x="1304025" y="1752233"/>
          <a:ext cx="702196" cy="65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3" imgW="139680" imgH="139680" progId="Equation.3">
                  <p:embed/>
                </p:oleObj>
              </mc:Choice>
              <mc:Fallback>
                <p:oleObj name="Equation" r:id="rId3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025" y="1752233"/>
                        <a:ext cx="702196" cy="653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1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72" y="559451"/>
            <a:ext cx="10331355" cy="5509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  </a:t>
            </a:r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পাই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en-US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bn-BD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:</a:t>
            </a:r>
            <a:endParaRPr lang="en-US" sz="4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BD" sz="3600" dirty="0" smtClean="0"/>
          </a:p>
          <a:p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প্রাচীনকাল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থেকে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গণিতবিদগণ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আসন্ন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নির্ণয়ের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চেষ্টা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ভারতীয়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গণিতবিদ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আর্যভট্ট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(৪৭৬-৫৫০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খ্রিষ্টাব্দ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         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আসন্ন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যা প্রায় 3.1416. গণতবিদ শ্রীনিবাস রামানুজন (১৮৮৭-১৯২০)         এর আসন্ন মান বের করেছেন যা দশমিকের পর মিলিয়ন ঘর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পর্যন্ত সঠিক। প্রকৃতপক্ষে,       একটি অমূলদ সংখ্যা।</a:t>
            </a:r>
            <a:endParaRPr lang="bn-BD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bn-BD" sz="36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34436"/>
              </p:ext>
            </p:extLst>
          </p:nvPr>
        </p:nvGraphicFramePr>
        <p:xfrm>
          <a:off x="6026150" y="335756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" name="Equation" r:id="rId3" imgW="139680" imgH="139680" progId="Equation.3">
                  <p:embed/>
                </p:oleObj>
              </mc:Choice>
              <mc:Fallback>
                <p:oleObj name="Equation" r:id="rId3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6150" y="3357563"/>
                        <a:ext cx="1397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422981"/>
              </p:ext>
            </p:extLst>
          </p:nvPr>
        </p:nvGraphicFramePr>
        <p:xfrm>
          <a:off x="6026150" y="3357563"/>
          <a:ext cx="1397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3" name="Equation" r:id="rId5" imgW="139680" imgH="139680" progId="Equation.3">
                  <p:embed/>
                </p:oleObj>
              </mc:Choice>
              <mc:Fallback>
                <p:oleObj name="Equation" r:id="rId5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6150" y="3357563"/>
                        <a:ext cx="1397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82748"/>
              </p:ext>
            </p:extLst>
          </p:nvPr>
        </p:nvGraphicFramePr>
        <p:xfrm>
          <a:off x="2323389" y="1132767"/>
          <a:ext cx="865969" cy="64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3389" y="1132767"/>
                        <a:ext cx="865969" cy="644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07971"/>
              </p:ext>
            </p:extLst>
          </p:nvPr>
        </p:nvGraphicFramePr>
        <p:xfrm>
          <a:off x="6026150" y="3497262"/>
          <a:ext cx="139700" cy="142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" name="Equation" r:id="rId9" imgW="139680" imgH="139680" progId="Equation.3">
                  <p:embed/>
                </p:oleObj>
              </mc:Choice>
              <mc:Fallback>
                <p:oleObj name="Equation" r:id="rId9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26150" y="3497262"/>
                        <a:ext cx="139700" cy="1429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7623"/>
              </p:ext>
            </p:extLst>
          </p:nvPr>
        </p:nvGraphicFramePr>
        <p:xfrm>
          <a:off x="4884618" y="2279176"/>
          <a:ext cx="861089" cy="56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6" name="Equation" r:id="rId11" imgW="139680" imgH="139680" progId="Equation.3">
                  <p:embed/>
                </p:oleObj>
              </mc:Choice>
              <mc:Fallback>
                <p:oleObj name="Equation" r:id="rId11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4618" y="2279176"/>
                        <a:ext cx="861089" cy="567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345113"/>
              </p:ext>
            </p:extLst>
          </p:nvPr>
        </p:nvGraphicFramePr>
        <p:xfrm>
          <a:off x="7058828" y="2726499"/>
          <a:ext cx="560366" cy="57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" name="Equation" r:id="rId13" imgW="139680" imgH="139680" progId="Equation.3">
                  <p:embed/>
                </p:oleObj>
              </mc:Choice>
              <mc:Fallback>
                <p:oleObj name="Equation" r:id="rId13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58828" y="2726499"/>
                        <a:ext cx="560366" cy="57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88569"/>
              </p:ext>
            </p:extLst>
          </p:nvPr>
        </p:nvGraphicFramePr>
        <p:xfrm>
          <a:off x="9977321" y="3197118"/>
          <a:ext cx="709682" cy="6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" name="Equation" r:id="rId15" imgW="139680" imgH="139680" progId="Equation.3">
                  <p:embed/>
                </p:oleObj>
              </mc:Choice>
              <mc:Fallback>
                <p:oleObj name="Equation" r:id="rId15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77321" y="3197118"/>
                        <a:ext cx="709682" cy="60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12348"/>
              </p:ext>
            </p:extLst>
          </p:nvPr>
        </p:nvGraphicFramePr>
        <p:xfrm>
          <a:off x="2756373" y="4386307"/>
          <a:ext cx="647606" cy="54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9" name="Equation" r:id="rId17" imgW="139680" imgH="139680" progId="Equation.3">
                  <p:embed/>
                </p:oleObj>
              </mc:Choice>
              <mc:Fallback>
                <p:oleObj name="Equation" r:id="rId17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56373" y="4386307"/>
                        <a:ext cx="647606" cy="54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4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5" y="306311"/>
            <a:ext cx="11532358" cy="12618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 5.5 সে.মি. ব্যাসা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বিশিষ্ট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 সমবৃত্তভূমিক বেলনের উচ্চতা 8 সে.মি.। বেলনটির সমগ্র পৃষ্ঠের ক্ষেত্রফল নি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</a:t>
            </a:r>
            <a:r>
              <a:rPr lang="en-US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) </a:t>
            </a:r>
            <a:r>
              <a:rPr lang="bn-BD" sz="36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36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07759"/>
              </p:ext>
            </p:extLst>
          </p:nvPr>
        </p:nvGraphicFramePr>
        <p:xfrm>
          <a:off x="7850116" y="907823"/>
          <a:ext cx="1730612" cy="55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3" imgW="558720" imgH="177480" progId="Equation.3">
                  <p:embed/>
                </p:oleObj>
              </mc:Choice>
              <mc:Fallback>
                <p:oleObj name="Equation" r:id="rId3" imgW="558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0116" y="907823"/>
                        <a:ext cx="1730612" cy="554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075" y="1738647"/>
            <a:ext cx="11532358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সমাধানঃ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দেওয়া আছে,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সমবৃত্তভূমিক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ব্যাসা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r=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5.5 সে.মি. 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এবং উচ্চতা, h= 8 সে.মি.</a:t>
            </a:r>
          </a:p>
          <a:p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সমবৃত্তভূমিক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বেলনের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 সমগ্র পৃষ্ঠের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ক্ষেত্রফল =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endParaRPr lang="bn-BD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 =                              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 =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              = 466.29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endParaRPr lang="en-US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অতএব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বেলন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টির</a:t>
            </a:r>
            <a:r>
              <a:rPr lang="bn-BD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সমগ্র পৃষ্ঠের ক্ষেত্রফল 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466.29 </a:t>
            </a:r>
            <a:r>
              <a:rPr lang="bn-BD" sz="2800" dirty="0"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28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র্গ</a:t>
            </a:r>
            <a:r>
              <a:rPr lang="en-US" sz="2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8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সে.মি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  <a:p>
            <a:endParaRPr lang="en-US" sz="28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32311"/>
              </p:ext>
            </p:extLst>
          </p:nvPr>
        </p:nvGraphicFramePr>
        <p:xfrm>
          <a:off x="5404513" y="3053466"/>
          <a:ext cx="2115403" cy="43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5" imgW="660240" imgH="203040" progId="Equation.3">
                  <p:embed/>
                </p:oleObj>
              </mc:Choice>
              <mc:Fallback>
                <p:oleObj name="Equation" r:id="rId5" imgW="6602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4513" y="3053466"/>
                        <a:ext cx="2115403" cy="437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26411"/>
              </p:ext>
            </p:extLst>
          </p:nvPr>
        </p:nvGraphicFramePr>
        <p:xfrm>
          <a:off x="5445456" y="3466173"/>
          <a:ext cx="2934268" cy="47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4" name="Equation" r:id="rId7" imgW="1295280" imgH="203040" progId="Equation.3">
                  <p:embed/>
                </p:oleObj>
              </mc:Choice>
              <mc:Fallback>
                <p:oleObj name="Equation" r:id="rId7" imgW="12952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5456" y="3466173"/>
                        <a:ext cx="2934268" cy="47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90977"/>
              </p:ext>
            </p:extLst>
          </p:nvPr>
        </p:nvGraphicFramePr>
        <p:xfrm>
          <a:off x="5486399" y="3854200"/>
          <a:ext cx="2852382" cy="46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5" name="Equation" r:id="rId9" imgW="1168200" imgH="177480" progId="Equation.3">
                  <p:embed/>
                </p:oleObj>
              </mc:Choice>
              <mc:Fallback>
                <p:oleObj name="Equation" r:id="rId9" imgW="1168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399" y="3854200"/>
                        <a:ext cx="2852382" cy="46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8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658" y="281707"/>
            <a:ext cx="9594376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                </a:t>
            </a:r>
            <a:r>
              <a:rPr lang="bn-BD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একক কাজ</a:t>
            </a:r>
            <a:endParaRPr lang="en-US" sz="44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43" y="4297754"/>
            <a:ext cx="11546006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সমস্যাঃ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3.5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সে.মি. ব্যাসা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র্ধ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বিশিষ্ট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একটি সমবৃত্তভূমিক বেলনের উচ্চতা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5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সে.মি.। বেলনটির সমগ্র পৃষ্ঠের ক্ষেত্রফল নি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র্ণয়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</a:t>
            </a:r>
            <a:r>
              <a:rPr lang="en-US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r>
              <a:rPr lang="bn-BD" sz="4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US" sz="4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98617"/>
              </p:ext>
            </p:extLst>
          </p:nvPr>
        </p:nvGraphicFramePr>
        <p:xfrm>
          <a:off x="8461614" y="5021029"/>
          <a:ext cx="2169994" cy="63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3" imgW="558720" imgH="177480" progId="Equation.3">
                  <p:embed/>
                </p:oleObj>
              </mc:Choice>
              <mc:Fallback>
                <p:oleObj name="Equation" r:id="rId3" imgW="558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1614" y="5021029"/>
                        <a:ext cx="2169994" cy="632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1"/>
          <a:stretch/>
        </p:blipFill>
        <p:spPr>
          <a:xfrm>
            <a:off x="3124983" y="1201940"/>
            <a:ext cx="5050027" cy="2883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73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411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320</cp:revision>
  <dcterms:created xsi:type="dcterms:W3CDTF">2020-09-18T18:07:34Z</dcterms:created>
  <dcterms:modified xsi:type="dcterms:W3CDTF">2021-02-27T17:37:58Z</dcterms:modified>
</cp:coreProperties>
</file>