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6" r:id="rId2"/>
    <p:sldId id="274" r:id="rId3"/>
    <p:sldId id="275" r:id="rId4"/>
    <p:sldId id="276" r:id="rId5"/>
    <p:sldId id="295" r:id="rId6"/>
    <p:sldId id="277" r:id="rId7"/>
    <p:sldId id="279" r:id="rId8"/>
    <p:sldId id="259" r:id="rId9"/>
    <p:sldId id="260" r:id="rId10"/>
    <p:sldId id="261" r:id="rId11"/>
    <p:sldId id="282" r:id="rId12"/>
    <p:sldId id="280" r:id="rId13"/>
    <p:sldId id="281" r:id="rId14"/>
    <p:sldId id="263" r:id="rId15"/>
    <p:sldId id="264" r:id="rId16"/>
    <p:sldId id="265" r:id="rId17"/>
    <p:sldId id="284" r:id="rId18"/>
    <p:sldId id="266" r:id="rId19"/>
    <p:sldId id="268" r:id="rId20"/>
    <p:sldId id="270" r:id="rId21"/>
    <p:sldId id="286" r:id="rId22"/>
    <p:sldId id="273" r:id="rId23"/>
    <p:sldId id="289" r:id="rId24"/>
    <p:sldId id="29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434" autoAdjust="0"/>
  </p:normalViewPr>
  <p:slideViewPr>
    <p:cSldViewPr snapToGrid="0" showGuides="1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7A3444-0DBB-4A7A-8F00-0503D4B6052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E8F9CD-0434-4D22-BE71-9968D59F8A47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bn-IN" sz="3200" b="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দ্বিরুক্ত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শব্দ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এর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প্রকারভেদ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বলতে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b="0" dirty="0">
            <a:solidFill>
              <a:schemeClr val="tx1"/>
            </a:solidFill>
          </a:endParaRPr>
        </a:p>
      </dgm:t>
    </dgm:pt>
    <dgm:pt modelId="{301F76C2-806D-4AEB-B73D-5DFAD6C16E40}" type="parTrans" cxnId="{7DE14043-C65A-47A2-A214-6BE378E4D2B7}">
      <dgm:prSet/>
      <dgm:spPr/>
      <dgm:t>
        <a:bodyPr/>
        <a:lstStyle/>
        <a:p>
          <a:endParaRPr lang="en-US"/>
        </a:p>
      </dgm:t>
    </dgm:pt>
    <dgm:pt modelId="{2339CA14-B8F5-4EC9-BD75-894412CC3E89}" type="sibTrans" cxnId="{7DE14043-C65A-47A2-A214-6BE378E4D2B7}">
      <dgm:prSet/>
      <dgm:spPr/>
      <dgm:t>
        <a:bodyPr/>
        <a:lstStyle/>
        <a:p>
          <a:endParaRPr lang="en-US"/>
        </a:p>
      </dgm:t>
    </dgm:pt>
    <dgm:pt modelId="{2400E9BF-152E-4BB7-AEFA-422399EAB639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দ্বিরুক্ত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শব্দ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বাক্যে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প্রয়োগ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দেখাতে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b="0" dirty="0">
            <a:solidFill>
              <a:schemeClr val="tx1"/>
            </a:solidFill>
          </a:endParaRPr>
        </a:p>
      </dgm:t>
    </dgm:pt>
    <dgm:pt modelId="{9E3C02C5-E661-487B-8919-13CE18C59EBA}" type="parTrans" cxnId="{6E9B9B73-D868-4137-9914-5D02D7349470}">
      <dgm:prSet/>
      <dgm:spPr/>
      <dgm:t>
        <a:bodyPr/>
        <a:lstStyle/>
        <a:p>
          <a:endParaRPr lang="en-US"/>
        </a:p>
      </dgm:t>
    </dgm:pt>
    <dgm:pt modelId="{13785B98-50A7-4EB9-9581-BBBE24A0D730}" type="sibTrans" cxnId="{6E9B9B73-D868-4137-9914-5D02D7349470}">
      <dgm:prSet/>
      <dgm:spPr/>
      <dgm:t>
        <a:bodyPr/>
        <a:lstStyle/>
        <a:p>
          <a:endParaRPr lang="en-US"/>
        </a:p>
      </dgm:t>
    </dgm:pt>
    <dgm:pt modelId="{193E4F5D-EA03-4997-BCD0-37D169A99778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bn-IN" sz="3200" b="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দ্বিরুক্ত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শব্দ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কীভাবে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অর্থের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পরিবর্তন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সাধন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করে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তা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বিশ্লেষণ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b="0" dirty="0">
            <a:solidFill>
              <a:schemeClr val="tx1"/>
            </a:solidFill>
          </a:endParaRPr>
        </a:p>
      </dgm:t>
    </dgm:pt>
    <dgm:pt modelId="{80FAA922-EBC2-4DBE-B452-46F1187B2C8C}" type="parTrans" cxnId="{E3CEFE2A-0FB7-49AA-B285-0FEFBCA5EDF7}">
      <dgm:prSet/>
      <dgm:spPr/>
      <dgm:t>
        <a:bodyPr/>
        <a:lstStyle/>
        <a:p>
          <a:endParaRPr lang="en-US"/>
        </a:p>
      </dgm:t>
    </dgm:pt>
    <dgm:pt modelId="{5BDAF22C-3735-44B2-B5E4-AB002B5313F3}" type="sibTrans" cxnId="{E3CEFE2A-0FB7-49AA-B285-0FEFBCA5EDF7}">
      <dgm:prSet/>
      <dgm:spPr/>
      <dgm:t>
        <a:bodyPr/>
        <a:lstStyle/>
        <a:p>
          <a:endParaRPr lang="en-US"/>
        </a:p>
      </dgm:t>
    </dgm:pt>
    <dgm:pt modelId="{D9D8D850-5142-44B4-86C7-B906C1E1E545}" type="pres">
      <dgm:prSet presAssocID="{B37A3444-0DBB-4A7A-8F00-0503D4B6052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C5FBBBED-BB34-40C7-9F6F-F908423DCE0A}" type="pres">
      <dgm:prSet presAssocID="{B37A3444-0DBB-4A7A-8F00-0503D4B6052F}" presName="Name1" presStyleCnt="0"/>
      <dgm:spPr/>
    </dgm:pt>
    <dgm:pt modelId="{B6BA0344-D905-43C6-9805-1405959A4E6D}" type="pres">
      <dgm:prSet presAssocID="{B37A3444-0DBB-4A7A-8F00-0503D4B6052F}" presName="cycle" presStyleCnt="0"/>
      <dgm:spPr/>
    </dgm:pt>
    <dgm:pt modelId="{B559E070-27A9-4291-8A4E-82A040F2B8C7}" type="pres">
      <dgm:prSet presAssocID="{B37A3444-0DBB-4A7A-8F00-0503D4B6052F}" presName="srcNode" presStyleLbl="node1" presStyleIdx="0" presStyleCnt="3"/>
      <dgm:spPr/>
    </dgm:pt>
    <dgm:pt modelId="{1B633EDC-05E6-4F13-B0C1-2DB774C123EA}" type="pres">
      <dgm:prSet presAssocID="{B37A3444-0DBB-4A7A-8F00-0503D4B6052F}" presName="conn" presStyleLbl="parChTrans1D2" presStyleIdx="0" presStyleCnt="1"/>
      <dgm:spPr/>
      <dgm:t>
        <a:bodyPr/>
        <a:lstStyle/>
        <a:p>
          <a:endParaRPr lang="en-US"/>
        </a:p>
      </dgm:t>
    </dgm:pt>
    <dgm:pt modelId="{18AE22CB-8C2C-4CF2-A0D1-68DA2818FB67}" type="pres">
      <dgm:prSet presAssocID="{B37A3444-0DBB-4A7A-8F00-0503D4B6052F}" presName="extraNode" presStyleLbl="node1" presStyleIdx="0" presStyleCnt="3"/>
      <dgm:spPr/>
    </dgm:pt>
    <dgm:pt modelId="{5EFD457E-374B-4FB0-8C45-ED5786FBD5DA}" type="pres">
      <dgm:prSet presAssocID="{B37A3444-0DBB-4A7A-8F00-0503D4B6052F}" presName="dstNode" presStyleLbl="node1" presStyleIdx="0" presStyleCnt="3"/>
      <dgm:spPr/>
    </dgm:pt>
    <dgm:pt modelId="{D0A2E8CC-5E17-45D2-84DB-7A3F4875F59A}" type="pres">
      <dgm:prSet presAssocID="{CCE8F9CD-0434-4D22-BE71-9968D59F8A47}" presName="text_1" presStyleLbl="node1" presStyleIdx="0" presStyleCnt="3" custLinFactNeighborX="3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9219D4-D178-41C7-A274-B4155049AE04}" type="pres">
      <dgm:prSet presAssocID="{CCE8F9CD-0434-4D22-BE71-9968D59F8A47}" presName="accent_1" presStyleCnt="0"/>
      <dgm:spPr/>
    </dgm:pt>
    <dgm:pt modelId="{0E325654-22AC-4B63-BDEA-E9673012443E}" type="pres">
      <dgm:prSet presAssocID="{CCE8F9CD-0434-4D22-BE71-9968D59F8A47}" presName="accentRepeatNode" presStyleLbl="solidFgAcc1" presStyleIdx="0" presStyleCnt="3"/>
      <dgm:spPr>
        <a:solidFill>
          <a:schemeClr val="accent2">
            <a:lumMod val="60000"/>
            <a:lumOff val="40000"/>
          </a:schemeClr>
        </a:solidFill>
      </dgm:spPr>
    </dgm:pt>
    <dgm:pt modelId="{64AC5CB6-0BF7-431C-9F4E-E274650C64B0}" type="pres">
      <dgm:prSet presAssocID="{2400E9BF-152E-4BB7-AEFA-422399EAB63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DB4F6-8778-4D24-B769-30218AE4D4FA}" type="pres">
      <dgm:prSet presAssocID="{2400E9BF-152E-4BB7-AEFA-422399EAB639}" presName="accent_2" presStyleCnt="0"/>
      <dgm:spPr/>
    </dgm:pt>
    <dgm:pt modelId="{40C70D05-DA13-45B9-B05B-200E6CCF495F}" type="pres">
      <dgm:prSet presAssocID="{2400E9BF-152E-4BB7-AEFA-422399EAB639}" presName="accentRepeatNode" presStyleLbl="solidFgAcc1" presStyleIdx="1" presStyleCnt="3"/>
      <dgm:spPr>
        <a:solidFill>
          <a:schemeClr val="accent4">
            <a:lumMod val="60000"/>
            <a:lumOff val="4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endParaRPr lang="en-US"/>
        </a:p>
      </dgm:t>
    </dgm:pt>
    <dgm:pt modelId="{288D5E39-63CE-45E4-AB7B-8B740706AC93}" type="pres">
      <dgm:prSet presAssocID="{193E4F5D-EA03-4997-BCD0-37D169A9977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3A95F8-B827-4663-B887-93712D1DD602}" type="pres">
      <dgm:prSet presAssocID="{193E4F5D-EA03-4997-BCD0-37D169A99778}" presName="accent_3" presStyleCnt="0"/>
      <dgm:spPr/>
    </dgm:pt>
    <dgm:pt modelId="{545EFC4B-6B74-4D81-BF0A-1C45691503BC}" type="pres">
      <dgm:prSet presAssocID="{193E4F5D-EA03-4997-BCD0-37D169A99778}" presName="accentRepeatNode" presStyleLbl="solidFgAcc1" presStyleIdx="2" presStyleCnt="3"/>
      <dgm:spPr>
        <a:solidFill>
          <a:schemeClr val="accent6"/>
        </a:solidFill>
      </dgm:spPr>
    </dgm:pt>
  </dgm:ptLst>
  <dgm:cxnLst>
    <dgm:cxn modelId="{E3CEFE2A-0FB7-49AA-B285-0FEFBCA5EDF7}" srcId="{B37A3444-0DBB-4A7A-8F00-0503D4B6052F}" destId="{193E4F5D-EA03-4997-BCD0-37D169A99778}" srcOrd="2" destOrd="0" parTransId="{80FAA922-EBC2-4DBE-B452-46F1187B2C8C}" sibTransId="{5BDAF22C-3735-44B2-B5E4-AB002B5313F3}"/>
    <dgm:cxn modelId="{7DE14043-C65A-47A2-A214-6BE378E4D2B7}" srcId="{B37A3444-0DBB-4A7A-8F00-0503D4B6052F}" destId="{CCE8F9CD-0434-4D22-BE71-9968D59F8A47}" srcOrd="0" destOrd="0" parTransId="{301F76C2-806D-4AEB-B73D-5DFAD6C16E40}" sibTransId="{2339CA14-B8F5-4EC9-BD75-894412CC3E89}"/>
    <dgm:cxn modelId="{9742D154-FE02-413F-9565-193B28DA2C8B}" type="presOf" srcId="{B37A3444-0DBB-4A7A-8F00-0503D4B6052F}" destId="{D9D8D850-5142-44B4-86C7-B906C1E1E545}" srcOrd="0" destOrd="0" presId="urn:microsoft.com/office/officeart/2008/layout/VerticalCurvedList"/>
    <dgm:cxn modelId="{61471A02-318C-4913-8540-FD8CB466BA93}" type="presOf" srcId="{2400E9BF-152E-4BB7-AEFA-422399EAB639}" destId="{64AC5CB6-0BF7-431C-9F4E-E274650C64B0}" srcOrd="0" destOrd="0" presId="urn:microsoft.com/office/officeart/2008/layout/VerticalCurvedList"/>
    <dgm:cxn modelId="{6E9B9B73-D868-4137-9914-5D02D7349470}" srcId="{B37A3444-0DBB-4A7A-8F00-0503D4B6052F}" destId="{2400E9BF-152E-4BB7-AEFA-422399EAB639}" srcOrd="1" destOrd="0" parTransId="{9E3C02C5-E661-487B-8919-13CE18C59EBA}" sibTransId="{13785B98-50A7-4EB9-9581-BBBE24A0D730}"/>
    <dgm:cxn modelId="{E522BB9B-A0B9-404D-B040-DE958C2E7962}" type="presOf" srcId="{193E4F5D-EA03-4997-BCD0-37D169A99778}" destId="{288D5E39-63CE-45E4-AB7B-8B740706AC93}" srcOrd="0" destOrd="0" presId="urn:microsoft.com/office/officeart/2008/layout/VerticalCurvedList"/>
    <dgm:cxn modelId="{D9226F03-5A77-4467-8343-F78FEE544B73}" type="presOf" srcId="{2339CA14-B8F5-4EC9-BD75-894412CC3E89}" destId="{1B633EDC-05E6-4F13-B0C1-2DB774C123EA}" srcOrd="0" destOrd="0" presId="urn:microsoft.com/office/officeart/2008/layout/VerticalCurvedList"/>
    <dgm:cxn modelId="{6F015086-61BF-44D5-876F-53745A5A8CD9}" type="presOf" srcId="{CCE8F9CD-0434-4D22-BE71-9968D59F8A47}" destId="{D0A2E8CC-5E17-45D2-84DB-7A3F4875F59A}" srcOrd="0" destOrd="0" presId="urn:microsoft.com/office/officeart/2008/layout/VerticalCurvedList"/>
    <dgm:cxn modelId="{79430F25-65A1-4750-890C-7618ADD2CBDA}" type="presParOf" srcId="{D9D8D850-5142-44B4-86C7-B906C1E1E545}" destId="{C5FBBBED-BB34-40C7-9F6F-F908423DCE0A}" srcOrd="0" destOrd="0" presId="urn:microsoft.com/office/officeart/2008/layout/VerticalCurvedList"/>
    <dgm:cxn modelId="{886D2146-C723-4541-A4BE-70F337CA0BBB}" type="presParOf" srcId="{C5FBBBED-BB34-40C7-9F6F-F908423DCE0A}" destId="{B6BA0344-D905-43C6-9805-1405959A4E6D}" srcOrd="0" destOrd="0" presId="urn:microsoft.com/office/officeart/2008/layout/VerticalCurvedList"/>
    <dgm:cxn modelId="{58FFA2D7-BE72-4F8F-A254-3D9587AA8382}" type="presParOf" srcId="{B6BA0344-D905-43C6-9805-1405959A4E6D}" destId="{B559E070-27A9-4291-8A4E-82A040F2B8C7}" srcOrd="0" destOrd="0" presId="urn:microsoft.com/office/officeart/2008/layout/VerticalCurvedList"/>
    <dgm:cxn modelId="{839CA7BB-6254-4884-96BE-04A2ABD00F80}" type="presParOf" srcId="{B6BA0344-D905-43C6-9805-1405959A4E6D}" destId="{1B633EDC-05E6-4F13-B0C1-2DB774C123EA}" srcOrd="1" destOrd="0" presId="urn:microsoft.com/office/officeart/2008/layout/VerticalCurvedList"/>
    <dgm:cxn modelId="{6272ACCE-5E43-4DE2-B23D-978DA94241DA}" type="presParOf" srcId="{B6BA0344-D905-43C6-9805-1405959A4E6D}" destId="{18AE22CB-8C2C-4CF2-A0D1-68DA2818FB67}" srcOrd="2" destOrd="0" presId="urn:microsoft.com/office/officeart/2008/layout/VerticalCurvedList"/>
    <dgm:cxn modelId="{1EB89004-C9A7-4202-B3B5-5EDF21F0A3AE}" type="presParOf" srcId="{B6BA0344-D905-43C6-9805-1405959A4E6D}" destId="{5EFD457E-374B-4FB0-8C45-ED5786FBD5DA}" srcOrd="3" destOrd="0" presId="urn:microsoft.com/office/officeart/2008/layout/VerticalCurvedList"/>
    <dgm:cxn modelId="{7015E61E-E395-4953-99DD-26AA2084E1D7}" type="presParOf" srcId="{C5FBBBED-BB34-40C7-9F6F-F908423DCE0A}" destId="{D0A2E8CC-5E17-45D2-84DB-7A3F4875F59A}" srcOrd="1" destOrd="0" presId="urn:microsoft.com/office/officeart/2008/layout/VerticalCurvedList"/>
    <dgm:cxn modelId="{1B17EA82-1EF5-477F-A1EA-C22CA5032E67}" type="presParOf" srcId="{C5FBBBED-BB34-40C7-9F6F-F908423DCE0A}" destId="{409219D4-D178-41C7-A274-B4155049AE04}" srcOrd="2" destOrd="0" presId="urn:microsoft.com/office/officeart/2008/layout/VerticalCurvedList"/>
    <dgm:cxn modelId="{CAB09F64-1C7A-465F-A5AF-CD4FBA28E219}" type="presParOf" srcId="{409219D4-D178-41C7-A274-B4155049AE04}" destId="{0E325654-22AC-4B63-BDEA-E9673012443E}" srcOrd="0" destOrd="0" presId="urn:microsoft.com/office/officeart/2008/layout/VerticalCurvedList"/>
    <dgm:cxn modelId="{97C80ACA-3805-4F9A-AA9F-F51643CA9AA8}" type="presParOf" srcId="{C5FBBBED-BB34-40C7-9F6F-F908423DCE0A}" destId="{64AC5CB6-0BF7-431C-9F4E-E274650C64B0}" srcOrd="3" destOrd="0" presId="urn:microsoft.com/office/officeart/2008/layout/VerticalCurvedList"/>
    <dgm:cxn modelId="{58845964-99BA-4D32-9A70-BA63B880E8DE}" type="presParOf" srcId="{C5FBBBED-BB34-40C7-9F6F-F908423DCE0A}" destId="{50BDB4F6-8778-4D24-B769-30218AE4D4FA}" srcOrd="4" destOrd="0" presId="urn:microsoft.com/office/officeart/2008/layout/VerticalCurvedList"/>
    <dgm:cxn modelId="{3DFF2393-2322-4A28-A179-9FD6ADBA2D48}" type="presParOf" srcId="{50BDB4F6-8778-4D24-B769-30218AE4D4FA}" destId="{40C70D05-DA13-45B9-B05B-200E6CCF495F}" srcOrd="0" destOrd="0" presId="urn:microsoft.com/office/officeart/2008/layout/VerticalCurvedList"/>
    <dgm:cxn modelId="{B6A2D2F8-DBE1-4BA3-8AD7-A7784804E305}" type="presParOf" srcId="{C5FBBBED-BB34-40C7-9F6F-F908423DCE0A}" destId="{288D5E39-63CE-45E4-AB7B-8B740706AC93}" srcOrd="5" destOrd="0" presId="urn:microsoft.com/office/officeart/2008/layout/VerticalCurvedList"/>
    <dgm:cxn modelId="{07B6BC40-B689-4861-B788-6103981EF838}" type="presParOf" srcId="{C5FBBBED-BB34-40C7-9F6F-F908423DCE0A}" destId="{0C3A95F8-B827-4663-B887-93712D1DD602}" srcOrd="6" destOrd="0" presId="urn:microsoft.com/office/officeart/2008/layout/VerticalCurvedList"/>
    <dgm:cxn modelId="{BD68C297-8278-47F0-ABEA-A566177B7A4E}" type="presParOf" srcId="{0C3A95F8-B827-4663-B887-93712D1DD602}" destId="{545EFC4B-6B74-4D81-BF0A-1C45691503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1AC74C-622F-428F-A4AD-17ED88F79E35}" type="doc">
      <dgm:prSet loTypeId="urn:microsoft.com/office/officeart/2005/8/layout/radial5" loCatId="cycle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340B999-CA53-4094-A2A4-5100B641627B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দ্বিরুক্ত শব্দ</a:t>
          </a:r>
          <a:endParaRPr lang="en-US" sz="3200" dirty="0">
            <a:solidFill>
              <a:schemeClr val="tx1"/>
            </a:solidFill>
          </a:endParaRPr>
        </a:p>
      </dgm:t>
    </dgm:pt>
    <dgm:pt modelId="{F19854CA-5E5B-491D-AAB7-56B6798A965F}" type="parTrans" cxnId="{EC7963AF-33AB-4F42-A3DD-43C56876990D}">
      <dgm:prSet/>
      <dgm:spPr/>
      <dgm:t>
        <a:bodyPr/>
        <a:lstStyle/>
        <a:p>
          <a:endParaRPr lang="en-US"/>
        </a:p>
      </dgm:t>
    </dgm:pt>
    <dgm:pt modelId="{09541145-AD4F-49B4-9F99-496AC5DC1EE0}" type="sibTrans" cxnId="{EC7963AF-33AB-4F42-A3DD-43C56876990D}">
      <dgm:prSet/>
      <dgm:spPr/>
      <dgm:t>
        <a:bodyPr/>
        <a:lstStyle/>
        <a:p>
          <a:endParaRPr lang="en-US"/>
        </a:p>
      </dgm:t>
    </dgm:pt>
    <dgm:pt modelId="{C14C964E-B204-4547-B553-C615B5A670B0}">
      <dgm:prSet phldrT="[Text]" custT="1"/>
      <dgm:spPr/>
      <dgm:t>
        <a:bodyPr/>
        <a:lstStyle/>
        <a:p>
          <a:r>
            <a:rPr lang="en-US" sz="32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শব্দের</a:t>
          </a:r>
          <a:r>
            <a: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দ্বিরুক্ত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505351A-F6E0-4FDC-9706-5A954A3029FC}" type="parTrans" cxnId="{8D97EAAB-781C-4EF4-AF79-3B1428BB749E}">
      <dgm:prSet/>
      <dgm:spPr/>
      <dgm:t>
        <a:bodyPr/>
        <a:lstStyle/>
        <a:p>
          <a:endParaRPr lang="en-US"/>
        </a:p>
      </dgm:t>
    </dgm:pt>
    <dgm:pt modelId="{4E09B2DB-AEDC-4ED3-B5D2-7CAE6337F726}" type="sibTrans" cxnId="{8D97EAAB-781C-4EF4-AF79-3B1428BB749E}">
      <dgm:prSet/>
      <dgm:spPr/>
      <dgm:t>
        <a:bodyPr/>
        <a:lstStyle/>
        <a:p>
          <a:endParaRPr lang="en-US"/>
        </a:p>
      </dgm:t>
    </dgm:pt>
    <dgm:pt modelId="{19861945-4F5E-4E85-804B-ECCD1D0F8590}">
      <dgm:prSet phldrT="[Text]" custT="1"/>
      <dgm:spPr/>
      <dgm:t>
        <a:bodyPr/>
        <a:lstStyle/>
        <a:p>
          <a:r>
            <a:rPr lang="en-US" sz="32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পদের</a:t>
          </a:r>
          <a:r>
            <a: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দ্বিরুক্ত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3DA4450-2DE4-4843-A36B-42A1AD6F6549}" type="parTrans" cxnId="{D539516F-91C5-4FD4-ACC2-20D8349F90C7}">
      <dgm:prSet/>
      <dgm:spPr/>
      <dgm:t>
        <a:bodyPr/>
        <a:lstStyle/>
        <a:p>
          <a:endParaRPr lang="en-US"/>
        </a:p>
      </dgm:t>
    </dgm:pt>
    <dgm:pt modelId="{51FB6F45-1CE7-468F-A2DB-240EEAFD0864}" type="sibTrans" cxnId="{D539516F-91C5-4FD4-ACC2-20D8349F90C7}">
      <dgm:prSet/>
      <dgm:spPr/>
      <dgm:t>
        <a:bodyPr/>
        <a:lstStyle/>
        <a:p>
          <a:endParaRPr lang="en-US"/>
        </a:p>
      </dgm:t>
    </dgm:pt>
    <dgm:pt modelId="{F963FD53-DD86-46E5-943F-E22818EBB241}" type="pres">
      <dgm:prSet presAssocID="{7E1AC74C-622F-428F-A4AD-17ED88F79E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443053-B971-4631-828E-6E541469D8A0}" type="pres">
      <dgm:prSet presAssocID="{8340B999-CA53-4094-A2A4-5100B641627B}" presName="centerShape" presStyleLbl="node0" presStyleIdx="0" presStyleCnt="1" custScaleX="188297" custScaleY="184885" custLinFactNeighborX="-4979" custLinFactNeighborY="-39048"/>
      <dgm:spPr/>
      <dgm:t>
        <a:bodyPr/>
        <a:lstStyle/>
        <a:p>
          <a:endParaRPr lang="en-US"/>
        </a:p>
      </dgm:t>
    </dgm:pt>
    <dgm:pt modelId="{B8E7546B-4651-43BF-A0CB-7374EFC0D368}" type="pres">
      <dgm:prSet presAssocID="{C505351A-F6E0-4FDC-9706-5A954A3029FC}" presName="parTrans" presStyleLbl="sibTrans2D1" presStyleIdx="0" presStyleCnt="2" custScaleX="152451" custScaleY="132877" custLinFactNeighborX="-6774" custLinFactNeighborY="-12856"/>
      <dgm:spPr/>
      <dgm:t>
        <a:bodyPr/>
        <a:lstStyle/>
        <a:p>
          <a:endParaRPr lang="en-US"/>
        </a:p>
      </dgm:t>
    </dgm:pt>
    <dgm:pt modelId="{9B2C4FD8-ECEF-4413-B797-6316626FE8B9}" type="pres">
      <dgm:prSet presAssocID="{C505351A-F6E0-4FDC-9706-5A954A3029FC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ACC14C71-4E16-481E-9715-DF2CC1248E22}" type="pres">
      <dgm:prSet presAssocID="{C14C964E-B204-4547-B553-C615B5A670B0}" presName="node" presStyleLbl="node1" presStyleIdx="0" presStyleCnt="2" custScaleX="167155" custScaleY="146470" custRadScaleRad="143389" custRadScaleInc="-1309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CFC0AB-63F9-45AC-A929-73782657150D}" type="pres">
      <dgm:prSet presAssocID="{E3DA4450-2DE4-4843-A36B-42A1AD6F6549}" presName="parTrans" presStyleLbl="sibTrans2D1" presStyleIdx="1" presStyleCnt="2" custScaleX="174327" custScaleY="141461" custLinFactNeighborX="16201" custLinFactNeighborY="-20880"/>
      <dgm:spPr/>
      <dgm:t>
        <a:bodyPr/>
        <a:lstStyle/>
        <a:p>
          <a:endParaRPr lang="en-US"/>
        </a:p>
      </dgm:t>
    </dgm:pt>
    <dgm:pt modelId="{C4F1071A-7D6F-443C-822F-AEAFF635BA68}" type="pres">
      <dgm:prSet presAssocID="{E3DA4450-2DE4-4843-A36B-42A1AD6F6549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042E448-55B1-4ACC-A85B-95B040FD40B2}" type="pres">
      <dgm:prSet presAssocID="{19861945-4F5E-4E85-804B-ECCD1D0F8590}" presName="node" presStyleLbl="node1" presStyleIdx="1" presStyleCnt="2" custScaleX="156069" custScaleY="142707" custRadScaleRad="125982" custRadScaleInc="-66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D0AF74-5938-4D52-9799-3BA5F829B34F}" type="presOf" srcId="{E3DA4450-2DE4-4843-A36B-42A1AD6F6549}" destId="{BDCFC0AB-63F9-45AC-A929-73782657150D}" srcOrd="0" destOrd="0" presId="urn:microsoft.com/office/officeart/2005/8/layout/radial5"/>
    <dgm:cxn modelId="{D539516F-91C5-4FD4-ACC2-20D8349F90C7}" srcId="{8340B999-CA53-4094-A2A4-5100B641627B}" destId="{19861945-4F5E-4E85-804B-ECCD1D0F8590}" srcOrd="1" destOrd="0" parTransId="{E3DA4450-2DE4-4843-A36B-42A1AD6F6549}" sibTransId="{51FB6F45-1CE7-468F-A2DB-240EEAFD0864}"/>
    <dgm:cxn modelId="{2F8B19C6-CDA8-4582-A9E1-E33573D8BB95}" type="presOf" srcId="{C14C964E-B204-4547-B553-C615B5A670B0}" destId="{ACC14C71-4E16-481E-9715-DF2CC1248E22}" srcOrd="0" destOrd="0" presId="urn:microsoft.com/office/officeart/2005/8/layout/radial5"/>
    <dgm:cxn modelId="{D9A27698-2B0D-47C3-9825-8DD3173A88B6}" type="presOf" srcId="{7E1AC74C-622F-428F-A4AD-17ED88F79E35}" destId="{F963FD53-DD86-46E5-943F-E22818EBB241}" srcOrd="0" destOrd="0" presId="urn:microsoft.com/office/officeart/2005/8/layout/radial5"/>
    <dgm:cxn modelId="{7B93E8F8-7EB8-4518-9D10-29850CE30576}" type="presOf" srcId="{8340B999-CA53-4094-A2A4-5100B641627B}" destId="{33443053-B971-4631-828E-6E541469D8A0}" srcOrd="0" destOrd="0" presId="urn:microsoft.com/office/officeart/2005/8/layout/radial5"/>
    <dgm:cxn modelId="{7900B779-5433-46D9-A46E-E9B12934A6A3}" type="presOf" srcId="{C505351A-F6E0-4FDC-9706-5A954A3029FC}" destId="{9B2C4FD8-ECEF-4413-B797-6316626FE8B9}" srcOrd="1" destOrd="0" presId="urn:microsoft.com/office/officeart/2005/8/layout/radial5"/>
    <dgm:cxn modelId="{EC7963AF-33AB-4F42-A3DD-43C56876990D}" srcId="{7E1AC74C-622F-428F-A4AD-17ED88F79E35}" destId="{8340B999-CA53-4094-A2A4-5100B641627B}" srcOrd="0" destOrd="0" parTransId="{F19854CA-5E5B-491D-AAB7-56B6798A965F}" sibTransId="{09541145-AD4F-49B4-9F99-496AC5DC1EE0}"/>
    <dgm:cxn modelId="{646F5252-883D-4170-8BED-79DDB17A1A44}" type="presOf" srcId="{19861945-4F5E-4E85-804B-ECCD1D0F8590}" destId="{E042E448-55B1-4ACC-A85B-95B040FD40B2}" srcOrd="0" destOrd="0" presId="urn:microsoft.com/office/officeart/2005/8/layout/radial5"/>
    <dgm:cxn modelId="{14F1A4F9-FA0A-41AA-95EE-A002437C2ABC}" type="presOf" srcId="{C505351A-F6E0-4FDC-9706-5A954A3029FC}" destId="{B8E7546B-4651-43BF-A0CB-7374EFC0D368}" srcOrd="0" destOrd="0" presId="urn:microsoft.com/office/officeart/2005/8/layout/radial5"/>
    <dgm:cxn modelId="{8D97EAAB-781C-4EF4-AF79-3B1428BB749E}" srcId="{8340B999-CA53-4094-A2A4-5100B641627B}" destId="{C14C964E-B204-4547-B553-C615B5A670B0}" srcOrd="0" destOrd="0" parTransId="{C505351A-F6E0-4FDC-9706-5A954A3029FC}" sibTransId="{4E09B2DB-AEDC-4ED3-B5D2-7CAE6337F726}"/>
    <dgm:cxn modelId="{9EE0E90F-9142-4673-A366-7DC10F311DEE}" type="presOf" srcId="{E3DA4450-2DE4-4843-A36B-42A1AD6F6549}" destId="{C4F1071A-7D6F-443C-822F-AEAFF635BA68}" srcOrd="1" destOrd="0" presId="urn:microsoft.com/office/officeart/2005/8/layout/radial5"/>
    <dgm:cxn modelId="{6FFDC658-36C4-4446-B8A3-95CA65823C07}" type="presParOf" srcId="{F963FD53-DD86-46E5-943F-E22818EBB241}" destId="{33443053-B971-4631-828E-6E541469D8A0}" srcOrd="0" destOrd="0" presId="urn:microsoft.com/office/officeart/2005/8/layout/radial5"/>
    <dgm:cxn modelId="{C885962B-011A-419D-82EC-13B64007D89B}" type="presParOf" srcId="{F963FD53-DD86-46E5-943F-E22818EBB241}" destId="{B8E7546B-4651-43BF-A0CB-7374EFC0D368}" srcOrd="1" destOrd="0" presId="urn:microsoft.com/office/officeart/2005/8/layout/radial5"/>
    <dgm:cxn modelId="{949E0381-8CBF-47FC-9C10-53757BA97B76}" type="presParOf" srcId="{B8E7546B-4651-43BF-A0CB-7374EFC0D368}" destId="{9B2C4FD8-ECEF-4413-B797-6316626FE8B9}" srcOrd="0" destOrd="0" presId="urn:microsoft.com/office/officeart/2005/8/layout/radial5"/>
    <dgm:cxn modelId="{8567698B-3347-428F-9E00-638B5B9758D4}" type="presParOf" srcId="{F963FD53-DD86-46E5-943F-E22818EBB241}" destId="{ACC14C71-4E16-481E-9715-DF2CC1248E22}" srcOrd="2" destOrd="0" presId="urn:microsoft.com/office/officeart/2005/8/layout/radial5"/>
    <dgm:cxn modelId="{727A354E-E6B3-428D-B852-0EBFED3B8627}" type="presParOf" srcId="{F963FD53-DD86-46E5-943F-E22818EBB241}" destId="{BDCFC0AB-63F9-45AC-A929-73782657150D}" srcOrd="3" destOrd="0" presId="urn:microsoft.com/office/officeart/2005/8/layout/radial5"/>
    <dgm:cxn modelId="{E4990D25-0CD6-4C36-8D6D-C42FE98DBFEA}" type="presParOf" srcId="{BDCFC0AB-63F9-45AC-A929-73782657150D}" destId="{C4F1071A-7D6F-443C-822F-AEAFF635BA68}" srcOrd="0" destOrd="0" presId="urn:microsoft.com/office/officeart/2005/8/layout/radial5"/>
    <dgm:cxn modelId="{A5015B1C-1D35-4275-9B84-ECC540F1FB50}" type="presParOf" srcId="{F963FD53-DD86-46E5-943F-E22818EBB241}" destId="{E042E448-55B1-4ACC-A85B-95B040FD40B2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33EDC-05E6-4F13-B0C1-2DB774C123EA}">
      <dsp:nvSpPr>
        <dsp:cNvPr id="0" name=""/>
        <dsp:cNvSpPr/>
      </dsp:nvSpPr>
      <dsp:spPr>
        <a:xfrm>
          <a:off x="-4164955" y="-639130"/>
          <a:ext cx="4962743" cy="4962743"/>
        </a:xfrm>
        <a:prstGeom prst="blockArc">
          <a:avLst>
            <a:gd name="adj1" fmla="val 18900000"/>
            <a:gd name="adj2" fmla="val 2700000"/>
            <a:gd name="adj3" fmla="val 43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2E8CC-5E17-45D2-84DB-7A3F4875F59A}">
      <dsp:nvSpPr>
        <dsp:cNvPr id="0" name=""/>
        <dsp:cNvSpPr/>
      </dsp:nvSpPr>
      <dsp:spPr>
        <a:xfrm>
          <a:off x="549012" y="368448"/>
          <a:ext cx="10014763" cy="73689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91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b="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দ্বিরুক্ত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শব্দ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এর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প্রকারভেদ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বলতে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b="0" kern="1200" dirty="0">
            <a:solidFill>
              <a:schemeClr val="tx1"/>
            </a:solidFill>
          </a:endParaRPr>
        </a:p>
      </dsp:txBody>
      <dsp:txXfrm>
        <a:off x="549012" y="368448"/>
        <a:ext cx="10014763" cy="736896"/>
      </dsp:txXfrm>
    </dsp:sp>
    <dsp:sp modelId="{0E325654-22AC-4B63-BDEA-E9673012443E}">
      <dsp:nvSpPr>
        <dsp:cNvPr id="0" name=""/>
        <dsp:cNvSpPr/>
      </dsp:nvSpPr>
      <dsp:spPr>
        <a:xfrm>
          <a:off x="52499" y="276336"/>
          <a:ext cx="921120" cy="92112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C5CB6-0BF7-431C-9F4E-E274650C64B0}">
      <dsp:nvSpPr>
        <dsp:cNvPr id="0" name=""/>
        <dsp:cNvSpPr/>
      </dsp:nvSpPr>
      <dsp:spPr>
        <a:xfrm>
          <a:off x="780921" y="1473792"/>
          <a:ext cx="9746901" cy="736896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91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দ্বিরুক্ত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শব্দ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বাক্যে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প্রয়োগ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দেখাতে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b="0" kern="1200" dirty="0">
            <a:solidFill>
              <a:schemeClr val="tx1"/>
            </a:solidFill>
          </a:endParaRPr>
        </a:p>
      </dsp:txBody>
      <dsp:txXfrm>
        <a:off x="780921" y="1473792"/>
        <a:ext cx="9746901" cy="736896"/>
      </dsp:txXfrm>
    </dsp:sp>
    <dsp:sp modelId="{40C70D05-DA13-45B9-B05B-200E6CCF495F}">
      <dsp:nvSpPr>
        <dsp:cNvPr id="0" name=""/>
        <dsp:cNvSpPr/>
      </dsp:nvSpPr>
      <dsp:spPr>
        <a:xfrm>
          <a:off x="320361" y="1381680"/>
          <a:ext cx="921120" cy="921120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tx1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D5E39-63CE-45E4-AB7B-8B740706AC93}">
      <dsp:nvSpPr>
        <dsp:cNvPr id="0" name=""/>
        <dsp:cNvSpPr/>
      </dsp:nvSpPr>
      <dsp:spPr>
        <a:xfrm>
          <a:off x="513059" y="2579137"/>
          <a:ext cx="10014763" cy="73689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91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b="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দ্বিরুক্ত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শব্দ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কীভাবে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অর্থের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পরিবর্তন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সাধন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করে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তা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বিশ্লেষণ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করতে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পারবে</a:t>
          </a:r>
          <a:r>
            <a:rPr lang="en-US" sz="32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b="0" kern="1200" dirty="0">
            <a:solidFill>
              <a:schemeClr val="tx1"/>
            </a:solidFill>
          </a:endParaRPr>
        </a:p>
      </dsp:txBody>
      <dsp:txXfrm>
        <a:off x="513059" y="2579137"/>
        <a:ext cx="10014763" cy="736896"/>
      </dsp:txXfrm>
    </dsp:sp>
    <dsp:sp modelId="{545EFC4B-6B74-4D81-BF0A-1C45691503BC}">
      <dsp:nvSpPr>
        <dsp:cNvPr id="0" name=""/>
        <dsp:cNvSpPr/>
      </dsp:nvSpPr>
      <dsp:spPr>
        <a:xfrm>
          <a:off x="52499" y="2487025"/>
          <a:ext cx="921120" cy="92112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443053-B971-4631-828E-6E541469D8A0}">
      <dsp:nvSpPr>
        <dsp:cNvPr id="0" name=""/>
        <dsp:cNvSpPr/>
      </dsp:nvSpPr>
      <dsp:spPr>
        <a:xfrm>
          <a:off x="2252722" y="0"/>
          <a:ext cx="1774394" cy="1742241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দ্বিরুক্ত শব্দ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2512576" y="255145"/>
        <a:ext cx="1254686" cy="1231951"/>
      </dsp:txXfrm>
    </dsp:sp>
    <dsp:sp modelId="{B8E7546B-4651-43BF-A0CB-7374EFC0D368}">
      <dsp:nvSpPr>
        <dsp:cNvPr id="0" name=""/>
        <dsp:cNvSpPr/>
      </dsp:nvSpPr>
      <dsp:spPr>
        <a:xfrm rot="7780983">
          <a:off x="1906533" y="1614494"/>
          <a:ext cx="725457" cy="4476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016550" y="1652346"/>
        <a:ext cx="591171" cy="268572"/>
      </dsp:txXfrm>
    </dsp:sp>
    <dsp:sp modelId="{ACC14C71-4E16-481E-9715-DF2CC1248E22}">
      <dsp:nvSpPr>
        <dsp:cNvPr id="0" name=""/>
        <dsp:cNvSpPr/>
      </dsp:nvSpPr>
      <dsp:spPr>
        <a:xfrm>
          <a:off x="691213" y="2098749"/>
          <a:ext cx="1656153" cy="145120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শব্দের</a:t>
          </a:r>
          <a:r>
            <a:rPr lang="en-US" sz="32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দ্বিরুক্ত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33751" y="2311273"/>
        <a:ext cx="1171077" cy="1026160"/>
      </dsp:txXfrm>
    </dsp:sp>
    <dsp:sp modelId="{BDCFC0AB-63F9-45AC-A929-73782657150D}">
      <dsp:nvSpPr>
        <dsp:cNvPr id="0" name=""/>
        <dsp:cNvSpPr/>
      </dsp:nvSpPr>
      <dsp:spPr>
        <a:xfrm rot="2953691">
          <a:off x="3659246" y="1561176"/>
          <a:ext cx="839760" cy="47653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3684046" y="1602350"/>
        <a:ext cx="696799" cy="285923"/>
      </dsp:txXfrm>
    </dsp:sp>
    <dsp:sp modelId="{E042E448-55B1-4ACC-A85B-95B040FD40B2}">
      <dsp:nvSpPr>
        <dsp:cNvPr id="0" name=""/>
        <dsp:cNvSpPr/>
      </dsp:nvSpPr>
      <dsp:spPr>
        <a:xfrm>
          <a:off x="4012322" y="2072454"/>
          <a:ext cx="1546314" cy="1413925"/>
        </a:xfrm>
        <a:prstGeom prst="ellipse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পদের</a:t>
          </a:r>
          <a:r>
            <a:rPr lang="en-US" sz="32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দ্বিরুক্ত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238774" y="2279519"/>
        <a:ext cx="1093410" cy="999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DB127-98B8-4F6D-A37F-47C501B161BE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B8DE5-6416-47A5-96EF-63FEC374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21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B8DE5-6416-47A5-96EF-63FEC374CA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32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B8DE5-6416-47A5-96EF-63FEC374CA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79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86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19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9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61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16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5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6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</p:pic>
      <p:sp>
        <p:nvSpPr>
          <p:cNvPr id="8" name="Rectangle 7"/>
          <p:cNvSpPr/>
          <p:nvPr userDrawn="1"/>
        </p:nvSpPr>
        <p:spPr>
          <a:xfrm>
            <a:off x="101600" y="101600"/>
            <a:ext cx="11976100" cy="66675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31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96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7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7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75AEB-3D5F-494A-97B2-1CFA8559B4A9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32916-7E72-4270-8E3A-BC186D61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9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9828" y="351692"/>
            <a:ext cx="11422966" cy="6133513"/>
          </a:xfrm>
          <a:prstGeom prst="rect">
            <a:avLst/>
          </a:prstGeom>
          <a:solidFill>
            <a:srgbClr val="7030A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12874" y="2711700"/>
            <a:ext cx="10063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বড়বাড়ী উচ্চ বিদ্যালয়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501816" y="459195"/>
            <a:ext cx="1255595" cy="13511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10448725" y="459195"/>
            <a:ext cx="1255595" cy="135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501815" y="5028850"/>
            <a:ext cx="1255595" cy="1351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10448725" y="5028850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3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5220" y="391953"/>
            <a:ext cx="108090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307" y="1514901"/>
            <a:ext cx="7620852" cy="46623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150123" y="163773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33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6680" y="3657306"/>
            <a:ext cx="51543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শামছুন নাহার</a:t>
            </a:r>
          </a:p>
          <a:p>
            <a:pPr algn="ctr"/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এমএ,এমএড</a:t>
            </a:r>
          </a:p>
          <a:p>
            <a:pPr algn="ctr"/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(আইসিটি)</a:t>
            </a:r>
          </a:p>
          <a:p>
            <a:pPr algn="ctr"/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বড়বাড়ী উচ্চ বিদ্যালয়</a:t>
            </a:r>
          </a:p>
          <a:p>
            <a:pPr algn="ctr"/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slovely1032874@gmail.com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868796" y="4051361"/>
            <a:ext cx="49632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৯ম/১০ম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বাংলা২য়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পরিচ্ছেদ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27/0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/২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০২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খ্রি.</a:t>
            </a:r>
          </a:p>
        </p:txBody>
      </p:sp>
      <p:sp>
        <p:nvSpPr>
          <p:cNvPr id="5" name="Oval 4"/>
          <p:cNvSpPr/>
          <p:nvPr/>
        </p:nvSpPr>
        <p:spPr>
          <a:xfrm>
            <a:off x="6209732" y="1163572"/>
            <a:ext cx="136478" cy="5445455"/>
          </a:xfrm>
          <a:prstGeom prst="ellipse">
            <a:avLst/>
          </a:prstGeom>
          <a:solidFill>
            <a:srgbClr val="FF000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775582" y="1083648"/>
            <a:ext cx="2422931" cy="2573658"/>
            <a:chOff x="2072467" y="1692322"/>
            <a:chExt cx="1704925" cy="19649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64"/>
            <a:stretch/>
          </p:blipFill>
          <p:spPr>
            <a:xfrm>
              <a:off x="2072467" y="1692322"/>
              <a:ext cx="1704925" cy="1964984"/>
            </a:xfrm>
            <a:prstGeom prst="ellipse">
              <a:avLst/>
            </a:prstGeom>
            <a:ln w="762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0809" y="1795261"/>
              <a:ext cx="1488239" cy="1721877"/>
            </a:xfrm>
            <a:prstGeom prst="ellipse">
              <a:avLst/>
            </a:prstGeom>
            <a:ln w="762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864" y="1379327"/>
            <a:ext cx="1958715" cy="25069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45115" y="375763"/>
            <a:ext cx="48146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34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588" y="1004304"/>
            <a:ext cx="5349923" cy="44339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54490" y="296418"/>
            <a:ext cx="72196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NikoshBAN" pitchFamily="2" charset="0"/>
                <a:cs typeface="NikoshBAN" pitchFamily="2" charset="0"/>
              </a:rPr>
              <a:t>নিচের চিত্রটিতে কি ঘটছে 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66500" y="5438263"/>
            <a:ext cx="5022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err="1">
                <a:latin typeface="SabrenaMJ" pitchFamily="2" charset="0"/>
              </a:rPr>
              <a:t>চলে</a:t>
            </a:r>
            <a:r>
              <a:rPr lang="en-US" sz="3200" dirty="0">
                <a:latin typeface="SabrenaMJ" pitchFamily="2" charset="0"/>
              </a:rPr>
              <a:t> </a:t>
            </a:r>
            <a:r>
              <a:rPr lang="en-US" sz="3200" dirty="0" err="1">
                <a:latin typeface="SabrenaMJ" pitchFamily="2" charset="0"/>
              </a:rPr>
              <a:t>হন্</a:t>
            </a:r>
            <a:r>
              <a:rPr lang="en-US" sz="3200" dirty="0">
                <a:latin typeface="SabrenaMJ" pitchFamily="2" charset="0"/>
              </a:rPr>
              <a:t> </a:t>
            </a:r>
            <a:r>
              <a:rPr lang="en-US" sz="3200" dirty="0" err="1">
                <a:latin typeface="SabrenaMJ" pitchFamily="2" charset="0"/>
              </a:rPr>
              <a:t>হন্</a:t>
            </a:r>
            <a:endParaRPr lang="en-US" sz="3200" dirty="0">
              <a:latin typeface="SabrenaMJ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150123" y="163773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4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STORE\ANIMAL\23788_1166955434376_1842633123_312001_6445965_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42" y="1365519"/>
            <a:ext cx="4428927" cy="2137535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06106" y="1595760"/>
            <a:ext cx="4687911" cy="1754326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খাঁচার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ফাকেঁ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ফাকেঁ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পরশে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endParaRPr lang="en-US" sz="3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নীরবে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4833" y="283434"/>
            <a:ext cx="8800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বাক্যগুলো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তে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বিশেষ কিছু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10,000+ Best Flower Garden Photos · 100% Free Download · Pexels Stock Pho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43" y="3786390"/>
            <a:ext cx="4428926" cy="257577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5344732" y="1996225"/>
            <a:ext cx="1455312" cy="7422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344731" y="4748246"/>
            <a:ext cx="1455313" cy="7422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006105" y="4519186"/>
            <a:ext cx="4687911" cy="1200329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ফুলে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ফুলে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buNone/>
              <a:defRPr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গিয়েছে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বাগান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44" y="3702677"/>
            <a:ext cx="4617525" cy="265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42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0" t="6672" r="10054" b="11363"/>
          <a:stretch/>
        </p:blipFill>
        <p:spPr>
          <a:xfrm>
            <a:off x="6711723" y="2115403"/>
            <a:ext cx="3849724" cy="454470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702258" y="532263"/>
            <a:ext cx="6400800" cy="2975212"/>
            <a:chOff x="2374710" y="818866"/>
            <a:chExt cx="7246962" cy="3766783"/>
          </a:xfrm>
        </p:grpSpPr>
        <p:sp>
          <p:nvSpPr>
            <p:cNvPr id="8" name="Bevel 7"/>
            <p:cNvSpPr/>
            <p:nvPr/>
          </p:nvSpPr>
          <p:spPr>
            <a:xfrm>
              <a:off x="2374710" y="818866"/>
              <a:ext cx="7246962" cy="3766783"/>
            </a:xfrm>
            <a:prstGeom prst="bevel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702257" y="1160061"/>
              <a:ext cx="6591867" cy="31116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150123" y="163773"/>
            <a:ext cx="1255595" cy="13511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91561" y="1215045"/>
            <a:ext cx="58221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মরা আজকে পড়ব</a:t>
            </a:r>
          </a:p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দ্বিরু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80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7604" y="1359933"/>
            <a:ext cx="83387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3548418" y="378304"/>
            <a:ext cx="4817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05696422"/>
              </p:ext>
            </p:extLst>
          </p:nvPr>
        </p:nvGraphicFramePr>
        <p:xfrm>
          <a:off x="1119116" y="2160433"/>
          <a:ext cx="10577015" cy="3684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133535" y="160414"/>
            <a:ext cx="1255595" cy="1351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5008" y="2575775"/>
            <a:ext cx="643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2281" y="4801673"/>
            <a:ext cx="643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7712" y="3757862"/>
            <a:ext cx="643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483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9432" y="580999"/>
            <a:ext cx="115187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দ্বিরুক্ত</a:t>
            </a: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শব্দঃ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দ্বিরুক্ত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অর্থ দুবার উক্ত হয়েছে এমন। বাংলা ভাষ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ায়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কোনো কোনো শব্দ, পদ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 অনুকার শব্দ, একবার ব্যবহার করলে যে অর্থ প্রকাশ করে , সে গুলো দু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বার ব্যবহার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করলে অন্য কোনো সম্প্রসারিত অর্থ প্রকাশ করে । এ ধরনের শব্দের পরপর দুই বার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প্রয়োগেই দ্বিরুক্ত শব্দ গঠিত হয়।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 আমার জ্বর জ্বর লাগছে’। </a:t>
            </a:r>
            <a:endParaRPr lang="en-US" sz="1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 flipH="1">
            <a:off x="219375" y="2704657"/>
            <a:ext cx="7232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srgbClr val="002060"/>
                </a:solidFill>
                <a:cs typeface="Nikosh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দ্বিরুক্ত শব্দের প্রকার ভেদঃ</a:t>
            </a:r>
            <a:r>
              <a:rPr lang="bn-IN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-দ্বিরুক্ত শব্দ ২ প্রকার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যথাঃ-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540525"/>
              </p:ext>
            </p:extLst>
          </p:nvPr>
        </p:nvGraphicFramePr>
        <p:xfrm>
          <a:off x="5371969" y="2897945"/>
          <a:ext cx="6556174" cy="3770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896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443053-B971-4631-828E-6E541469D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dgm id="{33443053-B971-4631-828E-6E541469D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E7546B-4651-43BF-A0CB-7374EFC0D3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B8E7546B-4651-43BF-A0CB-7374EFC0D3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CC14C71-4E16-481E-9715-DF2CC1248E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graphicEl>
                                              <a:dgm id="{ACC14C71-4E16-481E-9715-DF2CC1248E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CFC0AB-63F9-45AC-A929-737826571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>
                                            <p:graphicEl>
                                              <a:dgm id="{BDCFC0AB-63F9-45AC-A929-7378265715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042E448-55B1-4ACC-A85B-95B040FD40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>
                                            <p:graphicEl>
                                              <a:dgm id="{E042E448-55B1-4ACC-A85B-95B040FD40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6" grpId="0" uiExpand="1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8849" y="693748"/>
            <a:ext cx="1110868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</a:t>
            </a:r>
            <a:r>
              <a:rPr lang="bn-BD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 দ্বিরুক্তিঃ-</a:t>
            </a:r>
            <a:endParaRPr lang="bn-IN" sz="36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একই শব্দ দুইবার ব্যবহার করা হয় এবং শব্দ দুটি অবিকৃত থাকে ।</a:t>
            </a:r>
          </a:p>
          <a:p>
            <a:pPr lvl="0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যথা – ভালো ভালো ফল। ফোঁটা ফোঁটা পানি , বড় বড় বই ইত্যাদি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শব্দের সঙ্গে সমার্থক আর একটি শব্দ  যোগ করে ব্যবহ্রত হয়।</a:t>
            </a:r>
          </a:p>
          <a:p>
            <a:pPr lvl="0"/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যথা– ধন-দৌলত, খেলা ধুলা , লালন-পালন , বলা-কওয়া  ইত্যাদি । </a:t>
            </a:r>
            <a:endParaRPr lang="bn-IN" sz="3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32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জোড়ায় দ্বিতীয় শব্দটির আংশিক পরিবর্তন হয়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যথা-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মিট-মাট, </a:t>
            </a:r>
          </a:p>
          <a:p>
            <a:pPr lvl="0"/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ফিট-ফাট, বকা- ঝঁকা , তোড়-জোড়, গল্প- সল্প, রকম- সকম ইত্যাদি । 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সমার্থক বা বিপরীতার্থক শব্দ যোগে ।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যথা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লেন-দেন , দেনা-পাওনা , </a:t>
            </a:r>
          </a:p>
          <a:p>
            <a:pPr lvl="0"/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টাকা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পয়সা , ধনী-গরিব , আসা – যাওয়া  ইত্যাদি ।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2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0252" y="588947"/>
            <a:ext cx="4449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cs typeface="Nikosh" panose="02000000000000000000" pitchFamily="2" charset="0"/>
              </a:rPr>
              <a:t>  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পদের দ্বিরুক্তিঃ-- </a:t>
            </a:r>
            <a:endParaRPr lang="en-US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1510" y="1399865"/>
            <a:ext cx="1097179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দুটি পদে একই  বিভক্তি প্রয়োগ করা হয় , শব্দ দুটি ও বিভক্তি অপরিবর্তিত</a:t>
            </a:r>
          </a:p>
          <a:p>
            <a:pPr lvl="0"/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থাকে।  যেমন ---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ঘরে ঘরে লেখাপড়া হচ্ছে । দেশে দেশে ধন্য ধন্য করতে লাগলো ।  </a:t>
            </a:r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 মনে আমিও এ কথাই   ভেবেছি</a:t>
            </a:r>
            <a:r>
              <a:rPr lang="bn-IN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0252" y="3296904"/>
            <a:ext cx="109717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দ্বিতীয় পদের আংশিক  ধ্বনিগত পরিবর্তন  ঘটে । কিন্তু পদ- বিভক্তি </a:t>
            </a:r>
          </a:p>
          <a:p>
            <a:pPr lvl="0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অবিকৃত  থাকে। যেমন---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চোর হাতে নাতে ধরা পড়েছে । </a:t>
            </a:r>
          </a:p>
          <a:p>
            <a:pPr lvl="0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 সন্তান যেন থাকে দুধে ভাতে।  </a:t>
            </a:r>
            <a:endParaRPr lang="en-US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83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29803" y="391952"/>
            <a:ext cx="57453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9" r="57005"/>
          <a:stretch/>
        </p:blipFill>
        <p:spPr>
          <a:xfrm>
            <a:off x="9184659" y="308132"/>
            <a:ext cx="2511474" cy="2265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7860" y="2573500"/>
            <a:ext cx="78474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দ্বিরুক্ত শব্দ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কাকে বলে?</a:t>
            </a:r>
          </a:p>
          <a:p>
            <a:pPr marL="514350" lvl="0" indent="-514350">
              <a:buFont typeface="+mj-lt"/>
              <a:buAutoNum type="arabicPeriod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দ্বিরুক্ত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কত প্রকার ও কি কি?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232009" y="272956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19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0658" y="292468"/>
            <a:ext cx="68228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পদের দ্বিরুক্তির </a:t>
            </a:r>
            <a:r>
              <a:rPr lang="bn-BD" sz="40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2075" y="1134179"/>
            <a:ext cx="114576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বিশেষ্য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শব্দযুগলের বিশেষণ রুপে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endParaRPr lang="bn-IN" sz="36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6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আধিক্য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বোঝাতেঃ-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 ধন </a:t>
            </a:r>
            <a:r>
              <a:rPr lang="bn-IN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ধামা ধামা ধান</a:t>
            </a:r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9"/>
          <a:stretch/>
        </p:blipFill>
        <p:spPr>
          <a:xfrm>
            <a:off x="9734843" y="1854974"/>
            <a:ext cx="2138290" cy="135169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212" y="1854974"/>
            <a:ext cx="1871003" cy="135169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42075" y="3927463"/>
            <a:ext cx="11331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সামান্য বোঝাতেঃ-  </a:t>
            </a: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 জ্বর জ্বর বোধ  করছি।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30" name="Picture 6" descr="জ্বরের সঙ্গে ত্বকে দানা? | প্রথম আল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/>
          <a:stretch/>
        </p:blipFill>
        <p:spPr bwMode="auto">
          <a:xfrm rot="10800000" flipV="1">
            <a:off x="8869258" y="3435861"/>
            <a:ext cx="2658797" cy="1349719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42074" y="5549331"/>
            <a:ext cx="114576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ধারাবাহিকতাঃ-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 দিন রোগা হয়ে যাচ্ছ </a:t>
            </a:r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32" name="Picture 8" descr="Cartoon Sick Girl In Bed Royalty Free Cliparts, Vectors, And Stock  Illustration. Image 66904860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258" y="5167455"/>
            <a:ext cx="2658797" cy="141008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8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84534" y="1430904"/>
            <a:ext cx="8023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ক্রিয়া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বিশেষণঃ-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ধীরে ধীরে যায়, ফিরে ফিরে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চায়</a:t>
            </a:r>
            <a:r>
              <a:rPr lang="bn-BD" dirty="0" smtClean="0">
                <a:solidFill>
                  <a:srgbClr val="FF0000"/>
                </a:solidFill>
                <a:cs typeface="Nikosh" panose="02000000000000000000" pitchFamily="2" charset="0"/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074" name="Picture 2" descr="Rear view of beautiful female student walking through college hallway looking  back and smiling. Girl going for the class Stock Photo - Alam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2" r="16901" b="9991"/>
          <a:stretch/>
        </p:blipFill>
        <p:spPr bwMode="auto">
          <a:xfrm>
            <a:off x="8272303" y="788795"/>
            <a:ext cx="2225022" cy="173639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84534" y="3209185"/>
            <a:ext cx="7050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অনূরূপ কিছু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বোঝাতেঃ-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সঙ্গী সাথী কেঊ নেই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t="31721" r="65656"/>
          <a:stretch/>
        </p:blipFill>
        <p:spPr>
          <a:xfrm>
            <a:off x="8272302" y="2783906"/>
            <a:ext cx="2222695" cy="159264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237144" y="5369045"/>
            <a:ext cx="62087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আগ্রহ বোঝাতেঃ- 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দাদা দাদা বলে কাঁদছে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892475" y="4635265"/>
            <a:ext cx="2982350" cy="1784275"/>
            <a:chOff x="8328074" y="4564926"/>
            <a:chExt cx="3001499" cy="1784275"/>
          </a:xfrm>
        </p:grpSpPr>
        <p:pic>
          <p:nvPicPr>
            <p:cNvPr id="3076" name="Picture 4" descr="দাদার বলে যাওয়া কথা গুলো কাঁদতে কাদঁতে জানালো ছোট্ট লুবাবা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47" t="45924" r="70469" b="331"/>
            <a:stretch/>
          </p:blipFill>
          <p:spPr bwMode="auto">
            <a:xfrm>
              <a:off x="8328074" y="4564926"/>
              <a:ext cx="1505243" cy="1784275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দাদার বলে যাওয়া কথা গুলো কাঁদতে কাদঁতে জানালো ছোট্ট লুবাবা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85" b="2555"/>
            <a:stretch/>
          </p:blipFill>
          <p:spPr bwMode="auto">
            <a:xfrm>
              <a:off x="9683653" y="4564926"/>
              <a:ext cx="1645920" cy="1784275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3497621" y="239717"/>
            <a:ext cx="4520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পদের দ্বিরুক্তির প্রয়োগ</a:t>
            </a:r>
            <a:r>
              <a:rPr lang="bn-BD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54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742" y="294396"/>
            <a:ext cx="11190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4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বিশেষণ শব্দ যুগলের বিশেষণ রুপে ব্যবহারঃ--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7697" y="1563638"/>
            <a:ext cx="10494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আধিক্য বোঝাতেঃ-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 ভাল আম নিয়ে আসো </a:t>
            </a:r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742" y="3301585"/>
            <a:ext cx="10917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তীব্রতা বা সঠিকতা বোঝাতেঃ-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গরম গরম জিলাপি, নরম নরম হাত  </a:t>
            </a:r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7902" y="4953164"/>
            <a:ext cx="10494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schemeClr val="accent1">
                    <a:lumMod val="75000"/>
                  </a:schemeClr>
                </a:solidFill>
                <a:cs typeface="Nikosh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সামান্যতা বোঝাতেঃ- 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উড়ু উড়ু ভাব , কালো কালো চেহারা  </a:t>
            </a:r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122" name="Picture 2" descr="আমের জাত নির্বাচন ও মান বৃদ্ধিতে টিপ প্রুনিং - Agrobangla | agricultural  information and Ecommer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9" t="10866" r="25430"/>
          <a:stretch/>
        </p:blipFill>
        <p:spPr bwMode="auto">
          <a:xfrm>
            <a:off x="8937938" y="1111348"/>
            <a:ext cx="2956781" cy="150512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9118242" y="2897301"/>
            <a:ext cx="2824408" cy="1393345"/>
            <a:chOff x="9307642" y="2897301"/>
            <a:chExt cx="2635008" cy="1492889"/>
          </a:xfrm>
        </p:grpSpPr>
        <p:pic>
          <p:nvPicPr>
            <p:cNvPr id="5124" name="Picture 4" descr="লকডাউনে ঘরে তৈরী দোকানের চেয়ে মচমুচে আর রসালো জিলাপি | Instant Crispy  Jilabi | Jilapi Recipe Bangla - YouTub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7642" y="2897302"/>
              <a:ext cx="1213917" cy="1492888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রুক্ষ-শুষ্ক হাত করে তুলুন মুখের মতই নরম ও কোমল | BD Times36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1559" y="2897301"/>
              <a:ext cx="1421091" cy="1492888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8937938" y="4593440"/>
            <a:ext cx="2956782" cy="1645290"/>
            <a:chOff x="9028336" y="4511494"/>
            <a:chExt cx="2914314" cy="1727236"/>
          </a:xfrm>
        </p:grpSpPr>
        <p:pic>
          <p:nvPicPr>
            <p:cNvPr id="5130" name="Picture 10" descr="Ee Mon Sangi Kore Jabo Je free mp4 video download | Jattmate.com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74" t="23804" r="14173" b="20401"/>
            <a:stretch/>
          </p:blipFill>
          <p:spPr bwMode="auto">
            <a:xfrm>
              <a:off x="9028336" y="4511494"/>
              <a:ext cx="1452104" cy="1697989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2" name="Picture 12" descr="Ripon: কালো মেয়ে (গল্প)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0440" y="4511494"/>
              <a:ext cx="1462210" cy="1727236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082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6019" y="685282"/>
            <a:ext cx="1093037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 সর্বনাম শব্দঃ- </a:t>
            </a:r>
            <a:endParaRPr lang="bn-BD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বহুবচন বা আধিক্য বোঝাতে–        কে কে এলো ?      কেউ কেউ বলে ।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923" y="2051784"/>
            <a:ext cx="1093037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ঘ)  ক্রিয়াবাচক শব্দঃ-</a:t>
            </a:r>
            <a:endParaRPr lang="bn-IN" sz="36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bn-IN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বিশেষণ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রুপে</a:t>
            </a: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নেই নেই ভাব গেল না,  রোগীর তো যায় যায় অবস্থা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 স্থায়ী --</a:t>
            </a: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দেখতে দেখতে আকাশ কালো হয়ে এলো । 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ক্রিয়া বিশেষণ-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দেখে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যেও।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ঘুমিয়ে ঘুমিয়ে শুনলে কীভাবে? 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পৌণঃপুনিকতা --</a:t>
            </a: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ডেকে ডেকে হয়রান হয়েছি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6019" y="5104980"/>
            <a:ext cx="11148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srgbClr val="0070C0"/>
                </a:solidFill>
                <a:cs typeface="Nikosh" panose="02000000000000000000" pitchFamily="2" charset="0"/>
              </a:rPr>
              <a:t>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0484" y="4738679"/>
            <a:ext cx="11148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cs typeface="Nikosh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6570" y="5600511"/>
            <a:ext cx="109167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6019" y="3646015"/>
            <a:ext cx="11053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3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5013" y="1181501"/>
            <a:ext cx="112594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IN" sz="3600" dirty="0" smtClean="0">
                <a:solidFill>
                  <a:prstClr val="black"/>
                </a:solidFill>
                <a:cs typeface="Nikosh" panose="02000000000000000000" pitchFamily="2" charset="0"/>
              </a:rPr>
              <a:t>   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ঙ) অব্যয়ের দ্বিরুক্তিঃ-</a:t>
            </a:r>
            <a:endParaRPr lang="bn-IN" sz="36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ভাবের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গভিরতা</a:t>
            </a:r>
            <a:r>
              <a:rPr lang="bn-IN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তার দুঃখ দেখে সবাই হায় হায় করতে লাগলো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6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পৌণঃপূনিকতা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বার বার সে কামান গর্জে উঠলো 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অনুভূতি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ভাব </a:t>
            </a:r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ভয়ে গা ছম ছম করছে । ফোঁড়াটা টন টন করছে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বিশেষণ বোঝাতে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 পিলসুজে বাতি জ্বলে মিটি মিটি ।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ধ্বনি </a:t>
            </a:r>
            <a:r>
              <a:rPr lang="bn-BD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ব্যঞ্জনা </a:t>
            </a:r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ঝির ঝির করে বাতাস বইছে । বৃষ্টি পড়ে টাপুর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টুপুর</a:t>
            </a:r>
            <a:r>
              <a:rPr lang="en-US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3431" y="1181501"/>
            <a:ext cx="11084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3431" y="2205083"/>
            <a:ext cx="10866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0127" y="3360256"/>
            <a:ext cx="10989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0127" y="4492178"/>
            <a:ext cx="10900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75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1128" y="501134"/>
            <a:ext cx="6892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12482" r="10380"/>
          <a:stretch/>
        </p:blipFill>
        <p:spPr>
          <a:xfrm>
            <a:off x="8925636" y="324532"/>
            <a:ext cx="2784143" cy="2459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232009" y="272956"/>
            <a:ext cx="1255595" cy="13511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6098" y="3135837"/>
            <a:ext cx="108461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বাংলা ভাষায় কী কী উপায়ে দ্বিরুক্তি সাধিত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348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350" y="239805"/>
            <a:ext cx="1122118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যুগ্মরীতিতে দ্বিরুক্ত শব্দের গঠনঃ-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একই শব্দ ঈষৎ পরিবর্তন করে দ্বিরুক্তশব্দ গঠনের রীতিকে বলে যুগ্মরীতি।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যেমন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>
                <a:solidFill>
                  <a:srgbClr val="0070C0"/>
                </a:solidFill>
                <a:cs typeface="Nikosh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শব্দের আদিস্বর পরিবর্তন করে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--- চুপচাপ, মিটমাট, জারিজুরি ।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অন্ত্যস্বর পরিবর্তন করে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--- মারামারি , হাতাহাতি , সরাসরি  , জেদাজেদি 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বার ব্যবহারের সময় ব্যঞ্জনধ্বনির পরিবর্তনে-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 ছটফট , নিশপিশ ,ভাতটাত।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সমার্থক বা একার্থক সহসর শব্দ যোগে-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--চালচলন , রীতিনীতি, ভয়ডর। 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ভিন্নার্থক শব্দ যোগে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--- ডালভাত , তালাচাবি , পথঘাট , অলিগলি ।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বিপরীতার্থক শব্দ যোগে-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 ছোট-বড়, আসা-যাওয়া, জন্ম-মৃত্যু, আদান-প্রদান।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0350" y="2229914"/>
            <a:ext cx="11221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287" y="2994001"/>
            <a:ext cx="115214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5412" y="3875843"/>
            <a:ext cx="11371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cs typeface="Nikosh" panose="02000000000000000000" pitchFamily="2" charset="0"/>
              </a:rPr>
              <a:t>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0350" y="4784510"/>
            <a:ext cx="11371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cs typeface="Nikosh" panose="02000000000000000000" pitchFamily="2" charset="0"/>
              </a:rPr>
              <a:t>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0350" y="5693177"/>
            <a:ext cx="11371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7547" y="4199008"/>
            <a:ext cx="1178704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0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পদাত্মক</a:t>
            </a:r>
            <a:r>
              <a:rPr lang="bn-BD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দ্বিরুক্তিঃ-</a:t>
            </a:r>
            <a:endParaRPr lang="bn-IN" sz="3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বিভক্তি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পদের দুইবার ব্যবহারকে পদাত্মক দ্বিরুক্তি বলে।এগুলো‘দুই”রকমে গঠিত 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পদের অবিকৃত অবস্থায় দুইবার ব্যবহার</a:t>
            </a:r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যথা–ভয়ে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ভয়ে এগিয়ে গেলাম। হাটে হাটে বিকিয়ে তোর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ভরা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আপণ ।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যুগ্মরীতিতে </a:t>
            </a:r>
            <a:r>
              <a:rPr lang="bn-BD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 দ্বিরুক্ত পদের ব্যবহার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।যথা–হাতে-নাতে,আকাশে-বাতাসে,কাপড়-চোপড়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, দলে-বলে ।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73499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561" y="129580"/>
            <a:ext cx="1041597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বিশিষ্ঠার্থক বাগধারায় দ্বিরুক্ত শব্দের প্রয়োগঃ-</a:t>
            </a:r>
            <a:endParaRPr lang="en-US" sz="3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ছেলেটিকে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চোখে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চো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খে রেখো ।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সর্তকতা )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ফুলগুলো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তুই আনরে বাছা বাছা ।  ( ভাবের প্রগাঢ়তা 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থেকে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থেকে শিশূটি কাঁদছে ।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কালের বিস্তার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লোকটি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হাড়ে হাড়ে শয়তান  ।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আধিক্য  )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খাঁচার ফাঁকে ফাঁকে, পরশে মুখে মুখে ,নীরবে চোখে চোখে যায় ( নির্দিষ্টতা)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419" y="5780796"/>
            <a:ext cx="10893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419" y="2267951"/>
            <a:ext cx="2904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419" y="4770862"/>
            <a:ext cx="10580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419" y="3474809"/>
            <a:ext cx="2904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0561" y="3001147"/>
            <a:ext cx="115214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ধ্বনাত্মক দ্বিরুক্তি গঠনঃ-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কোনো কিছুর স্বাভাবিক বা কাল্পনিক অনুভূতি বিশিষ্ট শব্দের রুপকে ধ্বনাত্মক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শব্দ বলে । এ জাতীয় ধ্বনাত্মক শব্দের 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বার প্রয়োগের নাম ধ্বনাত্মক দ্বিরুক্তি।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১.মানুষের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ধ্বনির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অনূকার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ভেউ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ভেউ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,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,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২.জীব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জন্তুর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ধ্বনির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অনুকার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---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ঘেউ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ঘেউ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মিউ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মিউ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ধ্বনির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অনুকার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---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ঘচাঘচ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মড়মড়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ঝমঝম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৪.অনুভূতিজাত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কাল্পনিক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ধ্বনির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অনুকার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ঝিকিমিকি,ঠা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ঠা,কুট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কূট,মিন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মিন,পিটপিট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1300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1073" y="389721"/>
            <a:ext cx="1075716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ধ্বনাত্মক দ্বিরুক্তি গঠনঃ-</a:t>
            </a:r>
            <a:endParaRPr lang="en-US" sz="36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 অবিকৃত প্রয়োগ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--- ধক ধক , ঝন ঝন , পট পট ইদ্যাদি 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প্রথম শব্দটির শেষে “আ” যোগ করে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---গপাগপ, টপাটপ , পটাপট ইত্যাদি। 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দ্বিতীয় শব্দটির শেষে ‘ই’ যোগ করে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---ধরাধরি , ঝমঝমি, ঝনঝনি ইত্যাদি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যুগ্মরীতিতে গঠিত শব্দ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কিচির মিচির , টাপুর টুপুর , হাপুস হুপুস ইত্যাদি।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‘আনি’ প্রত্যয় যোগে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ছটফটানি , বকবকানি , টকবকানি  ইত্যাদি ।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5066" y="2423447"/>
            <a:ext cx="11234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5067" y="4593209"/>
            <a:ext cx="109891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9185" y="5429134"/>
            <a:ext cx="11152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4441" y="3608323"/>
            <a:ext cx="1053572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</a:t>
            </a:r>
            <a:r>
              <a:rPr lang="bn-BD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পদরুপে ধ্বনাত্মক দ্বিরুক্ত শব্দের ব্যবহারঃ-</a:t>
            </a:r>
            <a:endParaRPr lang="en-US" sz="3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বিশেষ্য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বৃষ্টির ‘ঝমঝমানি’ আমাদের অস্থির কোরে তোলে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বিশেষণ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নামিল নভে বাদল ‘ছল ছল’ বেদনায় 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ক্রিয়া--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‘কলকলিয়ে’  উঠলো সেথা নারীর প্রতিবাদ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ক্রিয়া </a:t>
            </a:r>
            <a:r>
              <a:rPr lang="bn-BD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বিশেষণ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‘চিক চিক’ করে বালি কোথাও নেই কাঁদা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038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9934" y="487487"/>
            <a:ext cx="78474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681" y="376554"/>
            <a:ext cx="3121215" cy="261230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48000" y="2551837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>
              <a:buFont typeface="+mj-lt"/>
              <a:buAutoNum type="arabicPeriod"/>
              <a:defRPr/>
            </a:pPr>
            <a:r>
              <a:rPr lang="en-US" sz="32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ভাল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বড়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চোখে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কন্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কন্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43916" y="1550439"/>
            <a:ext cx="4374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দেখাও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232009" y="272956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1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2229" y="320741"/>
            <a:ext cx="5704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40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bn-IN" sz="40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40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8674" y="1385431"/>
            <a:ext cx="9676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দ্বিরুক্ত শব্দগুলো কি অর্থ প্রকাশ করছে?  </a:t>
            </a:r>
            <a:endParaRPr lang="en-US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33644" y="2724259"/>
            <a:ext cx="47521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 ছেলেটি দাদা দাদা বলছে।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 রাশি রাশি ধান । 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 জ্বর জ্বর বোধ করছি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 ধীরে ধীরে যায় ।  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30081" y="2478038"/>
            <a:ext cx="4724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600" dirty="0" smtClean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739262" y="2724259"/>
            <a:ext cx="46156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IN" sz="3600" dirty="0" smtClean="0">
                <a:solidFill>
                  <a:prstClr val="black"/>
                </a:solidFill>
                <a:cs typeface="Nikosh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আগ্রহ বোঝাছে 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২। আধিক্য বোঝাচ্ছে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 সামান্য বোঝাচ্ছে ।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ক্রিয়া বিশেষণ বোঝাছে ।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232009" y="272956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9" b="12165"/>
          <a:stretch/>
        </p:blipFill>
        <p:spPr>
          <a:xfrm>
            <a:off x="2469765" y="1094084"/>
            <a:ext cx="4240523" cy="27438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69766" y="4215005"/>
            <a:ext cx="70359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দ্বিরুক্ত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৫টি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উদাহরণসহ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8721969" y="405600"/>
            <a:ext cx="3094892" cy="1831163"/>
          </a:xfrm>
          <a:prstGeom prst="cloudCallout">
            <a:avLst>
              <a:gd name="adj1" fmla="val -106899"/>
              <a:gd name="adj2" fmla="val 5634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232009" y="272956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2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4197" y="364656"/>
            <a:ext cx="70089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687" y="1491175"/>
            <a:ext cx="6559464" cy="48170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19850" r="30288" b="40521"/>
          <a:stretch/>
        </p:blipFill>
        <p:spPr>
          <a:xfrm>
            <a:off x="232009" y="272956"/>
            <a:ext cx="1255595" cy="13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1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1272</Words>
  <Application>Microsoft Office PowerPoint</Application>
  <PresentationFormat>Widescreen</PresentationFormat>
  <Paragraphs>162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Nikosh</vt:lpstr>
      <vt:lpstr>NikoshBAN</vt:lpstr>
      <vt:lpstr>SabrenaMJ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anwar</dc:creator>
  <cp:lastModifiedBy>HP</cp:lastModifiedBy>
  <cp:revision>318</cp:revision>
  <dcterms:created xsi:type="dcterms:W3CDTF">2020-11-03T14:30:31Z</dcterms:created>
  <dcterms:modified xsi:type="dcterms:W3CDTF">2021-02-27T05:57:02Z</dcterms:modified>
</cp:coreProperties>
</file>