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59" r:id="rId4"/>
    <p:sldId id="291" r:id="rId5"/>
    <p:sldId id="261" r:id="rId6"/>
    <p:sldId id="262" r:id="rId7"/>
    <p:sldId id="263" r:id="rId8"/>
    <p:sldId id="267" r:id="rId9"/>
    <p:sldId id="269" r:id="rId10"/>
    <p:sldId id="271" r:id="rId11"/>
    <p:sldId id="276" r:id="rId12"/>
    <p:sldId id="275" r:id="rId13"/>
    <p:sldId id="274" r:id="rId14"/>
    <p:sldId id="273" r:id="rId15"/>
    <p:sldId id="304" r:id="rId16"/>
    <p:sldId id="302" r:id="rId17"/>
    <p:sldId id="306" r:id="rId18"/>
    <p:sldId id="308" r:id="rId19"/>
    <p:sldId id="299" r:id="rId20"/>
    <p:sldId id="300" r:id="rId21"/>
    <p:sldId id="298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75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loud 12"/>
          <p:cNvSpPr/>
          <p:nvPr/>
        </p:nvSpPr>
        <p:spPr>
          <a:xfrm>
            <a:off x="2057400" y="0"/>
            <a:ext cx="2362200" cy="15240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</a:rPr>
              <a:t>আজকের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038600" y="0"/>
            <a:ext cx="1752600" cy="1447800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00"/>
                </a:solidFill>
              </a:rPr>
              <a:t>ক্লাসে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334000" y="0"/>
            <a:ext cx="3810000" cy="17526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সবাইকে</a:t>
            </a: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</a:rPr>
              <a:t>স্বাগত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Picture 1" descr="C:\Users\88017\Pictures\vbb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3657600" cy="761999"/>
          </a:xfrm>
          <a:prstGeom prst="rect">
            <a:avLst/>
          </a:prstGeom>
          <a:noFill/>
        </p:spPr>
      </p:pic>
      <p:pic>
        <p:nvPicPr>
          <p:cNvPr id="7" name="Picture 2" descr="C:\Users\88017\Pictures\bvc.jpg"/>
          <p:cNvPicPr>
            <a:picLocks noChangeAspect="1" noChangeArrowheads="1"/>
          </p:cNvPicPr>
          <p:nvPr/>
        </p:nvPicPr>
        <p:blipFill>
          <a:blip r:embed="rId4"/>
          <a:srcRect l="12500" r="23334" b="33333"/>
          <a:stretch>
            <a:fillRect/>
          </a:stretch>
        </p:blipFill>
        <p:spPr bwMode="auto">
          <a:xfrm>
            <a:off x="3657600" y="6096000"/>
            <a:ext cx="5486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0" y="4495800"/>
            <a:ext cx="4841759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মাইক বাজিয়ে তথ্য প্রচার করছে।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228600"/>
            <a:ext cx="4948311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নিচের ছবিতে কি করছে?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4343400"/>
            <a:ext cx="48006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মাইক একটি মাধ্যম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752600"/>
            <a:ext cx="8991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23925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4114800"/>
            <a:ext cx="89154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মানুষের সাথে মানুষের</a:t>
            </a:r>
            <a:r>
              <a:rPr lang="en-GB" sz="3600" dirty="0"/>
              <a:t> </a:t>
            </a:r>
            <a:r>
              <a:rPr lang="en-GB" sz="3600" dirty="0" smtClean="0"/>
              <a:t>যোগাযোগ হয়ে ও তথ্য আদান প্রদান হয়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381000"/>
            <a:ext cx="5715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নিচের ছবিটি কিসের?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95400"/>
            <a:ext cx="86868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04851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38400" y="4343400"/>
            <a:ext cx="426251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বই থেকেও তথ্য পাওয়া যায়।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304800"/>
            <a:ext cx="60960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নিচের ছবিটি কিসের?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3886200"/>
            <a:ext cx="4973045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তৃতীয় শ্রেণির বিজ্ঞান বই থেকে আমরা বিজ্ঞান বিষয়ে পড়ি।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295400"/>
            <a:ext cx="8991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47839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0" y="4343400"/>
            <a:ext cx="5760719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খবরের কাগজ থেকেও তথ্য পাওয়া যায়।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304800"/>
            <a:ext cx="58674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নিচের ছবিটি কিসের?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3810000"/>
            <a:ext cx="5867400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প্রতিদিনের তথ্য পাই।</a:t>
            </a:r>
            <a:endParaRPr lang="en-GB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143000"/>
            <a:ext cx="86868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39367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09800" y="4267200"/>
            <a:ext cx="501161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ইন্টারনেট থেকে তথ্য পাওয়া যায়।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81000"/>
            <a:ext cx="82296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নিচের ছবিতে কি দেখা যাচ্ছে?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4267200"/>
            <a:ext cx="51054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মোবাইল, কম্পিউটার, রেডিও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19200"/>
            <a:ext cx="8763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530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7262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152400"/>
            <a:ext cx="8763000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>
          <a:xfrm>
            <a:off x="1066800" y="1905000"/>
            <a:ext cx="7010400" cy="144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err="1" smtClean="0">
                <a:solidFill>
                  <a:schemeClr val="tx2"/>
                </a:solidFill>
              </a:rPr>
              <a:t>তথ্য</a:t>
            </a:r>
            <a:r>
              <a:rPr lang="en-GB" sz="4800" dirty="0" smtClean="0">
                <a:solidFill>
                  <a:schemeClr val="tx2"/>
                </a:solidFill>
              </a:rPr>
              <a:t> ও </a:t>
            </a:r>
            <a:r>
              <a:rPr lang="en-GB" sz="4800" dirty="0" err="1" smtClean="0">
                <a:solidFill>
                  <a:schemeClr val="tx2"/>
                </a:solidFill>
              </a:rPr>
              <a:t>যোগাযোগ</a:t>
            </a:r>
            <a:r>
              <a:rPr lang="en-GB" sz="4800" dirty="0" smtClean="0">
                <a:solidFill>
                  <a:schemeClr val="tx2"/>
                </a:solidFill>
              </a:rPr>
              <a:t> </a:t>
            </a:r>
            <a:r>
              <a:rPr lang="en-GB" sz="4800" dirty="0" err="1" smtClean="0">
                <a:solidFill>
                  <a:schemeClr val="tx2"/>
                </a:solidFill>
              </a:rPr>
              <a:t>বলতে</a:t>
            </a:r>
            <a:r>
              <a:rPr lang="en-GB" sz="4800" dirty="0" smtClean="0">
                <a:solidFill>
                  <a:schemeClr val="tx2"/>
                </a:solidFill>
              </a:rPr>
              <a:t> </a:t>
            </a:r>
            <a:r>
              <a:rPr lang="en-GB" sz="4800" dirty="0" err="1" smtClean="0">
                <a:solidFill>
                  <a:schemeClr val="tx2"/>
                </a:solidFill>
              </a:rPr>
              <a:t>আমরা</a:t>
            </a:r>
            <a:r>
              <a:rPr lang="en-GB" sz="4800" dirty="0" smtClean="0">
                <a:solidFill>
                  <a:schemeClr val="tx2"/>
                </a:solidFill>
              </a:rPr>
              <a:t> </a:t>
            </a:r>
            <a:r>
              <a:rPr lang="en-GB" sz="4800" dirty="0" err="1" smtClean="0">
                <a:solidFill>
                  <a:schemeClr val="tx2"/>
                </a:solidFill>
              </a:rPr>
              <a:t>কী</a:t>
            </a:r>
            <a:r>
              <a:rPr lang="en-GB" sz="4800" dirty="0" smtClean="0">
                <a:solidFill>
                  <a:schemeClr val="tx2"/>
                </a:solidFill>
              </a:rPr>
              <a:t> </a:t>
            </a:r>
            <a:r>
              <a:rPr lang="en-GB" sz="4800" dirty="0" err="1" smtClean="0">
                <a:solidFill>
                  <a:schemeClr val="tx2"/>
                </a:solidFill>
              </a:rPr>
              <a:t>বুঝি</a:t>
            </a:r>
            <a:r>
              <a:rPr lang="en-GB" sz="4800" dirty="0" smtClean="0">
                <a:solidFill>
                  <a:schemeClr val="tx2"/>
                </a:solidFill>
              </a:rPr>
              <a:t>?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3352800"/>
            <a:ext cx="9144000" cy="223918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accent2">
                    <a:lumMod val="75000"/>
                  </a:schemeClr>
                </a:solidFill>
              </a:rPr>
              <a:t>তথ্য হচ্ছে  কোন ব্যক্তি, বস্তু বা ঘটনা সম্পর্কে জ্ঞান। যোগাযোগের মাধ্যমে আমরা তথ্য পেয়ে থাকি।   </a:t>
            </a:r>
            <a:endParaRPr lang="en-GB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2667000" y="0"/>
            <a:ext cx="4191000" cy="1905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দলীয়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কাজ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8" name="Picture 7" descr="download.png">
            <a:extLst>
              <a:ext uri="{FF2B5EF4-FFF2-40B4-BE49-F238E27FC236}">
                <a16:creationId xmlns="" xmlns:a16="http://schemas.microsoft.com/office/drawing/2014/main" id="{6AC32C3F-C06B-42DF-AD78-F4AE07ED4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670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38"/>
          <p:cNvGrpSpPr/>
          <p:nvPr/>
        </p:nvGrpSpPr>
        <p:grpSpPr>
          <a:xfrm>
            <a:off x="7086600" y="304800"/>
            <a:ext cx="1828800" cy="1295400"/>
            <a:chOff x="502465" y="272955"/>
            <a:chExt cx="2123577" cy="8461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214364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0"/>
            <a:ext cx="38862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বাম</a:t>
            </a:r>
            <a:r>
              <a:rPr lang="en-GB" sz="3200" dirty="0" smtClean="0"/>
              <a:t> </a:t>
            </a:r>
            <a:r>
              <a:rPr lang="en-GB" sz="3200" dirty="0" smtClean="0"/>
              <a:t>পাশের শব্দের সাথে ডান পাশের </a:t>
            </a:r>
            <a:r>
              <a:rPr lang="en-GB" sz="3200" dirty="0" err="1" smtClean="0"/>
              <a:t>শব্দের</a:t>
            </a:r>
            <a:r>
              <a:rPr lang="en-GB" sz="3200" dirty="0" smtClean="0"/>
              <a:t> </a:t>
            </a:r>
            <a:r>
              <a:rPr lang="en-GB" sz="3200" dirty="0" err="1" smtClean="0"/>
              <a:t>মিল</a:t>
            </a:r>
            <a:r>
              <a:rPr lang="en-GB" sz="3200" dirty="0" smtClean="0"/>
              <a:t> </a:t>
            </a:r>
            <a:r>
              <a:rPr lang="en-GB" sz="3200" dirty="0" smtClean="0"/>
              <a:t>করঃ</a:t>
            </a:r>
            <a:endParaRPr lang="en-GB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5083376"/>
              </p:ext>
            </p:extLst>
          </p:nvPr>
        </p:nvGraphicFramePr>
        <p:xfrm>
          <a:off x="990600" y="1828800"/>
          <a:ext cx="7315200" cy="37915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03464"/>
                <a:gridCol w="4011736"/>
              </a:tblGrid>
              <a:tr h="55025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বাম পাশ</a:t>
                      </a:r>
                      <a:endParaRPr lang="en-GB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ডান পাশ</a:t>
                      </a:r>
                      <a:endParaRPr lang="en-GB" sz="3200" dirty="0"/>
                    </a:p>
                  </a:txBody>
                  <a:tcPr marL="68580" marR="68580"/>
                </a:tc>
              </a:tr>
              <a:tr h="101361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দেখি ও শুনি</a:t>
                      </a:r>
                      <a:endParaRPr lang="en-GB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রেডিও</a:t>
                      </a:r>
                      <a:endParaRPr lang="en-GB" sz="3200" dirty="0"/>
                    </a:p>
                  </a:txBody>
                  <a:tcPr marL="68580" marR="68580"/>
                </a:tc>
              </a:tr>
              <a:tr h="101361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খবর শুনি </a:t>
                      </a:r>
                      <a:endParaRPr lang="en-GB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খবরের কাগজ</a:t>
                      </a:r>
                      <a:endParaRPr lang="en-GB" sz="3200" dirty="0"/>
                    </a:p>
                  </a:txBody>
                  <a:tcPr marL="68580" marR="68580"/>
                </a:tc>
              </a:tr>
              <a:tr h="60606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খবর পড়ি</a:t>
                      </a:r>
                      <a:endParaRPr lang="en-GB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টেলিভিশন</a:t>
                      </a:r>
                      <a:endParaRPr lang="en-GB" sz="3200" dirty="0"/>
                    </a:p>
                  </a:txBody>
                  <a:tcPr marL="68580" marR="68580"/>
                </a:tc>
              </a:tr>
              <a:tr h="55025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কথা বলি </a:t>
                      </a:r>
                      <a:endParaRPr lang="en-GB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টেলিফোন</a:t>
                      </a:r>
                      <a:endParaRPr lang="en-GB" sz="3200" dirty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6324600" y="0"/>
            <a:ext cx="28194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জোড়ায়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কাজ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279667-97A2-4AF6-B686-4EBF0E81F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222314" cy="1710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430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2733022"/>
              </p:ext>
            </p:extLst>
          </p:nvPr>
        </p:nvGraphicFramePr>
        <p:xfrm>
          <a:off x="609600" y="1676400"/>
          <a:ext cx="7467600" cy="4114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2286"/>
                <a:gridCol w="4095314"/>
              </a:tblGrid>
              <a:tr h="106558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দেখি ও শুনি</a:t>
                      </a:r>
                      <a:endParaRPr lang="en-GB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 </a:t>
                      </a:r>
                      <a:r>
                        <a:rPr lang="en-GB" sz="3200" dirty="0" err="1" smtClean="0"/>
                        <a:t>রেডিও</a:t>
                      </a:r>
                      <a:endParaRPr lang="en-GB" sz="3200" dirty="0"/>
                    </a:p>
                  </a:txBody>
                  <a:tcPr marL="68580" marR="68580"/>
                </a:tc>
              </a:tr>
              <a:tr h="106558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     </a:t>
                      </a:r>
                      <a:r>
                        <a:rPr lang="en-GB" sz="3200" dirty="0" err="1" smtClean="0"/>
                        <a:t>খবর</a:t>
                      </a:r>
                      <a:r>
                        <a:rPr lang="en-GB" sz="3200" dirty="0" smtClean="0"/>
                        <a:t> </a:t>
                      </a:r>
                      <a:r>
                        <a:rPr lang="en-GB" sz="3200" dirty="0" smtClean="0"/>
                        <a:t>শুনি </a:t>
                      </a:r>
                      <a:endParaRPr lang="en-GB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                </a:t>
                      </a:r>
                      <a:r>
                        <a:rPr lang="en-GB" sz="3200" dirty="0" err="1" smtClean="0"/>
                        <a:t>খবরের</a:t>
                      </a:r>
                      <a:r>
                        <a:rPr lang="en-GB" sz="3200" dirty="0" smtClean="0"/>
                        <a:t> </a:t>
                      </a:r>
                      <a:r>
                        <a:rPr lang="en-GB" sz="3200" dirty="0" smtClean="0"/>
                        <a:t>কাগজ</a:t>
                      </a:r>
                      <a:endParaRPr lang="en-GB" sz="3200" dirty="0"/>
                    </a:p>
                  </a:txBody>
                  <a:tcPr marL="68580" marR="68580"/>
                </a:tc>
              </a:tr>
              <a:tr h="103969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      </a:t>
                      </a:r>
                      <a:r>
                        <a:rPr lang="en-GB" sz="3200" dirty="0" err="1" smtClean="0"/>
                        <a:t>খবর</a:t>
                      </a:r>
                      <a:r>
                        <a:rPr lang="en-GB" sz="3200" dirty="0" smtClean="0"/>
                        <a:t> </a:t>
                      </a:r>
                      <a:r>
                        <a:rPr lang="en-GB" sz="3200" dirty="0" smtClean="0"/>
                        <a:t>পড়ি</a:t>
                      </a:r>
                      <a:endParaRPr lang="en-GB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         </a:t>
                      </a:r>
                      <a:r>
                        <a:rPr lang="en-GB" sz="3200" dirty="0" err="1" smtClean="0"/>
                        <a:t>টেলিভিশন</a:t>
                      </a:r>
                      <a:endParaRPr lang="en-GB" sz="3200" dirty="0"/>
                    </a:p>
                  </a:txBody>
                  <a:tcPr marL="68580" marR="68580"/>
                </a:tc>
              </a:tr>
              <a:tr h="9439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        </a:t>
                      </a:r>
                      <a:r>
                        <a:rPr lang="en-GB" sz="3200" dirty="0" err="1" smtClean="0"/>
                        <a:t>কথা</a:t>
                      </a:r>
                      <a:r>
                        <a:rPr lang="en-GB" sz="3200" dirty="0" smtClean="0"/>
                        <a:t> </a:t>
                      </a:r>
                      <a:r>
                        <a:rPr lang="en-GB" sz="3200" dirty="0" smtClean="0"/>
                        <a:t>বলি </a:t>
                      </a:r>
                      <a:endParaRPr lang="en-GB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          </a:t>
                      </a:r>
                      <a:r>
                        <a:rPr lang="en-GB" sz="3200" dirty="0" err="1" smtClean="0"/>
                        <a:t>টেলিফোন</a:t>
                      </a:r>
                      <a:endParaRPr lang="en-GB" sz="3200" dirty="0"/>
                    </a:p>
                  </a:txBody>
                  <a:tcPr marL="68580" marR="68580"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3352801" y="2209798"/>
            <a:ext cx="2057401" cy="190500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429000" y="2133600"/>
            <a:ext cx="1981200" cy="914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657600" y="3124200"/>
            <a:ext cx="1752600" cy="8382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5181600"/>
            <a:ext cx="1905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228600"/>
            <a:ext cx="70866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           </a:t>
            </a:r>
            <a:r>
              <a:rPr lang="en-GB" sz="4400" dirty="0" err="1" smtClean="0"/>
              <a:t>উত্তরগুলো</a:t>
            </a:r>
            <a:r>
              <a:rPr lang="en-GB" sz="4400" dirty="0" smtClean="0"/>
              <a:t> </a:t>
            </a:r>
            <a:r>
              <a:rPr lang="en-GB" sz="4400" dirty="0" smtClean="0"/>
              <a:t>মিলিয়ে নেইঃ 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iiii.png">
            <a:extLst>
              <a:ext uri="{FF2B5EF4-FFF2-40B4-BE49-F238E27FC236}">
                <a16:creationId xmlns="" xmlns:a16="http://schemas.microsoft.com/office/drawing/2014/main" id="{78BB9590-C7FB-4E5A-881E-16D459E33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8077" t="15196" r="5594" b="175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265" t="16023" r="31086" b="15743"/>
          <a:stretch/>
        </p:blipFill>
        <p:spPr>
          <a:xfrm>
            <a:off x="152400" y="685800"/>
            <a:ext cx="42672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800600" y="685800"/>
            <a:ext cx="3733800" cy="5181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তোমাদের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পাঠ্যবইয়ের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৬৯ </a:t>
            </a:r>
            <a:r>
              <a:rPr lang="en-US" sz="3200" dirty="0" smtClean="0">
                <a:solidFill>
                  <a:srgbClr val="FFFF00"/>
                </a:solidFill>
              </a:rPr>
              <a:t>ও  </a:t>
            </a:r>
            <a:r>
              <a:rPr lang="en-US" sz="3200" dirty="0" smtClean="0">
                <a:solidFill>
                  <a:srgbClr val="FFFF00"/>
                </a:solidFill>
              </a:rPr>
              <a:t>৭০ </a:t>
            </a:r>
            <a:r>
              <a:rPr lang="en-US" sz="3200" dirty="0" err="1" smtClean="0">
                <a:solidFill>
                  <a:srgbClr val="FFFF00"/>
                </a:solidFill>
              </a:rPr>
              <a:t>নং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পৃষ্ঠা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খোল</a:t>
            </a:r>
            <a:r>
              <a:rPr lang="en-US" sz="3200" dirty="0" smtClean="0">
                <a:solidFill>
                  <a:srgbClr val="FFFF00"/>
                </a:solidFill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</a:rPr>
              <a:t>আর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আমরা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এতক্ষণ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যা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কিছু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আলোচনা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করলাম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তারসাথে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একটু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মিলিয়ে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নাও</a:t>
            </a:r>
            <a:r>
              <a:rPr lang="en-US" sz="3200" dirty="0" smtClean="0">
                <a:solidFill>
                  <a:srgbClr val="FFFF00"/>
                </a:solidFill>
              </a:rPr>
              <a:t>।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029199" cy="594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29200" y="0"/>
            <a:ext cx="4114800" cy="594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রৌশন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আক্তার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সহকারী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শিক্ষক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গোলাম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মাওলা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সরকারি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প্রাথমিক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বিদ্যালয়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সুবর্ণচর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,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নোয়াখালী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।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7486" y="2856914"/>
            <a:ext cx="6248400" cy="534572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6002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304800"/>
            <a:ext cx="6324600" cy="12192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মূল্যায়ন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530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04800" y="1752600"/>
            <a:ext cx="8610600" cy="3810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১। </a:t>
            </a:r>
            <a:r>
              <a:rPr lang="en-US" sz="4000" dirty="0" err="1" smtClean="0">
                <a:solidFill>
                  <a:schemeClr val="tx1"/>
                </a:solidFill>
              </a:rPr>
              <a:t>তথ্যের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পাঁচটি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উৎসের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২। </a:t>
            </a:r>
            <a:r>
              <a:rPr lang="en-US" sz="4000" dirty="0" err="1" smtClean="0">
                <a:solidFill>
                  <a:schemeClr val="tx1"/>
                </a:solidFill>
              </a:rPr>
              <a:t>তথ্য</a:t>
            </a:r>
            <a:r>
              <a:rPr lang="en-US" sz="4000" dirty="0" smtClean="0">
                <a:solidFill>
                  <a:schemeClr val="tx1"/>
                </a:solidFill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</a:rPr>
              <a:t>যোগাযোগ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বুঝ</a:t>
            </a:r>
            <a:r>
              <a:rPr lang="en-US" sz="4000" dirty="0" smtClean="0">
                <a:solidFill>
                  <a:schemeClr val="tx1"/>
                </a:solidFill>
              </a:rPr>
              <a:t>? ৩। </a:t>
            </a:r>
            <a:r>
              <a:rPr lang="en-US" sz="4000" dirty="0" err="1" smtClean="0">
                <a:solidFill>
                  <a:schemeClr val="tx1"/>
                </a:solidFill>
              </a:rPr>
              <a:t>তথ্য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সরবরাহের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মাধ্যম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মিডিয়াগুলো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</a:rPr>
              <a:t>?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962400" y="0"/>
            <a:ext cx="3962400" cy="1143000"/>
          </a:xfrm>
          <a:prstGeom prst="ellipse">
            <a:avLst/>
          </a:prstGeom>
          <a:solidFill>
            <a:srgbClr val="90F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পরিকল্পিত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কাজ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ATAUR RAHMAN\Desktop\pesha\unnamed-file.jpg">
            <a:extLst>
              <a:ext uri="{FF2B5EF4-FFF2-40B4-BE49-F238E27FC236}">
                <a16:creationId xmlns="" xmlns:a16="http://schemas.microsoft.com/office/drawing/2014/main" id="{3846F236-9369-4F3B-829C-0C017CEC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962400"/>
            <a:ext cx="5468904" cy="229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524001"/>
            <a:ext cx="5387160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     তোমার বাড়িতে ব্যবহৃত তথ্য সংগ্রহের</a:t>
            </a:r>
          </a:p>
          <a:p>
            <a:r>
              <a:rPr lang="en-GB" sz="4000" dirty="0"/>
              <a:t> </a:t>
            </a:r>
            <a:r>
              <a:rPr lang="en-GB" sz="4000" dirty="0" smtClean="0"/>
              <a:t>    মাধ্যমগুলোর নাম লিখে আনবে। </a:t>
            </a:r>
            <a:endParaRPr lang="en-GB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97706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ATAUR RAHMAN\Desktop\pesha\unnamed-file.jpg">
            <a:extLst>
              <a:ext uri="{FF2B5EF4-FFF2-40B4-BE49-F238E27FC236}">
                <a16:creationId xmlns:a16="http://schemas.microsoft.com/office/drawing/2014/main" xmlns="" id="{3846F236-9369-4F3B-829C-0C017CEC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114800"/>
            <a:ext cx="4800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4572000" y="838200"/>
            <a:ext cx="3276600" cy="29718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</a:rPr>
              <a:t>ধন্যবাদ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265" t="16023" r="31086" b="15743"/>
          <a:stretch/>
        </p:blipFill>
        <p:spPr>
          <a:xfrm>
            <a:off x="990600" y="1143000"/>
            <a:ext cx="35814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914400" y="0"/>
            <a:ext cx="76200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পাঠ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পরিচিতি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066800"/>
            <a:ext cx="3581400" cy="4800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বিষয়ঃ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প্রাথমিক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বিজ্ঞান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শ্রেণিঃ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তৃতীয়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অধ্যায়ঃ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১১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পাঠঃতথ্য</a:t>
            </a:r>
            <a:r>
              <a:rPr lang="en-US" sz="2800" dirty="0" smtClean="0">
                <a:solidFill>
                  <a:srgbClr val="002060"/>
                </a:solidFill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</a:rPr>
              <a:t>যোগাযোগ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পাঠ্যাংশঃ</a:t>
            </a:r>
            <a:r>
              <a:rPr lang="en-US" sz="2800" dirty="0" err="1" smtClean="0">
                <a:solidFill>
                  <a:srgbClr val="002060"/>
                </a:solidFill>
              </a:rPr>
              <a:t>তথ্য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সংগ্রহের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উপায়সমূহ</a:t>
            </a:r>
            <a:r>
              <a:rPr lang="en-US" sz="2800" dirty="0" smtClean="0">
                <a:solidFill>
                  <a:srgbClr val="002060"/>
                </a:solidFill>
              </a:rPr>
              <a:t>।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সময়ঃ</a:t>
            </a:r>
            <a:r>
              <a:rPr lang="en-US" sz="2800" dirty="0" smtClean="0">
                <a:solidFill>
                  <a:srgbClr val="002060"/>
                </a:solidFill>
              </a:rPr>
              <a:t> ৪৫মিনিট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1676400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2060"/>
                </a:solidFill>
              </a:rPr>
              <a:t>এই পাঠ শেষে </a:t>
            </a:r>
            <a:r>
              <a:rPr lang="en-GB" sz="4800" dirty="0" err="1" smtClean="0">
                <a:solidFill>
                  <a:srgbClr val="002060"/>
                </a:solidFill>
              </a:rPr>
              <a:t>শিক্ষার্থীরা</a:t>
            </a:r>
            <a:r>
              <a:rPr lang="en-GB" sz="4800" dirty="0" smtClean="0">
                <a:solidFill>
                  <a:srgbClr val="002060"/>
                </a:solidFill>
              </a:rPr>
              <a:t> ........</a:t>
            </a:r>
            <a:endParaRPr lang="en-GB" sz="4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667000"/>
            <a:ext cx="8029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১১.১.২ তথ্য বিনমিয়ের বিভিন্ন উপায় সম্পর্কে বলতে </a:t>
            </a:r>
            <a:r>
              <a:rPr lang="en-GB" sz="4000" dirty="0" err="1" smtClean="0"/>
              <a:t>পারবে</a:t>
            </a:r>
            <a:r>
              <a:rPr lang="en-GB" sz="4000" dirty="0" smtClean="0"/>
              <a:t>।</a:t>
            </a:r>
          </a:p>
          <a:p>
            <a:endParaRPr lang="en-GB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4114800"/>
            <a:ext cx="8299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১১.১.৩ তথ্য </a:t>
            </a:r>
            <a:r>
              <a:rPr lang="en-GB" sz="4000" dirty="0" err="1" smtClean="0"/>
              <a:t>প্রযুক্তি</a:t>
            </a:r>
            <a:r>
              <a:rPr lang="en-GB" sz="4000" dirty="0" smtClean="0"/>
              <a:t> </a:t>
            </a:r>
            <a:r>
              <a:rPr lang="en-GB" sz="4000" dirty="0" err="1" smtClean="0"/>
              <a:t>ব্যবহারের</a:t>
            </a:r>
            <a:r>
              <a:rPr lang="en-GB" sz="4000" dirty="0" smtClean="0"/>
              <a:t> বিভিন্ন মাধ্যম বর্ণনা করতে পারবে।</a:t>
            </a:r>
            <a:endParaRPr lang="en-GB" sz="4000" dirty="0"/>
          </a:p>
        </p:txBody>
      </p:sp>
      <p:sp>
        <p:nvSpPr>
          <p:cNvPr id="10" name="Oval 9"/>
          <p:cNvSpPr/>
          <p:nvPr/>
        </p:nvSpPr>
        <p:spPr>
          <a:xfrm>
            <a:off x="2286000" y="152400"/>
            <a:ext cx="4648200" cy="1371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শিখনফল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5469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t="90000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evel 2"/>
          <p:cNvSpPr/>
          <p:nvPr/>
        </p:nvSpPr>
        <p:spPr>
          <a:xfrm>
            <a:off x="0" y="0"/>
            <a:ext cx="9144000" cy="5791200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C:\Users\88017\Pictures\116.jpg"/>
          <p:cNvPicPr>
            <a:picLocks noChangeAspect="1" noChangeArrowheads="1"/>
          </p:cNvPicPr>
          <p:nvPr/>
        </p:nvPicPr>
        <p:blipFill>
          <a:blip r:embed="rId3"/>
          <a:srcRect l="5263" t="13158" r="3158" b="15790"/>
          <a:stretch>
            <a:fillRect/>
          </a:stretch>
        </p:blipFill>
        <p:spPr bwMode="auto">
          <a:xfrm>
            <a:off x="762000" y="762000"/>
            <a:ext cx="7620000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1981200"/>
            <a:ext cx="4800600" cy="2209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চলো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একটি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ভিডিও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দেখি</a:t>
            </a:r>
            <a:r>
              <a:rPr lang="en-US" sz="4400" dirty="0" smtClean="0">
                <a:solidFill>
                  <a:srgbClr val="FF0000"/>
                </a:solidFill>
              </a:rPr>
              <a:t>।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zgif.com-resiz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rcRect l="15000" t="17778" r="15000" b="16667"/>
          <a:stretch>
            <a:fillRect/>
          </a:stretch>
        </p:blipFill>
        <p:spPr>
          <a:xfrm>
            <a:off x="0" y="1219200"/>
            <a:ext cx="8991600" cy="4495800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04800" y="381000"/>
            <a:ext cx="8382000" cy="762000"/>
          </a:xfrm>
          <a:prstGeom prst="roundRect">
            <a:avLst>
              <a:gd name="adj" fmla="val 4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ছবিতে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একটু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চিন্তা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34" t="29629" r="25233" b="40741"/>
          <a:stretch>
            <a:fillRect/>
          </a:stretch>
        </p:blipFill>
        <p:spPr>
          <a:xfrm>
            <a:off x="1524000" y="1371600"/>
            <a:ext cx="7391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C:\Users\88017\Pictures\vbbb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9144000" cy="2743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এতক্ষনে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নিশ্চয়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তোমরা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জেনে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গেলে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আজ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আমরা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কী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পড়ব</a:t>
            </a:r>
            <a:r>
              <a:rPr lang="en-US" sz="4000" dirty="0" smtClean="0">
                <a:solidFill>
                  <a:srgbClr val="0070C0"/>
                </a:solidFill>
              </a:rPr>
              <a:t> ? </a:t>
            </a:r>
            <a:r>
              <a:rPr lang="en-US" sz="4000" dirty="0" err="1" smtClean="0">
                <a:solidFill>
                  <a:srgbClr val="0070C0"/>
                </a:solidFill>
              </a:rPr>
              <a:t>হ্যাঁ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আজকে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আমরা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পড়ব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372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নিচের ছবিগুলো লক্ষ করঃ 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971800"/>
            <a:ext cx="29718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1"/>
            <a:ext cx="31242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3124200"/>
            <a:ext cx="1713102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00400"/>
            <a:ext cx="1819920" cy="1287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838201"/>
            <a:ext cx="2971800" cy="160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3048000"/>
            <a:ext cx="2184103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838200"/>
            <a:ext cx="26670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0" y="2514600"/>
            <a:ext cx="2971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প্রতি দিনের তথ্য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2514600"/>
            <a:ext cx="2743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আবহাওয়ার তথ্য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2514600"/>
            <a:ext cx="3276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ক্রিকেট বিশ্বকাপের তথ্য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572000"/>
            <a:ext cx="160824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পরীক্ষার রুটিন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4648200"/>
            <a:ext cx="191072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বিদ্যালয়ের নোটিশ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4572000"/>
            <a:ext cx="18288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বিভিন্ন ঘটনা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4572000"/>
            <a:ext cx="29718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বেড়াতে যাওয়ার তথ্য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5715000"/>
            <a:ext cx="7921663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blipFill>
                  <a:blip r:embed="rId9"/>
                  <a:tile tx="0" ty="0" sx="100000" sy="100000" flip="none" algn="tl"/>
                </a:blipFill>
              </a:rPr>
              <a:t>প্রতিদিন আমরা বিভিন্ন ধরণের তথ্য পাই</a:t>
            </a:r>
            <a:endParaRPr lang="en-GB" sz="3600" dirty="0">
              <a:blipFill>
                <a:blip r:embed="rId9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197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71800" y="4572000"/>
            <a:ext cx="442007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টেলিভিশন দেখে তথ্য জানছে।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3342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371600" y="0"/>
            <a:ext cx="66294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নিচের ছবিতে কি করছে?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4572000"/>
            <a:ext cx="44958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টেলিভিশন একটি মাধ্যম</a:t>
            </a:r>
            <a:endParaRPr lang="en-GB" sz="3600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6400800" y="914400"/>
            <a:ext cx="2895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97850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357</Words>
  <Application>Microsoft Office PowerPoint</Application>
  <PresentationFormat>On-screen Show (4:3)</PresentationFormat>
  <Paragraphs>79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Riha Ruha</dc:creator>
  <cp:lastModifiedBy>Riha Ruha</cp:lastModifiedBy>
  <cp:revision>49</cp:revision>
  <dcterms:created xsi:type="dcterms:W3CDTF">2006-08-16T00:00:00Z</dcterms:created>
  <dcterms:modified xsi:type="dcterms:W3CDTF">2021-02-27T16:30:32Z</dcterms:modified>
</cp:coreProperties>
</file>