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59" r:id="rId4"/>
    <p:sldId id="263" r:id="rId5"/>
    <p:sldId id="261" r:id="rId6"/>
    <p:sldId id="286" r:id="rId7"/>
    <p:sldId id="277" r:id="rId8"/>
    <p:sldId id="278" r:id="rId9"/>
    <p:sldId id="279" r:id="rId10"/>
    <p:sldId id="287" r:id="rId11"/>
    <p:sldId id="288" r:id="rId12"/>
    <p:sldId id="280" r:id="rId13"/>
    <p:sldId id="281" r:id="rId14"/>
    <p:sldId id="291" r:id="rId15"/>
    <p:sldId id="284" r:id="rId16"/>
    <p:sldId id="282" r:id="rId17"/>
    <p:sldId id="285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1D1D"/>
    <a:srgbClr val="3366FF"/>
    <a:srgbClr val="FF0066"/>
    <a:srgbClr val="C20E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817B6-1030-474B-8A7A-84BDF7653D1A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BA748-D1A1-47E9-BDA5-AC833D92B209}">
      <dgm:prSet phldrT="[Text]"/>
      <dgm:spPr/>
      <dgm:t>
        <a:bodyPr/>
        <a:lstStyle/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8187AC9-C058-4F9B-9178-EAC403BC0E5D}" type="parTrans" cxnId="{D0657E2D-6F05-4ACA-A697-CF46DD0DD832}">
      <dgm:prSet/>
      <dgm:spPr/>
      <dgm:t>
        <a:bodyPr/>
        <a:lstStyle/>
        <a:p>
          <a:endParaRPr lang="en-US"/>
        </a:p>
      </dgm:t>
    </dgm:pt>
    <dgm:pt modelId="{355B2B86-5138-4E83-87F3-74FA9AFBE505}" type="sibTrans" cxnId="{D0657E2D-6F05-4ACA-A697-CF46DD0DD832}">
      <dgm:prSet/>
      <dgm:spPr/>
      <dgm:t>
        <a:bodyPr/>
        <a:lstStyle/>
        <a:p>
          <a:endParaRPr lang="en-US"/>
        </a:p>
      </dgm:t>
    </dgm:pt>
    <dgm:pt modelId="{4C7B86AA-E1B7-4161-ABCB-C9EAE94BAB71}">
      <dgm:prSet phldrT="[Text]" custT="1"/>
      <dgm:spPr/>
      <dgm:t>
        <a:bodyPr/>
        <a:lstStyle/>
        <a:p>
          <a:r>
            <a:rPr lang="bn-BD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শামসুজ্জামান খান </a:t>
          </a:r>
          <a:endParaRPr lang="en-US" sz="44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BA469870-28B9-42AF-BB37-BD160BB65B56}" type="parTrans" cxnId="{5B69F2DF-F0B0-4BC4-9A23-C714B2104C03}">
      <dgm:prSet/>
      <dgm:spPr/>
      <dgm:t>
        <a:bodyPr/>
        <a:lstStyle/>
        <a:p>
          <a:endParaRPr lang="en-US"/>
        </a:p>
      </dgm:t>
    </dgm:pt>
    <dgm:pt modelId="{872EEA7E-E118-4669-81D2-30C3F35614D0}" type="sibTrans" cxnId="{5B69F2DF-F0B0-4BC4-9A23-C714B2104C03}">
      <dgm:prSet/>
      <dgm:spPr/>
      <dgm:t>
        <a:bodyPr/>
        <a:lstStyle/>
        <a:p>
          <a:endParaRPr lang="en-US"/>
        </a:p>
      </dgm:t>
    </dgm:pt>
    <dgm:pt modelId="{127B1630-8820-4C36-9C10-689765472974}">
      <dgm:prSet/>
      <dgm:spPr/>
      <dgm:t>
        <a:bodyPr/>
        <a:lstStyle/>
        <a:p>
          <a:endParaRPr lang="en-US"/>
        </a:p>
      </dgm:t>
    </dgm:pt>
    <dgm:pt modelId="{BF213644-57C3-4885-8B83-5D67AFD69338}" type="parTrans" cxnId="{7FB99B98-2A03-487D-A606-D6D6A5663E0A}">
      <dgm:prSet/>
      <dgm:spPr/>
      <dgm:t>
        <a:bodyPr/>
        <a:lstStyle/>
        <a:p>
          <a:endParaRPr lang="en-US"/>
        </a:p>
      </dgm:t>
    </dgm:pt>
    <dgm:pt modelId="{3F1F4EBA-4287-49A2-AA17-8AF9E17CC1DA}" type="sibTrans" cxnId="{7FB99B98-2A03-487D-A606-D6D6A5663E0A}">
      <dgm:prSet/>
      <dgm:spPr/>
      <dgm:t>
        <a:bodyPr/>
        <a:lstStyle/>
        <a:p>
          <a:endParaRPr lang="en-US"/>
        </a:p>
      </dgm:t>
    </dgm:pt>
    <dgm:pt modelId="{E8656004-300B-413C-8E5D-481E09B93D6C}">
      <dgm:prSet/>
      <dgm:spPr/>
      <dgm:t>
        <a:bodyPr/>
        <a:lstStyle/>
        <a:p>
          <a:endParaRPr lang="en-US"/>
        </a:p>
      </dgm:t>
    </dgm:pt>
    <dgm:pt modelId="{1F8A2D5B-3B21-46FF-AAB6-DD2213D50D4A}" type="parTrans" cxnId="{CF58954F-3F95-4652-95D2-858DD40683C7}">
      <dgm:prSet/>
      <dgm:spPr/>
      <dgm:t>
        <a:bodyPr/>
        <a:lstStyle/>
        <a:p>
          <a:endParaRPr lang="en-US"/>
        </a:p>
      </dgm:t>
    </dgm:pt>
    <dgm:pt modelId="{FC042E96-34CB-430D-B6BC-2B7AE028343A}" type="sibTrans" cxnId="{CF58954F-3F95-4652-95D2-858DD40683C7}">
      <dgm:prSet/>
      <dgm:spPr/>
      <dgm:t>
        <a:bodyPr/>
        <a:lstStyle/>
        <a:p>
          <a:endParaRPr lang="en-US"/>
        </a:p>
      </dgm:t>
    </dgm:pt>
    <dgm:pt modelId="{A0AEDC15-3CC1-40B5-9030-5E1305678863}">
      <dgm:prSet/>
      <dgm:spPr/>
      <dgm:t>
        <a:bodyPr/>
        <a:lstStyle/>
        <a:p>
          <a:endParaRPr lang="en-US"/>
        </a:p>
      </dgm:t>
    </dgm:pt>
    <dgm:pt modelId="{4A7A74ED-0B24-4D2D-9C19-C6FCCAC7B43C}" type="parTrans" cxnId="{36A88C95-F452-4DAA-B27E-CC0A4F1F0356}">
      <dgm:prSet/>
      <dgm:spPr/>
      <dgm:t>
        <a:bodyPr/>
        <a:lstStyle/>
        <a:p>
          <a:endParaRPr lang="en-US"/>
        </a:p>
      </dgm:t>
    </dgm:pt>
    <dgm:pt modelId="{0EBC0827-5695-4FCE-B3B5-FAA5D09AD262}" type="sibTrans" cxnId="{36A88C95-F452-4DAA-B27E-CC0A4F1F0356}">
      <dgm:prSet/>
      <dgm:spPr/>
      <dgm:t>
        <a:bodyPr/>
        <a:lstStyle/>
        <a:p>
          <a:endParaRPr lang="en-US"/>
        </a:p>
      </dgm:t>
    </dgm:pt>
    <dgm:pt modelId="{77562006-AA8D-43E7-AF29-83BF5B829E08}">
      <dgm:prSet/>
      <dgm:spPr/>
      <dgm:t>
        <a:bodyPr/>
        <a:lstStyle/>
        <a:p>
          <a:endParaRPr lang="en-US"/>
        </a:p>
      </dgm:t>
    </dgm:pt>
    <dgm:pt modelId="{FDDEDCD3-05FB-4CC5-9F7F-B41C75E2B064}" type="parTrans" cxnId="{78AAD29C-2FCD-4D01-9575-67D137C2C6A9}">
      <dgm:prSet/>
      <dgm:spPr/>
      <dgm:t>
        <a:bodyPr/>
        <a:lstStyle/>
        <a:p>
          <a:endParaRPr lang="en-US"/>
        </a:p>
      </dgm:t>
    </dgm:pt>
    <dgm:pt modelId="{CFE60D80-A128-48CF-B6E1-18838E7D4186}" type="sibTrans" cxnId="{78AAD29C-2FCD-4D01-9575-67D137C2C6A9}">
      <dgm:prSet/>
      <dgm:spPr/>
      <dgm:t>
        <a:bodyPr/>
        <a:lstStyle/>
        <a:p>
          <a:endParaRPr lang="en-US"/>
        </a:p>
      </dgm:t>
    </dgm:pt>
    <dgm:pt modelId="{7BB32F81-7328-4AAB-97D6-1268678CB9FE}">
      <dgm:prSet/>
      <dgm:spPr/>
      <dgm:t>
        <a:bodyPr/>
        <a:lstStyle/>
        <a:p>
          <a:endParaRPr lang="en-US"/>
        </a:p>
      </dgm:t>
    </dgm:pt>
    <dgm:pt modelId="{F6AC8175-59D5-4DFD-93E2-835907B81726}" type="parTrans" cxnId="{275066E4-94E0-4B76-A82F-5A59686F2AC1}">
      <dgm:prSet/>
      <dgm:spPr/>
      <dgm:t>
        <a:bodyPr/>
        <a:lstStyle/>
        <a:p>
          <a:endParaRPr lang="en-US"/>
        </a:p>
      </dgm:t>
    </dgm:pt>
    <dgm:pt modelId="{144E4A9C-96AE-4D39-9D78-C883F5E3CF69}" type="sibTrans" cxnId="{275066E4-94E0-4B76-A82F-5A59686F2AC1}">
      <dgm:prSet/>
      <dgm:spPr/>
      <dgm:t>
        <a:bodyPr/>
        <a:lstStyle/>
        <a:p>
          <a:endParaRPr lang="en-US"/>
        </a:p>
      </dgm:t>
    </dgm:pt>
    <dgm:pt modelId="{ABE3C0C4-E66F-4F8F-A975-2739921C7425}" type="pres">
      <dgm:prSet presAssocID="{05D817B6-1030-474B-8A7A-84BDF7653D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F34F5-2455-4853-8EF0-46B0591248FD}" type="pres">
      <dgm:prSet presAssocID="{7AFBA748-D1A1-47E9-BDA5-AC833D92B209}" presName="upArrow" presStyleLbl="node1" presStyleIdx="0" presStyleCnt="2" custAng="5400000" custScaleX="39532" custScaleY="56091" custLinFactNeighborX="5019" custLinFactNeighborY="-56304"/>
      <dgm:spPr/>
      <dgm:t>
        <a:bodyPr/>
        <a:lstStyle/>
        <a:p>
          <a:endParaRPr lang="en-US"/>
        </a:p>
      </dgm:t>
    </dgm:pt>
    <dgm:pt modelId="{AEA917F2-4206-4A65-91BA-B8011CD44E45}" type="pres">
      <dgm:prSet presAssocID="{7AFBA748-D1A1-47E9-BDA5-AC833D92B209}" presName="upArrowText" presStyleLbl="revTx" presStyleIdx="0" presStyleCnt="2" custScaleX="91672" custScaleY="66116" custLinFactNeighborX="-881" custLinFactNeighborY="376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10A6-71CE-43A9-ABC4-6E410D253258}" type="pres">
      <dgm:prSet presAssocID="{4C7B86AA-E1B7-4161-ABCB-C9EAE94BAB71}" presName="downArrow" presStyleLbl="node1" presStyleIdx="1" presStyleCnt="2" custScaleX="35627" custScaleY="65441" custLinFactX="4246" custLinFactNeighborX="100000" custLinFactNeighborY="-61503"/>
      <dgm:spPr/>
    </dgm:pt>
    <dgm:pt modelId="{F527DA00-862D-4F92-B334-300A1733B703}" type="pres">
      <dgm:prSet presAssocID="{4C7B86AA-E1B7-4161-ABCB-C9EAE94BAB71}" presName="downArrowText" presStyleLbl="revTx" presStyleIdx="1" presStyleCnt="2" custScaleX="111444" custScaleY="99668" custLinFactNeighborX="-12619" custLinFactNeighborY="12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57E2D-6F05-4ACA-A697-CF46DD0DD832}" srcId="{05D817B6-1030-474B-8A7A-84BDF7653D1A}" destId="{7AFBA748-D1A1-47E9-BDA5-AC833D92B209}" srcOrd="0" destOrd="0" parTransId="{48187AC9-C058-4F9B-9178-EAC403BC0E5D}" sibTransId="{355B2B86-5138-4E83-87F3-74FA9AFBE505}"/>
    <dgm:cxn modelId="{5B69F2DF-F0B0-4BC4-9A23-C714B2104C03}" srcId="{05D817B6-1030-474B-8A7A-84BDF7653D1A}" destId="{4C7B86AA-E1B7-4161-ABCB-C9EAE94BAB71}" srcOrd="1" destOrd="0" parTransId="{BA469870-28B9-42AF-BB37-BD160BB65B56}" sibTransId="{872EEA7E-E118-4669-81D2-30C3F35614D0}"/>
    <dgm:cxn modelId="{CF58954F-3F95-4652-95D2-858DD40683C7}" srcId="{05D817B6-1030-474B-8A7A-84BDF7653D1A}" destId="{E8656004-300B-413C-8E5D-481E09B93D6C}" srcOrd="3" destOrd="0" parTransId="{1F8A2D5B-3B21-46FF-AAB6-DD2213D50D4A}" sibTransId="{FC042E96-34CB-430D-B6BC-2B7AE028343A}"/>
    <dgm:cxn modelId="{CC3415C9-988D-4B85-A2F7-1946793698E6}" type="presOf" srcId="{4C7B86AA-E1B7-4161-ABCB-C9EAE94BAB71}" destId="{F527DA00-862D-4F92-B334-300A1733B703}" srcOrd="0" destOrd="0" presId="urn:microsoft.com/office/officeart/2005/8/layout/arrow4"/>
    <dgm:cxn modelId="{7FB99B98-2A03-487D-A606-D6D6A5663E0A}" srcId="{05D817B6-1030-474B-8A7A-84BDF7653D1A}" destId="{127B1630-8820-4C36-9C10-689765472974}" srcOrd="2" destOrd="0" parTransId="{BF213644-57C3-4885-8B83-5D67AFD69338}" sibTransId="{3F1F4EBA-4287-49A2-AA17-8AF9E17CC1DA}"/>
    <dgm:cxn modelId="{275066E4-94E0-4B76-A82F-5A59686F2AC1}" srcId="{05D817B6-1030-474B-8A7A-84BDF7653D1A}" destId="{7BB32F81-7328-4AAB-97D6-1268678CB9FE}" srcOrd="6" destOrd="0" parTransId="{F6AC8175-59D5-4DFD-93E2-835907B81726}" sibTransId="{144E4A9C-96AE-4D39-9D78-C883F5E3CF69}"/>
    <dgm:cxn modelId="{11B70FE7-01AC-428D-B721-23A51055C6EE}" type="presOf" srcId="{7AFBA748-D1A1-47E9-BDA5-AC833D92B209}" destId="{AEA917F2-4206-4A65-91BA-B8011CD44E45}" srcOrd="0" destOrd="0" presId="urn:microsoft.com/office/officeart/2005/8/layout/arrow4"/>
    <dgm:cxn modelId="{78AAD29C-2FCD-4D01-9575-67D137C2C6A9}" srcId="{05D817B6-1030-474B-8A7A-84BDF7653D1A}" destId="{77562006-AA8D-43E7-AF29-83BF5B829E08}" srcOrd="5" destOrd="0" parTransId="{FDDEDCD3-05FB-4CC5-9F7F-B41C75E2B064}" sibTransId="{CFE60D80-A128-48CF-B6E1-18838E7D4186}"/>
    <dgm:cxn modelId="{DEA43A35-905D-4C37-B944-61C0CAF917D8}" type="presOf" srcId="{05D817B6-1030-474B-8A7A-84BDF7653D1A}" destId="{ABE3C0C4-E66F-4F8F-A975-2739921C7425}" srcOrd="0" destOrd="0" presId="urn:microsoft.com/office/officeart/2005/8/layout/arrow4"/>
    <dgm:cxn modelId="{36A88C95-F452-4DAA-B27E-CC0A4F1F0356}" srcId="{05D817B6-1030-474B-8A7A-84BDF7653D1A}" destId="{A0AEDC15-3CC1-40B5-9030-5E1305678863}" srcOrd="4" destOrd="0" parTransId="{4A7A74ED-0B24-4D2D-9C19-C6FCCAC7B43C}" sibTransId="{0EBC0827-5695-4FCE-B3B5-FAA5D09AD262}"/>
    <dgm:cxn modelId="{48DC4169-14DF-44FB-A620-4E0133544C34}" type="presParOf" srcId="{ABE3C0C4-E66F-4F8F-A975-2739921C7425}" destId="{309F34F5-2455-4853-8EF0-46B0591248FD}" srcOrd="0" destOrd="0" presId="urn:microsoft.com/office/officeart/2005/8/layout/arrow4"/>
    <dgm:cxn modelId="{713F776E-7BBF-487D-9CBE-4C4493AE880C}" type="presParOf" srcId="{ABE3C0C4-E66F-4F8F-A975-2739921C7425}" destId="{AEA917F2-4206-4A65-91BA-B8011CD44E45}" srcOrd="1" destOrd="0" presId="urn:microsoft.com/office/officeart/2005/8/layout/arrow4"/>
    <dgm:cxn modelId="{B6C87E6E-5E31-4A9D-9B12-20D959CB4851}" type="presParOf" srcId="{ABE3C0C4-E66F-4F8F-A975-2739921C7425}" destId="{251910A6-71CE-43A9-ABC4-6E410D253258}" srcOrd="2" destOrd="0" presId="urn:microsoft.com/office/officeart/2005/8/layout/arrow4"/>
    <dgm:cxn modelId="{1F62662F-787D-4C95-9CC0-1E332D5476B4}" type="presParOf" srcId="{ABE3C0C4-E66F-4F8F-A975-2739921C7425}" destId="{F527DA00-862D-4F92-B334-300A1733B70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2AA7A-EEB3-423A-806F-168F0F603BA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49388-A097-4E01-AF0A-6D8E4EA5B30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n-BD" sz="1500" b="1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endParaRPr lang="bn-BD" sz="1500" b="1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endParaRPr lang="bn-BD" sz="1500" b="1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endParaRPr lang="bn-BD" sz="1500" b="1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endParaRPr lang="bn-BD" sz="1500" b="1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endParaRPr lang="bn-BD" sz="1500" b="1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শামসুজ্জামান খান </a:t>
          </a:r>
          <a:endParaRPr lang="en-US" sz="2400" dirty="0"/>
        </a:p>
      </dgm:t>
    </dgm:pt>
    <dgm:pt modelId="{E2519976-30AD-46B0-A18F-1725EB05FC87}" type="parTrans" cxnId="{B5C13764-4865-4903-BC39-A31E588CBB34}">
      <dgm:prSet/>
      <dgm:spPr/>
      <dgm:t>
        <a:bodyPr/>
        <a:lstStyle/>
        <a:p>
          <a:endParaRPr lang="en-US"/>
        </a:p>
      </dgm:t>
    </dgm:pt>
    <dgm:pt modelId="{D95C2062-0C48-48B9-8B62-AE0E45F1DB89}" type="sibTrans" cxnId="{B5C13764-4865-4903-BC39-A31E588CBB34}">
      <dgm:prSet/>
      <dgm:spPr/>
      <dgm:t>
        <a:bodyPr/>
        <a:lstStyle/>
        <a:p>
          <a:endParaRPr lang="en-US"/>
        </a:p>
      </dgm:t>
    </dgm:pt>
    <dgm:pt modelId="{D89DE8FE-FCC4-4AE4-9031-5AB86D43C06C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জন্ম-২৯ ডিসেম্বর ১৯৪০ মানিকজঞ্জ জেলা </a:t>
          </a:r>
          <a:endParaRPr lang="en-US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A7F33A79-66FE-4E67-A61A-18FFDD2D52F3}" type="parTrans" cxnId="{85269A12-E494-476A-9B30-03541FDEEC2D}">
      <dgm:prSet/>
      <dgm:spPr/>
      <dgm:t>
        <a:bodyPr/>
        <a:lstStyle/>
        <a:p>
          <a:endParaRPr lang="en-US"/>
        </a:p>
      </dgm:t>
    </dgm:pt>
    <dgm:pt modelId="{EF5C9EE6-A24B-429D-8688-7C79ABBC4D07}" type="sibTrans" cxnId="{85269A12-E494-476A-9B30-03541FDEEC2D}">
      <dgm:prSet/>
      <dgm:spPr/>
      <dgm:t>
        <a:bodyPr/>
        <a:lstStyle/>
        <a:p>
          <a:endParaRPr lang="en-US"/>
        </a:p>
      </dgm:t>
    </dgm:pt>
    <dgm:pt modelId="{FF025B60-A670-4F52-A3FE-FE5A728F0664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১৯৬২ সালে সন্মান ও ১৯৬৩ সালে স্নাতকোত্তর ডিগ্রি অর্জন করেন 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3CF892E-E468-403B-86D2-18B9D3AB5DE5}" type="parTrans" cxnId="{384EF4C2-11EA-4937-8DC7-3A3024CB5166}">
      <dgm:prSet/>
      <dgm:spPr/>
      <dgm:t>
        <a:bodyPr/>
        <a:lstStyle/>
        <a:p>
          <a:endParaRPr lang="en-US"/>
        </a:p>
      </dgm:t>
    </dgm:pt>
    <dgm:pt modelId="{FBCC1034-6171-405D-A7D2-D2C325EC510C}" type="sibTrans" cxnId="{384EF4C2-11EA-4937-8DC7-3A3024CB5166}">
      <dgm:prSet/>
      <dgm:spPr/>
      <dgm:t>
        <a:bodyPr/>
        <a:lstStyle/>
        <a:p>
          <a:endParaRPr lang="en-US"/>
        </a:p>
      </dgm:t>
    </dgm:pt>
    <dgm:pt modelId="{9E63B22F-D295-4BAB-8AD1-14C50EEB79F2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২০০৯ সালে মে মাসে বাংলা একাডেমীর মহা পরিচালক পদে যোগদান করেন 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38B3FFE-CB27-4C12-9501-ACA7E1880D17}" type="parTrans" cxnId="{24CF95A2-9B8E-48A7-B17C-E96F3AEFBD6A}">
      <dgm:prSet/>
      <dgm:spPr/>
      <dgm:t>
        <a:bodyPr/>
        <a:lstStyle/>
        <a:p>
          <a:endParaRPr lang="en-US"/>
        </a:p>
      </dgm:t>
    </dgm:pt>
    <dgm:pt modelId="{EA087535-9FB5-4D96-A8F0-342727A72BA5}" type="sibTrans" cxnId="{24CF95A2-9B8E-48A7-B17C-E96F3AEFBD6A}">
      <dgm:prSet/>
      <dgm:spPr/>
      <dgm:t>
        <a:bodyPr/>
        <a:lstStyle/>
        <a:p>
          <a:endParaRPr lang="en-US"/>
        </a:p>
      </dgm:t>
    </dgm:pt>
    <dgm:pt modelId="{B8C6CF5C-9270-4FA4-BEF2-B5BBFF61162A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তার উল্লেখযোগ্য গ্রন্থ গুলো হল- নানা প্রসঙ্গ, গণসংগীত,মাটি থেকে মহীরুহ,ধর্মনিরপেক্ষতা ইত্যাদি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/>
            <a:t> </a:t>
          </a:r>
          <a:endParaRPr lang="en-US" dirty="0"/>
        </a:p>
      </dgm:t>
    </dgm:pt>
    <dgm:pt modelId="{99105B05-30D0-4442-B2E4-A053E1428832}" type="parTrans" cxnId="{77636A72-5F60-4158-874F-6EAA1FCD36AD}">
      <dgm:prSet/>
      <dgm:spPr/>
      <dgm:t>
        <a:bodyPr/>
        <a:lstStyle/>
        <a:p>
          <a:endParaRPr lang="en-US"/>
        </a:p>
      </dgm:t>
    </dgm:pt>
    <dgm:pt modelId="{DE840373-3C27-472E-A888-5C8DE56D57F5}" type="sibTrans" cxnId="{77636A72-5F60-4158-874F-6EAA1FCD36AD}">
      <dgm:prSet/>
      <dgm:spPr/>
      <dgm:t>
        <a:bodyPr/>
        <a:lstStyle/>
        <a:p>
          <a:endParaRPr lang="en-US"/>
        </a:p>
      </dgm:t>
    </dgm:pt>
    <dgm:pt modelId="{DEB6CDEB-86A5-4504-856A-C184B5071F81}" type="pres">
      <dgm:prSet presAssocID="{5152AA7A-EEB3-423A-806F-168F0F603B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CE08B-C581-4E76-B557-D9B2F9E28548}" type="pres">
      <dgm:prSet presAssocID="{5152AA7A-EEB3-423A-806F-168F0F603BA8}" presName="cycle" presStyleCnt="0"/>
      <dgm:spPr/>
    </dgm:pt>
    <dgm:pt modelId="{A7DB9AF9-7346-41FD-8D89-E079EF64EB06}" type="pres">
      <dgm:prSet presAssocID="{B8C49388-A097-4E01-AF0A-6D8E4EA5B30A}" presName="nodeFirstNode" presStyleLbl="node1" presStyleIdx="0" presStyleCnt="5" custScaleY="231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41370-5D5D-4440-A735-84DC0EC978DC}" type="pres">
      <dgm:prSet presAssocID="{D95C2062-0C48-48B9-8B62-AE0E45F1DB8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4A57BBA-32FD-4C49-87D0-67B9343A710F}" type="pres">
      <dgm:prSet presAssocID="{D89DE8FE-FCC4-4AE4-9031-5AB86D43C06C}" presName="nodeFollowingNodes" presStyleLbl="node1" presStyleIdx="1" presStyleCnt="5" custRadScaleRad="113990" custRadScaleInc="7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0079A-7E83-4A13-8985-61D0F3C45ED3}" type="pres">
      <dgm:prSet presAssocID="{FF025B60-A670-4F52-A3FE-FE5A728F066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CE932-2F1A-4B79-8774-C3D5F137F51E}" type="pres">
      <dgm:prSet presAssocID="{9E63B22F-D295-4BAB-8AD1-14C50EEB79F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361B4-638B-4584-A45D-973F1C0604F5}" type="pres">
      <dgm:prSet presAssocID="{B8C6CF5C-9270-4FA4-BEF2-B5BBFF61162A}" presName="nodeFollowingNodes" presStyleLbl="node1" presStyleIdx="4" presStyleCnt="5" custRadScaleRad="115991" custRadScaleInc="-4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30634-4B00-4743-A411-67D6DD01F45A}" type="presOf" srcId="{9E63B22F-D295-4BAB-8AD1-14C50EEB79F2}" destId="{5B2CE932-2F1A-4B79-8774-C3D5F137F51E}" srcOrd="0" destOrd="0" presId="urn:microsoft.com/office/officeart/2005/8/layout/cycle3"/>
    <dgm:cxn modelId="{77636A72-5F60-4158-874F-6EAA1FCD36AD}" srcId="{5152AA7A-EEB3-423A-806F-168F0F603BA8}" destId="{B8C6CF5C-9270-4FA4-BEF2-B5BBFF61162A}" srcOrd="4" destOrd="0" parTransId="{99105B05-30D0-4442-B2E4-A053E1428832}" sibTransId="{DE840373-3C27-472E-A888-5C8DE56D57F5}"/>
    <dgm:cxn modelId="{65F8114E-F895-44F4-9C96-AECC5BAF8424}" type="presOf" srcId="{B8C49388-A097-4E01-AF0A-6D8E4EA5B30A}" destId="{A7DB9AF9-7346-41FD-8D89-E079EF64EB06}" srcOrd="0" destOrd="0" presId="urn:microsoft.com/office/officeart/2005/8/layout/cycle3"/>
    <dgm:cxn modelId="{AD13E9D8-0793-472A-A563-BE3088FBF2CE}" type="presOf" srcId="{B8C6CF5C-9270-4FA4-BEF2-B5BBFF61162A}" destId="{1AB361B4-638B-4584-A45D-973F1C0604F5}" srcOrd="0" destOrd="0" presId="urn:microsoft.com/office/officeart/2005/8/layout/cycle3"/>
    <dgm:cxn modelId="{9F9D8082-542F-4504-B250-63EE9C6FC3EF}" type="presOf" srcId="{D95C2062-0C48-48B9-8B62-AE0E45F1DB89}" destId="{51741370-5D5D-4440-A735-84DC0EC978DC}" srcOrd="0" destOrd="0" presId="urn:microsoft.com/office/officeart/2005/8/layout/cycle3"/>
    <dgm:cxn modelId="{31C36C53-28CF-40CD-8CBB-EF18785761BB}" type="presOf" srcId="{5152AA7A-EEB3-423A-806F-168F0F603BA8}" destId="{DEB6CDEB-86A5-4504-856A-C184B5071F81}" srcOrd="0" destOrd="0" presId="urn:microsoft.com/office/officeart/2005/8/layout/cycle3"/>
    <dgm:cxn modelId="{B5C13764-4865-4903-BC39-A31E588CBB34}" srcId="{5152AA7A-EEB3-423A-806F-168F0F603BA8}" destId="{B8C49388-A097-4E01-AF0A-6D8E4EA5B30A}" srcOrd="0" destOrd="0" parTransId="{E2519976-30AD-46B0-A18F-1725EB05FC87}" sibTransId="{D95C2062-0C48-48B9-8B62-AE0E45F1DB89}"/>
    <dgm:cxn modelId="{17A6615A-7D2A-40C3-BDDD-28270B373318}" type="presOf" srcId="{FF025B60-A670-4F52-A3FE-FE5A728F0664}" destId="{9F50079A-7E83-4A13-8985-61D0F3C45ED3}" srcOrd="0" destOrd="0" presId="urn:microsoft.com/office/officeart/2005/8/layout/cycle3"/>
    <dgm:cxn modelId="{384EF4C2-11EA-4937-8DC7-3A3024CB5166}" srcId="{5152AA7A-EEB3-423A-806F-168F0F603BA8}" destId="{FF025B60-A670-4F52-A3FE-FE5A728F0664}" srcOrd="2" destOrd="0" parTransId="{C3CF892E-E468-403B-86D2-18B9D3AB5DE5}" sibTransId="{FBCC1034-6171-405D-A7D2-D2C325EC510C}"/>
    <dgm:cxn modelId="{B52EAD3D-1B64-4CE8-87A9-505466714A91}" type="presOf" srcId="{D89DE8FE-FCC4-4AE4-9031-5AB86D43C06C}" destId="{24A57BBA-32FD-4C49-87D0-67B9343A710F}" srcOrd="0" destOrd="0" presId="urn:microsoft.com/office/officeart/2005/8/layout/cycle3"/>
    <dgm:cxn modelId="{24CF95A2-9B8E-48A7-B17C-E96F3AEFBD6A}" srcId="{5152AA7A-EEB3-423A-806F-168F0F603BA8}" destId="{9E63B22F-D295-4BAB-8AD1-14C50EEB79F2}" srcOrd="3" destOrd="0" parTransId="{838B3FFE-CB27-4C12-9501-ACA7E1880D17}" sibTransId="{EA087535-9FB5-4D96-A8F0-342727A72BA5}"/>
    <dgm:cxn modelId="{85269A12-E494-476A-9B30-03541FDEEC2D}" srcId="{5152AA7A-EEB3-423A-806F-168F0F603BA8}" destId="{D89DE8FE-FCC4-4AE4-9031-5AB86D43C06C}" srcOrd="1" destOrd="0" parTransId="{A7F33A79-66FE-4E67-A61A-18FFDD2D52F3}" sibTransId="{EF5C9EE6-A24B-429D-8688-7C79ABBC4D07}"/>
    <dgm:cxn modelId="{0C846A36-A7B0-43B0-88AE-F5CD002D1EFB}" type="presParOf" srcId="{DEB6CDEB-86A5-4504-856A-C184B5071F81}" destId="{953CE08B-C581-4E76-B557-D9B2F9E28548}" srcOrd="0" destOrd="0" presId="urn:microsoft.com/office/officeart/2005/8/layout/cycle3"/>
    <dgm:cxn modelId="{DB7ABEC7-B4C2-41FF-955D-AEB242771432}" type="presParOf" srcId="{953CE08B-C581-4E76-B557-D9B2F9E28548}" destId="{A7DB9AF9-7346-41FD-8D89-E079EF64EB06}" srcOrd="0" destOrd="0" presId="urn:microsoft.com/office/officeart/2005/8/layout/cycle3"/>
    <dgm:cxn modelId="{1D8B961B-77B5-47EB-9CCA-86EFF93E6300}" type="presParOf" srcId="{953CE08B-C581-4E76-B557-D9B2F9E28548}" destId="{51741370-5D5D-4440-A735-84DC0EC978DC}" srcOrd="1" destOrd="0" presId="urn:microsoft.com/office/officeart/2005/8/layout/cycle3"/>
    <dgm:cxn modelId="{4905436A-5737-4DF6-8FBF-48931FE15E8F}" type="presParOf" srcId="{953CE08B-C581-4E76-B557-D9B2F9E28548}" destId="{24A57BBA-32FD-4C49-87D0-67B9343A710F}" srcOrd="2" destOrd="0" presId="urn:microsoft.com/office/officeart/2005/8/layout/cycle3"/>
    <dgm:cxn modelId="{7D947458-8A97-4723-BF16-3A4564DA4731}" type="presParOf" srcId="{953CE08B-C581-4E76-B557-D9B2F9E28548}" destId="{9F50079A-7E83-4A13-8985-61D0F3C45ED3}" srcOrd="3" destOrd="0" presId="urn:microsoft.com/office/officeart/2005/8/layout/cycle3"/>
    <dgm:cxn modelId="{7E0BF01A-ADFC-4F71-BA64-2E9353EEBC07}" type="presParOf" srcId="{953CE08B-C581-4E76-B557-D9B2F9E28548}" destId="{5B2CE932-2F1A-4B79-8774-C3D5F137F51E}" srcOrd="4" destOrd="0" presId="urn:microsoft.com/office/officeart/2005/8/layout/cycle3"/>
    <dgm:cxn modelId="{5BD621DC-CC0F-4770-8554-32890AEAAFAA}" type="presParOf" srcId="{953CE08B-C581-4E76-B557-D9B2F9E28548}" destId="{1AB361B4-638B-4584-A45D-973F1C0604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F34F5-2455-4853-8EF0-46B0591248FD}">
      <dsp:nvSpPr>
        <dsp:cNvPr id="0" name=""/>
        <dsp:cNvSpPr/>
      </dsp:nvSpPr>
      <dsp:spPr>
        <a:xfrm rot="5400000">
          <a:off x="558506" y="-25111"/>
          <a:ext cx="782806" cy="83302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917F2-4206-4A65-91BA-B8011CD44E45}">
      <dsp:nvSpPr>
        <dsp:cNvPr id="0" name=""/>
        <dsp:cNvSpPr/>
      </dsp:nvSpPr>
      <dsp:spPr>
        <a:xfrm>
          <a:off x="2033110" y="686623"/>
          <a:ext cx="3716236" cy="981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0" rIns="334264" bIns="334264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7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033110" y="686623"/>
        <a:ext cx="3716236" cy="981913"/>
      </dsp:txXfrm>
    </dsp:sp>
    <dsp:sp modelId="{251910A6-71CE-43A9-ABC4-6E410D253258}">
      <dsp:nvSpPr>
        <dsp:cNvPr id="0" name=""/>
        <dsp:cNvSpPr/>
      </dsp:nvSpPr>
      <dsp:spPr>
        <a:xfrm>
          <a:off x="3156102" y="827546"/>
          <a:ext cx="705480" cy="97188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7DA00-862D-4F92-B334-300A1733B703}">
      <dsp:nvSpPr>
        <dsp:cNvPr id="0" name=""/>
        <dsp:cNvSpPr/>
      </dsp:nvSpPr>
      <dsp:spPr>
        <a:xfrm>
          <a:off x="1750562" y="1505385"/>
          <a:ext cx="4517761" cy="148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শামসুজ্জামান খান </a:t>
          </a:r>
          <a:endParaRPr lang="en-US" sz="44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1750562" y="1505385"/>
        <a:ext cx="4517761" cy="1480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41370-5D5D-4440-A735-84DC0EC978DC}">
      <dsp:nvSpPr>
        <dsp:cNvPr id="0" name=""/>
        <dsp:cNvSpPr/>
      </dsp:nvSpPr>
      <dsp:spPr>
        <a:xfrm>
          <a:off x="1867779" y="319679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B9AF9-7346-41FD-8D89-E079EF64EB06}">
      <dsp:nvSpPr>
        <dsp:cNvPr id="0" name=""/>
        <dsp:cNvSpPr/>
      </dsp:nvSpPr>
      <dsp:spPr>
        <a:xfrm>
          <a:off x="3057971" y="-346183"/>
          <a:ext cx="2113657" cy="244610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500" b="1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500" b="1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500" b="1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500" b="1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500" b="1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500" b="1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শামসুজ্জামান খান </a:t>
          </a:r>
          <a:endParaRPr lang="en-US" sz="2400" kern="1200" dirty="0"/>
        </a:p>
      </dsp:txBody>
      <dsp:txXfrm>
        <a:off x="3057971" y="-346183"/>
        <a:ext cx="2113657" cy="2446103"/>
      </dsp:txXfrm>
    </dsp:sp>
    <dsp:sp modelId="{24A57BBA-32FD-4C49-87D0-67B9343A710F}">
      <dsp:nvSpPr>
        <dsp:cNvPr id="0" name=""/>
        <dsp:cNvSpPr/>
      </dsp:nvSpPr>
      <dsp:spPr>
        <a:xfrm>
          <a:off x="5181600" y="1752604"/>
          <a:ext cx="2113657" cy="1056828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জন্ম-২৯ ডিসেম্বর ১৯৪০ মানিকজঞ্জ জেলা </a:t>
          </a:r>
          <a:endParaRPr lang="en-US" sz="1400" b="1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5181600" y="1752604"/>
        <a:ext cx="2113657" cy="1056828"/>
      </dsp:txXfrm>
    </dsp:sp>
    <dsp:sp modelId="{9F50079A-7E83-4A13-8985-61D0F3C45ED3}">
      <dsp:nvSpPr>
        <dsp:cNvPr id="0" name=""/>
        <dsp:cNvSpPr/>
      </dsp:nvSpPr>
      <dsp:spPr>
        <a:xfrm>
          <a:off x="4184423" y="3815318"/>
          <a:ext cx="2113657" cy="1056828"/>
        </a:xfrm>
        <a:prstGeom prst="round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১৯৬২ সালে সন্মান ও ১৯৬৩ সালে স্নাতকোত্তর ডিগ্রি অর্জন করেন </a:t>
          </a:r>
          <a:endParaRPr lang="en-US" sz="1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184423" y="3815318"/>
        <a:ext cx="2113657" cy="1056828"/>
      </dsp:txXfrm>
    </dsp:sp>
    <dsp:sp modelId="{5B2CE932-2F1A-4B79-8774-C3D5F137F51E}">
      <dsp:nvSpPr>
        <dsp:cNvPr id="0" name=""/>
        <dsp:cNvSpPr/>
      </dsp:nvSpPr>
      <dsp:spPr>
        <a:xfrm>
          <a:off x="1931519" y="3815318"/>
          <a:ext cx="2113657" cy="1056828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২০০৯ সালে মে মাসে বাংলা একাডেমীর মহা পরিচালক পদে যোগদান করেন  </a:t>
          </a:r>
          <a:endParaRPr lang="en-US" sz="14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31519" y="3815318"/>
        <a:ext cx="2113657" cy="1056828"/>
      </dsp:txXfrm>
    </dsp:sp>
    <dsp:sp modelId="{1AB361B4-638B-4584-A45D-973F1C0604F5}">
      <dsp:nvSpPr>
        <dsp:cNvPr id="0" name=""/>
        <dsp:cNvSpPr/>
      </dsp:nvSpPr>
      <dsp:spPr>
        <a:xfrm>
          <a:off x="914393" y="1676397"/>
          <a:ext cx="2113657" cy="1056828"/>
        </a:xfrm>
        <a:prstGeom prst="round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তার উল্লেখযোগ্য গ্রন্থ গুলো হল- নানা প্রসঙ্গ, গণসংগীত,মাটি থেকে মহীরুহ,ধর্মনিরপেক্ষতা ইত্যাদি </a:t>
          </a:r>
          <a:r>
            <a:rPr lang="bn-BD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1400" kern="1200" dirty="0" smtClean="0"/>
            <a:t> </a:t>
          </a:r>
          <a:endParaRPr lang="en-US" sz="1400" kern="1200" dirty="0"/>
        </a:p>
      </dsp:txBody>
      <dsp:txXfrm>
        <a:off x="914393" y="1676397"/>
        <a:ext cx="2113657" cy="1056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CADC-F619-4FED-8C5F-407A894BA89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B4AC2-F048-4BD6-898F-FD8AFE27C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1A7B3-2221-4619-AE27-669B4FA1DC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4AC2-F048-4BD6-898F-FD8AFE27C8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1A7B3-2221-4619-AE27-669B4FA1DC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ৈশিষ্ট্য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4AC2-F048-4BD6-898F-FD8AFE27C8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8077200" cy="579438"/>
          </a:xfrm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endParaRPr lang="en-US" sz="11500" dirty="0"/>
          </a:p>
        </p:txBody>
      </p:sp>
      <p:pic>
        <p:nvPicPr>
          <p:cNvPr id="3" name="Content Placeholder 2" descr="C:\Users\Bottomley\Desktop\boishakh\tre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8098021" cy="4210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12192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2037"/>
            <a:ext cx="8001000" cy="4525963"/>
          </a:xfrm>
        </p:spPr>
        <p:txBody>
          <a:bodyPr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3" name="Picture 3" descr="C:\Users\Bottomley\Desktop\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858000" cy="4114800"/>
          </a:xfrm>
          <a:prstGeom prst="rect">
            <a:avLst/>
          </a:prstGeom>
          <a:noFill/>
        </p:spPr>
      </p:pic>
      <p:sp>
        <p:nvSpPr>
          <p:cNvPr id="6" name="Double Wave 5"/>
          <p:cNvSpPr/>
          <p:nvPr/>
        </p:nvSpPr>
        <p:spPr>
          <a:xfrm>
            <a:off x="1371600" y="381000"/>
            <a:ext cx="6705600" cy="914400"/>
          </a:xfrm>
          <a:prstGeom prst="doubleWav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রমনার বটমূলে এ অনুষ্ঠানটি উদযাপনের উদ্যোগ গ্রহন করে ছায়ানট (১৯৬১)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72000" y="12954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7772400" cy="4449763"/>
          </a:xfrm>
        </p:spPr>
        <p:txBody>
          <a:bodyPr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6628" name="Picture 4" descr="C:\Users\Bottomley\Desktop\sh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6008370" cy="2895600"/>
          </a:xfrm>
          <a:prstGeom prst="rect">
            <a:avLst/>
          </a:prstGeom>
          <a:noFill/>
        </p:spPr>
      </p:pic>
      <p:sp>
        <p:nvSpPr>
          <p:cNvPr id="10" name="Vertical Scroll 9"/>
          <p:cNvSpPr/>
          <p:nvPr/>
        </p:nvSpPr>
        <p:spPr>
          <a:xfrm>
            <a:off x="0" y="609600"/>
            <a:ext cx="3124200" cy="3276600"/>
          </a:xfrm>
          <a:prstGeom prst="vertic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দিনের প্রধান আকর্ষণ ঢাকা বিশ্ববিদ্যালয়ের  চারুকলা অনুষদের ছাত্র ছাত্রীদের বর্ণাঢ্য মঙ্গলশোভাযাত্রা </a:t>
            </a:r>
          </a:p>
        </p:txBody>
      </p:sp>
      <p:sp>
        <p:nvSpPr>
          <p:cNvPr id="11" name="Flowchart: Decision 10"/>
          <p:cNvSpPr/>
          <p:nvPr/>
        </p:nvSpPr>
        <p:spPr>
          <a:xfrm>
            <a:off x="1143000" y="3810000"/>
            <a:ext cx="7391400" cy="21336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2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এই দিনে প্রজারা জমিদারের বাড়িতে আমন্ত্রিত হতেন,তাদের মিষ্টিমুখ করানো হত, তবে এসব আজ বিলুপ্তির পথে।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1371600" y="1447800"/>
            <a:ext cx="5638800" cy="510540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Bottomley\Desktop\halkha.jpg"/>
          <p:cNvPicPr>
            <a:picLocks noChangeAspect="1" noChangeArrowheads="1"/>
          </p:cNvPicPr>
          <p:nvPr/>
        </p:nvPicPr>
        <p:blipFill>
          <a:blip r:embed="rId2" cstate="print"/>
          <a:srcRect l="19631" t="-1923" r="17114"/>
          <a:stretch>
            <a:fillRect/>
          </a:stretch>
        </p:blipFill>
        <p:spPr bwMode="auto">
          <a:xfrm>
            <a:off x="1981200" y="2057400"/>
            <a:ext cx="4419600" cy="403860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371600" y="533400"/>
            <a:ext cx="54864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এদিনের দ্বিতীয় বৃহৎ অনুষ্ঠান হল হালখাতা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Bottomley\Desktop\me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0"/>
            <a:ext cx="2748643" cy="1828800"/>
          </a:xfrm>
          <a:prstGeom prst="rect">
            <a:avLst/>
          </a:prstGeom>
          <a:noFill/>
        </p:spPr>
      </p:pic>
      <p:pic>
        <p:nvPicPr>
          <p:cNvPr id="28677" name="Picture 5" descr="C:\Users\Bottomley\Desktop\m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514600" cy="2743200"/>
          </a:xfrm>
          <a:prstGeom prst="rect">
            <a:avLst/>
          </a:prstGeom>
          <a:noFill/>
        </p:spPr>
      </p:pic>
      <p:pic>
        <p:nvPicPr>
          <p:cNvPr id="28678" name="Picture 6" descr="C:\Users\Bottomley\Desktop\m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"/>
            <a:ext cx="2762250" cy="289560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4343400" y="1219200"/>
            <a:ext cx="484632" cy="978408"/>
          </a:xfrm>
          <a:prstGeom prst="downArrow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2971800" y="0"/>
            <a:ext cx="3200400" cy="152400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বৈশাখী মেলা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4343400"/>
            <a:ext cx="7924800" cy="1524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bn-BD" sz="2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বাংলা নববর্ষের আর একটি প্রধান  উৎসব হল বৈশাখী মেলা </a:t>
            </a:r>
          </a:p>
          <a:p>
            <a:pPr>
              <a:buFont typeface="Wingdings" pitchFamily="2" charset="2"/>
              <a:buChar char="§"/>
            </a:pPr>
            <a:r>
              <a:rPr lang="bn-BD" sz="2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দেশের বিভিন্ন স্থানে বৈশাখের ১ম দিনে বার্ষিক মেলা বসে </a:t>
            </a:r>
          </a:p>
          <a:p>
            <a:pPr>
              <a:buFont typeface="Wingdings" pitchFamily="2" charset="2"/>
              <a:buChar char="§"/>
            </a:pPr>
            <a:r>
              <a:rPr lang="bn-BD" sz="2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 মেলা মানুষের মিলন মেলাও বটে। এতে সংবাদ আদান প্রদান, মতবিনিময়েরও আদর্শ স্থান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9144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endParaRPr lang="en-US" sz="2400" dirty="0"/>
          </a:p>
        </p:txBody>
      </p:sp>
      <p:pic>
        <p:nvPicPr>
          <p:cNvPr id="29698" name="Picture 2" descr="C:\Users\Bottomley\Desktop\f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599"/>
            <a:ext cx="3091695" cy="2351661"/>
          </a:xfrm>
          <a:prstGeom prst="rect">
            <a:avLst/>
          </a:prstGeom>
          <a:noFill/>
        </p:spPr>
      </p:pic>
      <p:pic>
        <p:nvPicPr>
          <p:cNvPr id="29700" name="Picture 4" descr="C:\Users\Bottomley\Desktop\p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4191000"/>
            <a:ext cx="3188434" cy="2052130"/>
          </a:xfrm>
          <a:prstGeom prst="rect">
            <a:avLst/>
          </a:prstGeom>
          <a:noFill/>
        </p:spPr>
      </p:pic>
      <p:pic>
        <p:nvPicPr>
          <p:cNvPr id="29701" name="Picture 5" descr="C:\Users\Bottomley\Desktop\poem\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752600"/>
            <a:ext cx="3555573" cy="4495800"/>
          </a:xfrm>
          <a:prstGeom prst="rect">
            <a:avLst/>
          </a:prstGeom>
          <a:noFill/>
        </p:spPr>
      </p:pic>
      <p:sp>
        <p:nvSpPr>
          <p:cNvPr id="7" name="Horizontal Scroll 6"/>
          <p:cNvSpPr/>
          <p:nvPr/>
        </p:nvSpPr>
        <p:spPr>
          <a:xfrm>
            <a:off x="1752600" y="533400"/>
            <a:ext cx="5334000" cy="1066800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এ দিনে বাঙ্গালিরা নানা পিঠা ও মুখরোচক খাবার তৈরি করে থাকে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2000"/>
            <a:ext cx="8305800" cy="9144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5604" name="Picture 4" descr="C:\Users\Bottomley\Desktop\poem\gif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429000" cy="2057400"/>
          </a:xfrm>
          <a:prstGeom prst="rect">
            <a:avLst/>
          </a:prstGeom>
          <a:noFill/>
        </p:spPr>
      </p:pic>
      <p:pic>
        <p:nvPicPr>
          <p:cNvPr id="25605" name="Picture 5" descr="C:\Users\Bottomley\Desktop\poem\gi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276600" cy="2298510"/>
          </a:xfrm>
          <a:prstGeom prst="rect">
            <a:avLst/>
          </a:prstGeom>
          <a:noFill/>
        </p:spPr>
      </p:pic>
      <p:pic>
        <p:nvPicPr>
          <p:cNvPr id="23554" name="Picture 2" descr="C:\Users\Bottomley\Desktop\put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3556000" cy="2133600"/>
          </a:xfrm>
          <a:prstGeom prst="rect">
            <a:avLst/>
          </a:prstGeom>
          <a:noFill/>
        </p:spPr>
      </p:pic>
      <p:pic>
        <p:nvPicPr>
          <p:cNvPr id="7" name="Picture 3" descr="C:\Users\Bottomley\Desktop\jari.jpg"/>
          <p:cNvPicPr>
            <a:picLocks noChangeAspect="1" noChangeArrowheads="1"/>
          </p:cNvPicPr>
          <p:nvPr/>
        </p:nvPicPr>
        <p:blipFill>
          <a:blip r:embed="rId5" cstate="print"/>
          <a:srcRect l="51761" t="2778"/>
          <a:stretch>
            <a:fillRect/>
          </a:stretch>
        </p:blipFill>
        <p:spPr bwMode="auto">
          <a:xfrm>
            <a:off x="5334000" y="4191001"/>
            <a:ext cx="2982685" cy="2286000"/>
          </a:xfrm>
          <a:prstGeom prst="rect">
            <a:avLst/>
          </a:prstGeom>
          <a:noFill/>
        </p:spPr>
      </p:pic>
      <p:sp>
        <p:nvSpPr>
          <p:cNvPr id="9" name="Down Ribbon 8"/>
          <p:cNvSpPr/>
          <p:nvPr/>
        </p:nvSpPr>
        <p:spPr>
          <a:xfrm>
            <a:off x="609600" y="152400"/>
            <a:ext cx="8001000" cy="1219200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মেলায় থাকত কবিগান, কীর্তন, যাত্রা , পুতুল নাচ, নাগরদোলাসহ নানা আনন্দ আয়োজন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নববর্ষে কি? এ দিনে কি কি কার্যক্রম হয় তা লিপিবদ্ধ কর।</a:t>
            </a:r>
          </a:p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সন কে,কবে প্রচলন করেছিলেন।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C:\Users\Bottomley\Desktop\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2590800" cy="2590800"/>
          </a:xfrm>
          <a:prstGeom prst="rect">
            <a:avLst/>
          </a:prstGeom>
          <a:noFill/>
        </p:spPr>
      </p:pic>
      <p:sp>
        <p:nvSpPr>
          <p:cNvPr id="6" name="Down Arrow Callout 5"/>
          <p:cNvSpPr/>
          <p:nvPr/>
        </p:nvSpPr>
        <p:spPr>
          <a:xfrm>
            <a:off x="2743200" y="533400"/>
            <a:ext cx="4038600" cy="9144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449763"/>
          </a:xfrm>
        </p:spPr>
        <p:txBody>
          <a:bodyPr>
            <a:normAutofit/>
          </a:bodyPr>
          <a:lstStyle/>
          <a:p>
            <a:pPr lvl="0">
              <a:buBlip>
                <a:blip r:embed="rId3"/>
              </a:buBlip>
            </a:pPr>
            <a:endParaRPr lang="bn-BD" sz="3200" dirty="0" smtClean="0">
              <a:solidFill>
                <a:srgbClr val="0000FF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হালখাতা বলতে কি বুঝায়?</a:t>
            </a:r>
          </a:p>
          <a:p>
            <a:pPr lvl="0">
              <a:buNone/>
            </a:pPr>
            <a:endParaRPr lang="bn-BD" dirty="0" smtClean="0">
              <a:solidFill>
                <a:srgbClr val="0000FF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দিনের প্রধান আকর্ষণ কি?</a:t>
            </a:r>
          </a:p>
          <a:p>
            <a:pPr lvl="0">
              <a:buBlip>
                <a:blip r:embed="rId3"/>
              </a:buBlip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 কেমন উৎসব?</a:t>
            </a:r>
          </a:p>
          <a:p>
            <a:pPr lvl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endParaRPr lang="bn-BD" sz="3200" dirty="0" smtClean="0">
              <a:solidFill>
                <a:srgbClr val="0000FF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endParaRPr lang="bn-BD" sz="3200" dirty="0" smtClean="0">
              <a:solidFill>
                <a:srgbClr val="0000FF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endParaRPr lang="bn-BD" sz="3200" dirty="0" smtClean="0">
              <a:solidFill>
                <a:srgbClr val="0000FF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>
              <a:buBlip>
                <a:blip r:embed="rId3"/>
              </a:buBlip>
            </a:pPr>
            <a:endParaRPr lang="bn-BD" sz="3200" dirty="0" smtClean="0">
              <a:solidFill>
                <a:srgbClr val="0000FF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23554" name="Picture 2" descr="C:\Users\Bottomley\Desktop\eva.jpg"/>
          <p:cNvPicPr>
            <a:picLocks noChangeAspect="1" noChangeArrowheads="1"/>
          </p:cNvPicPr>
          <p:nvPr/>
        </p:nvPicPr>
        <p:blipFill>
          <a:blip r:embed="rId4" cstate="print"/>
          <a:srcRect l="1786" t="14286" b="12500"/>
          <a:stretch>
            <a:fillRect/>
          </a:stretch>
        </p:blipFill>
        <p:spPr bwMode="auto">
          <a:xfrm>
            <a:off x="5181600" y="2057400"/>
            <a:ext cx="3527502" cy="2629593"/>
          </a:xfrm>
          <a:prstGeom prst="rect">
            <a:avLst/>
          </a:prstGeom>
          <a:noFill/>
        </p:spPr>
      </p:pic>
      <p:sp>
        <p:nvSpPr>
          <p:cNvPr id="6" name="Curved Up Ribbon 5"/>
          <p:cNvSpPr/>
          <p:nvPr/>
        </p:nvSpPr>
        <p:spPr>
          <a:xfrm>
            <a:off x="1905000" y="609600"/>
            <a:ext cx="5486400" cy="914400"/>
          </a:xfrm>
          <a:prstGeom prst="ellipseRibbon2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848600" cy="3763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b="1" dirty="0" smtClean="0">
              <a:solidFill>
                <a:srgbClr val="FF1D1D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b="1" dirty="0" smtClean="0">
              <a:solidFill>
                <a:srgbClr val="FF1D1D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নববর্ষের ঐতিহ্য ও বৈশিষ্ট্য রক্ষা করে তুমি তোমার </a:t>
            </a:r>
          </a:p>
          <a:p>
            <a:pPr algn="just">
              <a:buNone/>
            </a:pP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 কি ধরনের অনুষ্ঠান আয়োজন করবে সে সম্পর্কে</a:t>
            </a:r>
          </a:p>
          <a:p>
            <a:pPr algn="just">
              <a:buNone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 রূপ রেখা তৈরি কর।</a:t>
            </a:r>
          </a:p>
          <a:p>
            <a:pPr algn="just">
              <a:buNone/>
            </a:pPr>
            <a:endParaRPr lang="bn-BD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8839200" cy="278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313688"/>
          </a:xfrm>
        </p:spPr>
        <p:txBody>
          <a:bodyPr>
            <a:normAutofit fontScale="90000"/>
          </a:bodyPr>
          <a:lstStyle/>
          <a:p>
            <a:pPr algn="ctr"/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28601"/>
            <a:ext cx="510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1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18288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600200"/>
            <a:ext cx="3733800" cy="449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 পরিচিতি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শ্রেণি-নবম/দশম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 বাংলা নববর্ষ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শামীমা নাসরীন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পদবি-সহকারী শিক্ষক আই সি টি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মাহমুদপুর দাখিল মাদ্রাসা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ভালুকা,ময়মনশিংহ 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এটা কিসের ছবি মনে হচ্ছে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ottomley\Desktop\poem\gif 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1575179"/>
            <a:ext cx="5410200" cy="391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7239000" cy="1066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নববর্ষ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95400" y="3276600"/>
          <a:ext cx="7239000" cy="309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Bottomley\Desktop\shu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81000"/>
            <a:ext cx="356058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10FC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F10FC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3" indent="-342900">
              <a:buNone/>
            </a:pPr>
            <a:r>
              <a:rPr lang="en-US" sz="3600" b="1" dirty="0" err="1" smtClean="0">
                <a:solidFill>
                  <a:srgbClr val="10A017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10A0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10A01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10A0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10A017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10A01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10A017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bn-BD" sz="3600" b="1" dirty="0" smtClean="0">
              <a:solidFill>
                <a:srgbClr val="10A01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লেখক পরিচিতি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প্রবন্ধটি আদর্শরূপে পড়তে পারবে</a:t>
            </a:r>
            <a:endParaRPr lang="bn-BD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অপিরিচিত 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bn-BD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বলতে পারবে 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 সম্পর্কে বর্ণনা করতে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DB9AF9-7346-41FD-8D89-E079EF64E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A7DB9AF9-7346-41FD-8D89-E079EF64E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741370-5D5D-4440-A735-84DC0EC97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1741370-5D5D-4440-A735-84DC0EC97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A57BBA-32FD-4C49-87D0-67B9343A7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4A57BBA-32FD-4C49-87D0-67B9343A7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50079A-7E83-4A13-8985-61D0F3C4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9F50079A-7E83-4A13-8985-61D0F3C45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2CE932-2F1A-4B79-8774-C3D5F137F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5B2CE932-2F1A-4B79-8774-C3D5F137F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B361B4-638B-4584-A45D-973F1C060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1AB361B4-638B-4584-A45D-973F1C060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নববর্ষ কি?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পয়লা বৈশাখ  বাঙ্গালির নববর্ষ উৎসবঃ সার্বজনীন আনন্দ উৎসব, সকল  মানুষের জন্য কল্যাণ কামনার দিন ; এ দিনে একে  অন্যকে বলি শুভ নববর্ষ</a:t>
            </a:r>
          </a:p>
          <a:p>
            <a:pPr algn="just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প্রধান জাতীয় উৎসব 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3558" name="Picture 6" descr="C:\Users\Bottomley\Desktop\al1.jpg"/>
          <p:cNvPicPr>
            <a:picLocks noChangeAspect="1" noChangeArrowheads="1"/>
          </p:cNvPicPr>
          <p:nvPr/>
        </p:nvPicPr>
        <p:blipFill>
          <a:blip r:embed="rId2" cstate="print"/>
          <a:srcRect l="32554"/>
          <a:stretch>
            <a:fillRect/>
          </a:stretch>
        </p:blipFill>
        <p:spPr bwMode="auto">
          <a:xfrm>
            <a:off x="6629400" y="1524000"/>
            <a:ext cx="2286000" cy="2206752"/>
          </a:xfrm>
          <a:prstGeom prst="rect">
            <a:avLst/>
          </a:prstGeom>
          <a:noFill/>
        </p:spPr>
      </p:pic>
      <p:pic>
        <p:nvPicPr>
          <p:cNvPr id="23559" name="Picture 7" descr="C:\Users\Bottomley\Desktop\sar.jpg"/>
          <p:cNvPicPr>
            <a:picLocks noChangeAspect="1" noChangeArrowheads="1"/>
          </p:cNvPicPr>
          <p:nvPr/>
        </p:nvPicPr>
        <p:blipFill>
          <a:blip r:embed="rId3" cstate="print"/>
          <a:srcRect l="12033" t="7143" r="26099" b="8986"/>
          <a:stretch>
            <a:fillRect/>
          </a:stretch>
        </p:blipFill>
        <p:spPr bwMode="auto">
          <a:xfrm>
            <a:off x="228600" y="1600200"/>
            <a:ext cx="3300046" cy="2133600"/>
          </a:xfrm>
          <a:prstGeom prst="rect">
            <a:avLst/>
          </a:prstGeom>
          <a:noFill/>
        </p:spPr>
      </p:pic>
      <p:pic>
        <p:nvPicPr>
          <p:cNvPr id="23560" name="Picture 8" descr="C:\Users\Bottomley\Desktop\sir.jpg"/>
          <p:cNvPicPr>
            <a:picLocks noChangeAspect="1" noChangeArrowheads="1"/>
          </p:cNvPicPr>
          <p:nvPr/>
        </p:nvPicPr>
        <p:blipFill>
          <a:blip r:embed="rId4" cstate="print"/>
          <a:srcRect l="57658" t="5298"/>
          <a:stretch>
            <a:fillRect/>
          </a:stretch>
        </p:blipFill>
        <p:spPr bwMode="auto">
          <a:xfrm>
            <a:off x="3962400" y="1524000"/>
            <a:ext cx="2280670" cy="2313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পটভূমিঃ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371600" y="1676400"/>
            <a:ext cx="5867400" cy="1676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পশ্চিম বাংলার শাসকেরা পূর্ব বাঙ্গালির প্রানের উৎসব </a:t>
            </a:r>
          </a:p>
          <a:p>
            <a:pPr algn="ctr">
              <a:buNone/>
            </a:pP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নববর্ষ উদযাপনে বাধা দিয়েছিল এবং এর  প্রতিবাদে রুখে</a:t>
            </a:r>
          </a:p>
          <a:p>
            <a:pPr algn="ctr">
              <a:buNone/>
            </a:pP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দাড়িয়েছিল বাঙ্গালিরা </a:t>
            </a:r>
          </a:p>
        </p:txBody>
      </p:sp>
      <p:sp>
        <p:nvSpPr>
          <p:cNvPr id="10" name="Flowchart: Punched Tape 9"/>
          <p:cNvSpPr/>
          <p:nvPr/>
        </p:nvSpPr>
        <p:spPr>
          <a:xfrm>
            <a:off x="1524000" y="3352800"/>
            <a:ext cx="5943600" cy="24384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১৯৫৪ সালে শেরে বাংলা এ,কে ফজলুল হকের সরকার বাংলা  নববর্ষে ছুটি ঘোষণা করেন এবং দেশবাসীকে নববর্ষের শুভেচ্ছা ও অভিনন্দন জানান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 descr="C:\Users\Bottomley\Desktop\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2466975" cy="184785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2133600" y="457200"/>
            <a:ext cx="4648200" cy="11430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 পালিত হয়?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685800" y="3962400"/>
            <a:ext cx="7772400" cy="17526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মুঘল সম্রাট আকবর বাংলা সন প্রবর্তন করেন। সন কথাটি আরবি শব্দ, সাল কথাটি ফারসি শব্দ। তবে দুটিই ব্যাপকভাবে চালু রয়েছে।</a:t>
            </a:r>
          </a:p>
          <a:p>
            <a:pPr algn="ct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375</Words>
  <Application>Microsoft Office PowerPoint</Application>
  <PresentationFormat>On-screen Show (4:3)</PresentationFormat>
  <Paragraphs>122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  </vt:lpstr>
      <vt:lpstr>Slide 2</vt:lpstr>
      <vt:lpstr>এটা কিসের ছবি মনে হচ্ছে ?</vt:lpstr>
      <vt:lpstr>  বাংলা নববর্ষ </vt:lpstr>
      <vt:lpstr>শিখনফল</vt:lpstr>
      <vt:lpstr>লেখক পরিচিতি</vt:lpstr>
      <vt:lpstr>বাংলা নববর্ষ কি? </vt:lpstr>
      <vt:lpstr>পটভূমিঃ</vt:lpstr>
      <vt:lpstr>  </vt:lpstr>
      <vt:lpstr>  </vt:lpstr>
      <vt:lpstr>Slide 11</vt:lpstr>
      <vt:lpstr> </vt:lpstr>
      <vt:lpstr>Slide 13</vt:lpstr>
      <vt:lpstr>Slide 14</vt:lpstr>
      <vt:lpstr> </vt:lpstr>
      <vt:lpstr>Slide 16</vt:lpstr>
      <vt:lpstr>Slide 17</vt:lpstr>
      <vt:lpstr>বাড়ির কাজ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Bottomley</dc:creator>
  <cp:lastModifiedBy>N</cp:lastModifiedBy>
  <cp:revision>271</cp:revision>
  <dcterms:created xsi:type="dcterms:W3CDTF">2006-08-16T00:00:00Z</dcterms:created>
  <dcterms:modified xsi:type="dcterms:W3CDTF">2021-02-28T13:12:54Z</dcterms:modified>
</cp:coreProperties>
</file>