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57" r:id="rId5"/>
    <p:sldId id="260" r:id="rId6"/>
    <p:sldId id="261" r:id="rId7"/>
    <p:sldId id="262" r:id="rId8"/>
    <p:sldId id="269" r:id="rId9"/>
    <p:sldId id="270" r:id="rId10"/>
    <p:sldId id="271" r:id="rId11"/>
    <p:sldId id="272" r:id="rId12"/>
    <p:sldId id="273" r:id="rId13"/>
    <p:sldId id="263" r:id="rId14"/>
    <p:sldId id="268" r:id="rId15"/>
    <p:sldId id="264" r:id="rId16"/>
    <p:sldId id="265" r:id="rId17"/>
    <p:sldId id="266" r:id="rId18"/>
    <p:sldId id="267" r:id="rId19"/>
    <p:sldId id="276" r:id="rId20"/>
    <p:sldId id="277" r:id="rId21"/>
    <p:sldId id="278" r:id="rId22"/>
    <p:sldId id="274" r:id="rId23"/>
    <p:sldId id="27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B3994C0-0450-4A1A-8174-8A9659688FDE}">
          <p14:sldIdLst>
            <p14:sldId id="256"/>
            <p14:sldId id="259"/>
            <p14:sldId id="258"/>
            <p14:sldId id="257"/>
            <p14:sldId id="260"/>
            <p14:sldId id="261"/>
            <p14:sldId id="262"/>
            <p14:sldId id="269"/>
            <p14:sldId id="270"/>
            <p14:sldId id="271"/>
            <p14:sldId id="272"/>
            <p14:sldId id="273"/>
            <p14:sldId id="263"/>
            <p14:sldId id="268"/>
            <p14:sldId id="264"/>
            <p14:sldId id="265"/>
            <p14:sldId id="266"/>
            <p14:sldId id="267"/>
            <p14:sldId id="276"/>
            <p14:sldId id="277"/>
            <p14:sldId id="278"/>
            <p14:sldId id="274"/>
          </p14:sldIdLst>
        </p14:section>
        <p14:section name="Untitled Section" id="{AA0E8C08-256F-41E9-A5B8-3D859BC4E334}">
          <p14:sldIdLst>
            <p14:sldId id="275"/>
          </p14:sldIdLst>
        </p14:section>
        <p14:section name="Untitled Section" id="{D59E4564-C5F5-4BCD-A7A8-2D9F474AFFD3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rabi khan" initials="fk" lastIdx="1" clrIdx="0">
    <p:extLst>
      <p:ext uri="{19B8F6BF-5375-455C-9EA6-DF929625EA0E}">
        <p15:presenceInfo xmlns:p15="http://schemas.microsoft.com/office/powerpoint/2012/main" userId="b5f6a63058e0499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291" autoAdjust="0"/>
  </p:normalViewPr>
  <p:slideViewPr>
    <p:cSldViewPr snapToGrid="0">
      <p:cViewPr varScale="1">
        <p:scale>
          <a:sx n="71" d="100"/>
          <a:sy n="71" d="100"/>
        </p:scale>
        <p:origin x="7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0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183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359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4340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66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41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889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11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6081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191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47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162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2783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618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690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247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17978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300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5A9547B-0D60-4171-ADDB-5DEA26CD7D4E}" type="datetimeFigureOut">
              <a:rPr lang="en-GB" smtClean="0"/>
              <a:t>20/02/2021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7F8D90B-F7AB-4055-9E2D-7C6C076A5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12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url?sa=t&amp;rct=j&amp;q=&amp;esrc=s&amp;source=web&amp;cd=&amp;ved=2ahUKEwjF8rfC9t_uAhULOisKHVZ_DEUQFjADegQIDBAC&amp;url=https://www.comillait.com/%E0%A6%AB%E0%A7%87%E0%A6%B0%E0%A6%A6%E0%A6%BE%E0%A6%89%E0%A6%B8-%E0%A6%85%E0%A6%B0%E0%A7%8D%E0%A6%A5-%E0%A6%95%E0%A6%BF-jannatul-firdaus-meaning-in-bengali/&amp;usg=AOvVaw2ROqqRaDuM97LKwDwjaQld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A502AC8-60B5-42B5-B539-3CCEB46C6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>
                <a:latin typeface="Constantia" panose="02030602050306030303" pitchFamily="18" charset="0"/>
              </a:rPr>
              <a:t/>
            </a:r>
            <a:br>
              <a:rPr lang="en-GB" dirty="0">
                <a:latin typeface="Constantia" panose="02030602050306030303" pitchFamily="18" charset="0"/>
              </a:rPr>
            </a:br>
            <a:endParaRPr lang="en-GB" dirty="0">
              <a:latin typeface="Constantia" panose="02030602050306030303" pitchFamily="18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="" xmlns:a16="http://schemas.microsoft.com/office/drawing/2014/main" id="{CA2CC584-E326-46B4-9311-CC0A21DC0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583096"/>
            <a:ext cx="9601196" cy="69043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as-IN" sz="7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উপস্থাপনায়</a:t>
            </a:r>
            <a:r>
              <a:rPr lang="en-GB" sz="7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as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as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জান্নাতুল</a:t>
            </a:r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ফেরদৌস</a:t>
            </a:r>
            <a:endParaRPr lang="en-GB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সহকারী</a:t>
            </a: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s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প্রধান শিক্ষক</a:t>
            </a: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as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ভারপ্রাপ্ত</a:t>
            </a: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buNone/>
            </a:pP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as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প্রভাতী শাখা</a:t>
            </a:r>
            <a:endParaRPr lang="en-GB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GB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West End High School</a:t>
            </a:r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as-IN" sz="4000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2"/>
            </a:endParaRPr>
          </a:p>
          <a:p>
            <a:endParaRPr lang="en-GB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15267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C92461C2-147B-42CF-832D-7A4E05523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9429" y="1643916"/>
            <a:ext cx="4613139" cy="3570168"/>
          </a:xfrm>
        </p:spPr>
        <p:txBody>
          <a:bodyPr/>
          <a:lstStyle/>
          <a:p>
            <a:r>
              <a:rPr lang="as-IN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বিসমিল্লাহির রাহমানির রাহীম</a:t>
            </a:r>
            <a:endParaRPr lang="en-GB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="" xmlns:a16="http://schemas.microsoft.com/office/drawing/2014/main" id="{626AB308-0CCD-4E5D-A414-D434E81E6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88165" y="5261110"/>
            <a:ext cx="6815669" cy="1320802"/>
          </a:xfrm>
        </p:spPr>
        <p:txBody>
          <a:bodyPr/>
          <a:lstStyle/>
          <a:p>
            <a:endParaRPr lang="en-GB" dirty="0"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6969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11F2A271-7203-4A76-839C-493E4EF88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0002"/>
            <a:ext cx="11129682" cy="2040469"/>
          </a:xfrm>
        </p:spPr>
        <p:txBody>
          <a:bodyPr>
            <a:normAutofit fontScale="90000"/>
          </a:bodyPr>
          <a:lstStyle/>
          <a:p>
            <a:r>
              <a:rPr lang="as-IN" sz="13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স্বাগতম</a:t>
            </a:r>
            <a:endParaRPr lang="en-GB" sz="13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9002CB6-65CB-42A0-946A-0FCCFA0865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18765"/>
            <a:ext cx="10968318" cy="411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358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FD41DB0C-3497-43CF-A959-7133936C0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0216"/>
            <a:ext cx="12192000" cy="8292534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="" xmlns:a16="http://schemas.microsoft.com/office/drawing/2014/main" id="{20C88E7F-F2EC-4DAF-B02F-7CCC9F5AB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1651" y="-300216"/>
            <a:ext cx="9745522" cy="3987012"/>
          </a:xfrm>
        </p:spPr>
        <p:txBody>
          <a:bodyPr>
            <a:normAutofit/>
          </a:bodyPr>
          <a:lstStyle/>
          <a:p>
            <a:r>
              <a:rPr lang="as-IN" sz="9600" dirty="0"/>
              <a:t>কপোতাক্ষ নদ</a:t>
            </a:r>
            <a:endParaRPr lang="en-GB" sz="96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3AEB48F3-C1DA-4E81-B66C-F7DB2BD87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as-IN" sz="4400" dirty="0"/>
              <a:t>মাইকেল মধুসূদন দত্ত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3659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zoom/>
      </p:transition>
    </mc:Choice>
    <mc:Fallback xmlns="">
      <p:transition spd="slow">
        <p:zo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="" xmlns:a16="http://schemas.microsoft.com/office/drawing/2014/main" id="{AB51E5A3-262B-4343-BEF3-0F99C79FE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926" y="592428"/>
            <a:ext cx="6241816" cy="841950"/>
          </a:xfrm>
        </p:spPr>
        <p:txBody>
          <a:bodyPr>
            <a:normAutofit fontScale="90000"/>
          </a:bodyPr>
          <a:lstStyle/>
          <a:p>
            <a:r>
              <a:rPr lang="as-IN" sz="7200" dirty="0"/>
              <a:t> </a:t>
            </a:r>
            <a:r>
              <a:rPr lang="as-IN" sz="4000" dirty="0"/>
              <a:t>কবি পরিচিতি</a:t>
            </a:r>
            <a:endParaRPr lang="en-GB" sz="4000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="" xmlns:a16="http://schemas.microsoft.com/office/drawing/2014/main" id="{B32A9D57-966B-46F9-B0E1-1E30C0FCBD9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4" r="14514"/>
          <a:stretch/>
        </p:blipFill>
        <p:spPr>
          <a:xfrm>
            <a:off x="9128653" y="1041400"/>
            <a:ext cx="3063347" cy="4775200"/>
          </a:xfrm>
        </p:spPr>
      </p:pic>
      <p:sp>
        <p:nvSpPr>
          <p:cNvPr id="11" name="Text Placeholder 10">
            <a:extLst>
              <a:ext uri="{FF2B5EF4-FFF2-40B4-BE49-F238E27FC236}">
                <a16:creationId xmlns="" xmlns:a16="http://schemas.microsoft.com/office/drawing/2014/main" id="{21A2F0E4-64EF-456B-815F-F912DFC8C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5861" y="1434378"/>
            <a:ext cx="8452792" cy="4775200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as-IN" sz="4400" u="sng" dirty="0">
                <a:solidFill>
                  <a:srgbClr val="FF0000"/>
                </a:solidFill>
              </a:rPr>
              <a:t>জন্ম সাল</a:t>
            </a:r>
            <a:r>
              <a:rPr lang="en-GB" sz="4400" dirty="0"/>
              <a:t>: </a:t>
            </a:r>
            <a:r>
              <a:rPr lang="as-IN" sz="4400" dirty="0"/>
              <a:t>২৫ জানুয়ারি </a:t>
            </a:r>
            <a:r>
              <a:rPr lang="as-IN" sz="4400" dirty="0" smtClean="0"/>
              <a:t>১৮২৪</a:t>
            </a:r>
            <a:r>
              <a:rPr lang="en-US" sz="4400" dirty="0" smtClean="0"/>
              <a:t>|</a:t>
            </a:r>
          </a:p>
          <a:p>
            <a:pPr algn="l"/>
            <a:r>
              <a:rPr lang="en-GB" sz="4400" dirty="0"/>
              <a:t/>
            </a:r>
            <a:br>
              <a:rPr lang="en-GB" sz="4400" dirty="0"/>
            </a:br>
            <a:r>
              <a:rPr lang="as-IN" sz="4400" u="sng" dirty="0">
                <a:solidFill>
                  <a:srgbClr val="FF0000"/>
                </a:solidFill>
              </a:rPr>
              <a:t>জন্মস্থান</a:t>
            </a:r>
            <a:r>
              <a:rPr lang="en-GB" sz="4400" dirty="0"/>
              <a:t>:  </a:t>
            </a:r>
            <a:r>
              <a:rPr lang="as-IN" sz="4400" dirty="0"/>
              <a:t>সাগরদাঁড়ি, </a:t>
            </a:r>
            <a:r>
              <a:rPr lang="as-IN" sz="4400" dirty="0" smtClean="0"/>
              <a:t>যশোর</a:t>
            </a:r>
            <a:r>
              <a:rPr lang="en-US" sz="4400" dirty="0" smtClean="0"/>
              <a:t>|</a:t>
            </a:r>
          </a:p>
          <a:p>
            <a:pPr algn="l"/>
            <a:endParaRPr lang="en-GB" sz="4400" dirty="0"/>
          </a:p>
          <a:p>
            <a:pPr algn="l"/>
            <a:r>
              <a:rPr lang="as-IN" sz="4400" u="sng" dirty="0">
                <a:solidFill>
                  <a:srgbClr val="FF0000"/>
                </a:solidFill>
              </a:rPr>
              <a:t>খ্রিষ্টধর্ম গ্রহণ</a:t>
            </a:r>
            <a:r>
              <a:rPr lang="en-GB" sz="4400" dirty="0">
                <a:solidFill>
                  <a:schemeClr val="tx1"/>
                </a:solidFill>
              </a:rPr>
              <a:t>: </a:t>
            </a:r>
            <a:r>
              <a:rPr lang="as-IN" sz="4400" dirty="0">
                <a:solidFill>
                  <a:schemeClr val="tx1"/>
                </a:solidFill>
              </a:rPr>
              <a:t>১৮৪৩</a:t>
            </a:r>
            <a:r>
              <a:rPr lang="en-GB" sz="4400" dirty="0">
                <a:solidFill>
                  <a:schemeClr val="tx1"/>
                </a:solidFill>
              </a:rPr>
              <a:t> </a:t>
            </a:r>
            <a:r>
              <a:rPr lang="as-IN" sz="4400" dirty="0" smtClean="0">
                <a:solidFill>
                  <a:schemeClr val="tx1"/>
                </a:solidFill>
              </a:rPr>
              <a:t>সাল</a:t>
            </a:r>
            <a:r>
              <a:rPr lang="en-US" sz="4400" dirty="0" smtClean="0">
                <a:solidFill>
                  <a:schemeClr val="tx1"/>
                </a:solidFill>
              </a:rPr>
              <a:t>|</a:t>
            </a:r>
            <a:endParaRPr lang="en-GB" sz="4400" dirty="0">
              <a:solidFill>
                <a:schemeClr val="tx1"/>
              </a:solidFill>
            </a:endParaRPr>
          </a:p>
          <a:p>
            <a:pPr algn="l"/>
            <a:r>
              <a:rPr lang="en-GB" sz="4400" u="sng" dirty="0">
                <a:solidFill>
                  <a:srgbClr val="FF0000"/>
                </a:solidFill>
              </a:rPr>
              <a:t/>
            </a:r>
            <a:br>
              <a:rPr lang="en-GB" sz="4400" u="sng" dirty="0">
                <a:solidFill>
                  <a:srgbClr val="FF0000"/>
                </a:solidFill>
              </a:rPr>
            </a:br>
            <a:r>
              <a:rPr lang="as-IN" sz="4400" u="sng" dirty="0">
                <a:solidFill>
                  <a:srgbClr val="FF0000"/>
                </a:solidFill>
              </a:rPr>
              <a:t>অমর</a:t>
            </a:r>
            <a:r>
              <a:rPr lang="en-GB" sz="4400" u="sng" dirty="0">
                <a:solidFill>
                  <a:srgbClr val="FF0000"/>
                </a:solidFill>
              </a:rPr>
              <a:t> </a:t>
            </a:r>
            <a:r>
              <a:rPr lang="as-IN" sz="4400" u="sng" dirty="0">
                <a:solidFill>
                  <a:srgbClr val="FF0000"/>
                </a:solidFill>
              </a:rPr>
              <a:t>কীর্তি </a:t>
            </a:r>
            <a:r>
              <a:rPr lang="en-GB" sz="4400" dirty="0">
                <a:solidFill>
                  <a:schemeClr val="tx1"/>
                </a:solidFill>
              </a:rPr>
              <a:t>: </a:t>
            </a:r>
            <a:r>
              <a:rPr lang="as-IN" sz="4400" dirty="0">
                <a:solidFill>
                  <a:schemeClr val="tx1"/>
                </a:solidFill>
              </a:rPr>
              <a:t>মেঘনাদ</a:t>
            </a:r>
            <a:r>
              <a:rPr lang="en-GB" sz="4400" dirty="0">
                <a:solidFill>
                  <a:schemeClr val="tx1"/>
                </a:solidFill>
              </a:rPr>
              <a:t> </a:t>
            </a:r>
            <a:r>
              <a:rPr lang="as-IN" sz="4400" dirty="0">
                <a:solidFill>
                  <a:schemeClr val="tx1"/>
                </a:solidFill>
              </a:rPr>
              <a:t>বধ </a:t>
            </a:r>
            <a:r>
              <a:rPr lang="as-IN" sz="4400" dirty="0" smtClean="0">
                <a:solidFill>
                  <a:schemeClr val="tx1"/>
                </a:solidFill>
              </a:rPr>
              <a:t>কাব্য</a:t>
            </a:r>
            <a:r>
              <a:rPr lang="en-US" sz="4400" dirty="0" smtClean="0">
                <a:solidFill>
                  <a:schemeClr val="tx1"/>
                </a:solidFill>
              </a:rPr>
              <a:t>|</a:t>
            </a:r>
          </a:p>
          <a:p>
            <a:pPr algn="l"/>
            <a:endParaRPr lang="en-GB" sz="4400" dirty="0">
              <a:solidFill>
                <a:schemeClr val="tx1"/>
              </a:solidFill>
            </a:endParaRPr>
          </a:p>
          <a:p>
            <a:pPr algn="l"/>
            <a:r>
              <a:rPr lang="as-IN" sz="4400" u="sng" dirty="0">
                <a:solidFill>
                  <a:srgbClr val="FF0000"/>
                </a:solidFill>
              </a:rPr>
              <a:t>কাব্য</a:t>
            </a:r>
            <a:r>
              <a:rPr lang="en-GB" sz="4400" u="sng" dirty="0">
                <a:solidFill>
                  <a:srgbClr val="FF0000"/>
                </a:solidFill>
              </a:rPr>
              <a:t> </a:t>
            </a:r>
            <a:r>
              <a:rPr lang="as-IN" sz="4400" u="sng" dirty="0">
                <a:solidFill>
                  <a:srgbClr val="FF0000"/>
                </a:solidFill>
              </a:rPr>
              <a:t>গ্রন্থ</a:t>
            </a:r>
            <a:r>
              <a:rPr lang="en-GB" sz="4400" u="sng" dirty="0">
                <a:solidFill>
                  <a:srgbClr val="FF0000"/>
                </a:solidFill>
              </a:rPr>
              <a:t> </a:t>
            </a:r>
            <a:r>
              <a:rPr lang="en-GB" sz="4400" dirty="0">
                <a:solidFill>
                  <a:schemeClr val="tx1"/>
                </a:solidFill>
              </a:rPr>
              <a:t>: </a:t>
            </a:r>
            <a:r>
              <a:rPr lang="as-IN" sz="4400" dirty="0">
                <a:solidFill>
                  <a:schemeClr val="tx1"/>
                </a:solidFill>
              </a:rPr>
              <a:t> 'ব্রজাঙ্গনা' কাব্য (১৮৬১), 'কৃষ্ণকুমারী' নাটক (১৮৬১), 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l"/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smtClean="0">
                <a:solidFill>
                  <a:schemeClr val="tx1"/>
                </a:solidFill>
              </a:rPr>
              <a:t>                  </a:t>
            </a:r>
            <a:r>
              <a:rPr lang="as-IN" sz="4400" dirty="0" smtClean="0">
                <a:solidFill>
                  <a:schemeClr val="tx1"/>
                </a:solidFill>
              </a:rPr>
              <a:t>'বীরাঙ্গনা</a:t>
            </a:r>
            <a:r>
              <a:rPr lang="as-IN" sz="4400" dirty="0">
                <a:solidFill>
                  <a:schemeClr val="tx1"/>
                </a:solidFill>
              </a:rPr>
              <a:t>' কাব্য (১৮৬২), চতুর্দশপদী কবিতা (১৮৬৬</a:t>
            </a:r>
            <a:r>
              <a:rPr lang="as-IN" sz="4400" dirty="0" smtClean="0">
                <a:solidFill>
                  <a:schemeClr val="tx1"/>
                </a:solidFill>
              </a:rPr>
              <a:t>)।</a:t>
            </a:r>
            <a:endParaRPr lang="en-US" sz="4400" dirty="0" smtClean="0">
              <a:solidFill>
                <a:schemeClr val="tx1"/>
              </a:solidFill>
            </a:endParaRPr>
          </a:p>
          <a:p>
            <a:pPr algn="l"/>
            <a:endParaRPr lang="en-GB" sz="4400" dirty="0">
              <a:solidFill>
                <a:schemeClr val="tx1"/>
              </a:solidFill>
            </a:endParaRPr>
          </a:p>
          <a:p>
            <a:pPr algn="l"/>
            <a:r>
              <a:rPr lang="en-GB" sz="4400" dirty="0">
                <a:solidFill>
                  <a:schemeClr val="tx1"/>
                </a:solidFill>
              </a:rPr>
              <a:t> </a:t>
            </a:r>
            <a:r>
              <a:rPr lang="as-IN" sz="4400" u="sng" dirty="0">
                <a:solidFill>
                  <a:srgbClr val="FF0000"/>
                </a:solidFill>
              </a:rPr>
              <a:t>নাটক</a:t>
            </a:r>
            <a:r>
              <a:rPr lang="en-GB" sz="4400" dirty="0">
                <a:solidFill>
                  <a:schemeClr val="tx1"/>
                </a:solidFill>
              </a:rPr>
              <a:t> : </a:t>
            </a:r>
            <a:r>
              <a:rPr lang="as-IN" sz="4400" dirty="0">
                <a:solidFill>
                  <a:schemeClr val="tx1"/>
                </a:solidFill>
              </a:rPr>
              <a:t>শর্মিষ্ঠা</a:t>
            </a:r>
            <a:r>
              <a:rPr lang="en-GB" sz="4400" dirty="0">
                <a:solidFill>
                  <a:schemeClr val="tx1"/>
                </a:solidFill>
              </a:rPr>
              <a:t> , </a:t>
            </a:r>
            <a:r>
              <a:rPr lang="as-IN" sz="4400" dirty="0" smtClean="0">
                <a:solidFill>
                  <a:schemeClr val="tx1"/>
                </a:solidFill>
              </a:rPr>
              <a:t>পদ্মাবতী</a:t>
            </a:r>
            <a:r>
              <a:rPr lang="en-US" sz="4400" dirty="0" smtClean="0">
                <a:solidFill>
                  <a:schemeClr val="tx1"/>
                </a:solidFill>
              </a:rPr>
              <a:t>|</a:t>
            </a:r>
          </a:p>
          <a:p>
            <a:pPr algn="l"/>
            <a:r>
              <a:rPr lang="en-GB" sz="4400" dirty="0">
                <a:solidFill>
                  <a:schemeClr val="tx1"/>
                </a:solidFill>
              </a:rPr>
              <a:t/>
            </a:r>
            <a:br>
              <a:rPr lang="en-GB" sz="4400" dirty="0">
                <a:solidFill>
                  <a:schemeClr val="tx1"/>
                </a:solidFill>
              </a:rPr>
            </a:br>
            <a:r>
              <a:rPr lang="as-IN" sz="4400" dirty="0">
                <a:solidFill>
                  <a:srgbClr val="FF0000"/>
                </a:solidFill>
              </a:rPr>
              <a:t>প্রহসন</a:t>
            </a:r>
            <a:r>
              <a:rPr lang="en-GB" sz="4400" dirty="0">
                <a:solidFill>
                  <a:schemeClr val="tx1"/>
                </a:solidFill>
              </a:rPr>
              <a:t> :</a:t>
            </a:r>
            <a:r>
              <a:rPr lang="as-IN" sz="4400" dirty="0">
                <a:solidFill>
                  <a:schemeClr val="tx1"/>
                </a:solidFill>
              </a:rPr>
              <a:t>বুড়ো শালিকের ঘাড়ে রোঁ </a:t>
            </a:r>
            <a:r>
              <a:rPr lang="en-GB" sz="4400" dirty="0">
                <a:solidFill>
                  <a:schemeClr val="tx1"/>
                </a:solidFill>
              </a:rPr>
              <a:t>,</a:t>
            </a:r>
            <a:r>
              <a:rPr lang="as-IN" sz="4400" dirty="0">
                <a:solidFill>
                  <a:schemeClr val="tx1"/>
                </a:solidFill>
              </a:rPr>
              <a:t>একেই কি বলে সভ্যতা </a:t>
            </a:r>
            <a:r>
              <a:rPr lang="en-US" sz="4400" dirty="0" smtClean="0">
                <a:solidFill>
                  <a:schemeClr val="tx1"/>
                </a:solidFill>
              </a:rPr>
              <a:t>|</a:t>
            </a:r>
          </a:p>
          <a:p>
            <a:pPr algn="l"/>
            <a:endParaRPr lang="en-GB" sz="4400" dirty="0">
              <a:solidFill>
                <a:schemeClr val="tx1"/>
              </a:solidFill>
            </a:endParaRPr>
          </a:p>
          <a:p>
            <a:pPr algn="l"/>
            <a:r>
              <a:rPr lang="en-GB" sz="4400" dirty="0">
                <a:solidFill>
                  <a:schemeClr val="tx1"/>
                </a:solidFill>
              </a:rPr>
              <a:t> </a:t>
            </a:r>
            <a:r>
              <a:rPr lang="as-IN" sz="4400" dirty="0">
                <a:solidFill>
                  <a:srgbClr val="FF0000"/>
                </a:solidFill>
              </a:rPr>
              <a:t>মৃত্যু</a:t>
            </a:r>
            <a:r>
              <a:rPr lang="en-GB" sz="4400" dirty="0">
                <a:solidFill>
                  <a:schemeClr val="tx1"/>
                </a:solidFill>
              </a:rPr>
              <a:t> :</a:t>
            </a:r>
            <a:r>
              <a:rPr lang="as-IN" sz="4400" dirty="0">
                <a:solidFill>
                  <a:schemeClr val="tx1"/>
                </a:solidFill>
              </a:rPr>
              <a:t>	২৯ জুন </a:t>
            </a:r>
            <a:r>
              <a:rPr lang="as-IN" sz="4400" dirty="0" smtClean="0">
                <a:solidFill>
                  <a:schemeClr val="tx1"/>
                </a:solidFill>
              </a:rPr>
              <a:t>১৮৭৩</a:t>
            </a:r>
            <a:r>
              <a:rPr lang="en-US" sz="4400" dirty="0" smtClean="0">
                <a:solidFill>
                  <a:schemeClr val="tx1"/>
                </a:solidFill>
              </a:rPr>
              <a:t>|</a:t>
            </a:r>
            <a:r>
              <a:rPr lang="en-GB" sz="4400" dirty="0">
                <a:solidFill>
                  <a:schemeClr val="tx1"/>
                </a:solidFill>
              </a:rPr>
              <a:t/>
            </a:r>
            <a:br>
              <a:rPr lang="en-GB" sz="4400" dirty="0">
                <a:solidFill>
                  <a:schemeClr val="tx1"/>
                </a:solidFill>
              </a:rPr>
            </a:br>
            <a:r>
              <a:rPr lang="as-IN" sz="4400" dirty="0">
                <a:solidFill>
                  <a:schemeClr val="tx1"/>
                </a:solidFill>
              </a:rPr>
              <a:t>	</a:t>
            </a:r>
            <a:r>
              <a:rPr lang="en-GB" sz="4400" dirty="0">
                <a:solidFill>
                  <a:schemeClr val="tx1"/>
                </a:solidFill>
              </a:rPr>
              <a:t/>
            </a:r>
            <a:br>
              <a:rPr lang="en-GB" sz="4400" dirty="0">
                <a:solidFill>
                  <a:schemeClr val="tx1"/>
                </a:solidFill>
              </a:rPr>
            </a:b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7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534F21B-A39C-4C2F-92B9-4B688DF12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6705"/>
            <a:ext cx="12192000" cy="831141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="" xmlns:a16="http://schemas.microsoft.com/office/drawing/2014/main" id="{EC54478A-05FD-44A4-A8AC-BA6BC1BB4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252" y="2662766"/>
            <a:ext cx="12192000" cy="1532467"/>
          </a:xfrm>
          <a:gradFill flip="none" rotWithShape="1">
            <a:gsLst>
              <a:gs pos="0">
                <a:schemeClr val="dk1">
                  <a:lumMod val="67000"/>
                </a:schemeClr>
              </a:gs>
              <a:gs pos="48000">
                <a:schemeClr val="dk1">
                  <a:lumMod val="97000"/>
                  <a:lumOff val="3000"/>
                </a:schemeClr>
              </a:gs>
              <a:gs pos="100000">
                <a:schemeClr val="dk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as-IN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কবিতা পাঠ</a:t>
            </a:r>
            <a:endParaRPr lang="en-GB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94AF29D0-788A-4947-B1AD-E92F20216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868" y="5522843"/>
            <a:ext cx="9592732" cy="153246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927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F2E24B2-6146-41A3-B23F-EC2E75975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292534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="" xmlns:a16="http://schemas.microsoft.com/office/drawing/2014/main" id="{8294B364-212C-4384-8E7B-4E22C514B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-238540"/>
            <a:ext cx="10286998" cy="7935189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as-IN" sz="2400" dirty="0"/>
              <a:t>কপোতাক্ষ নদ</a:t>
            </a:r>
            <a:br>
              <a:rPr lang="as-IN" sz="2400" dirty="0"/>
            </a:br>
            <a:r>
              <a:rPr lang="as-IN" sz="2400" dirty="0"/>
              <a:t/>
            </a:r>
            <a:br>
              <a:rPr lang="as-IN" sz="2400" dirty="0"/>
            </a:br>
            <a:r>
              <a:rPr lang="as-IN" sz="2400" dirty="0"/>
              <a:t>সতত, হে নদ, তুমি পড় মোর মনে</a:t>
            </a:r>
            <a:br>
              <a:rPr lang="as-IN" sz="2400" dirty="0"/>
            </a:br>
            <a:r>
              <a:rPr lang="as-IN" sz="2400" dirty="0"/>
              <a:t>সতত তোমার কথা ভাবি এ বিরলে;</a:t>
            </a:r>
            <a:br>
              <a:rPr lang="as-IN" sz="2400" dirty="0"/>
            </a:br>
            <a:r>
              <a:rPr lang="as-IN" sz="2400" dirty="0"/>
              <a:t>সতত (যেমতি লোক নিশার স্বপনে</a:t>
            </a:r>
            <a:br>
              <a:rPr lang="as-IN" sz="2400" dirty="0"/>
            </a:br>
            <a:r>
              <a:rPr lang="as-IN" sz="2400" dirty="0"/>
              <a:t>শোনে মায়া- মন্ত্রধ্বনি) তব কলকলে</a:t>
            </a:r>
            <a:br>
              <a:rPr lang="as-IN" sz="2400" dirty="0"/>
            </a:br>
            <a:r>
              <a:rPr lang="as-IN" sz="2400" dirty="0"/>
              <a:t>জুড়াই এ কান আমি ভ্রান্তির ছলনে।</a:t>
            </a:r>
            <a:br>
              <a:rPr lang="as-IN" sz="2400" dirty="0"/>
            </a:br>
            <a:r>
              <a:rPr lang="as-IN" sz="2400" dirty="0"/>
              <a:t>বহু দেশ দেখিয়াছি বহু নদ-দলে,</a:t>
            </a:r>
            <a:br>
              <a:rPr lang="as-IN" sz="2400" dirty="0"/>
            </a:br>
            <a:r>
              <a:rPr lang="as-IN" sz="2400" dirty="0"/>
              <a:t>কিন্তু এ স্নেহের তৃষ্ণা মিটে কার জলে?</a:t>
            </a:r>
            <a:br>
              <a:rPr lang="as-IN" sz="2400" dirty="0"/>
            </a:br>
            <a:r>
              <a:rPr lang="as-IN" sz="2400" dirty="0"/>
              <a:t>দুগ্ধ-স্রোতোরূপী তুমি জন্মভূমি-স্তনে।</a:t>
            </a:r>
            <a:br>
              <a:rPr lang="as-IN" sz="2400" dirty="0"/>
            </a:br>
            <a:r>
              <a:rPr lang="as-IN" sz="2400" dirty="0"/>
              <a:t/>
            </a:r>
            <a:br>
              <a:rPr lang="as-IN" sz="2400" dirty="0"/>
            </a:br>
            <a:r>
              <a:rPr lang="as-IN" sz="2400" dirty="0"/>
              <a:t>আর কি হে হবে দেখা?- যত দিন যাবে,</a:t>
            </a:r>
            <a:br>
              <a:rPr lang="as-IN" sz="2400" dirty="0"/>
            </a:br>
            <a:r>
              <a:rPr lang="as-IN" sz="2400" dirty="0"/>
              <a:t>প্রজারূপে রাজরূপ সাগরেরে দিতে</a:t>
            </a:r>
            <a:br>
              <a:rPr lang="as-IN" sz="2400" dirty="0"/>
            </a:br>
            <a:r>
              <a:rPr lang="as-IN" sz="2400" dirty="0"/>
              <a:t>বারি-রুপ কর তুমি; এ মিনতি, গাবে</a:t>
            </a:r>
            <a:br>
              <a:rPr lang="as-IN" sz="2400" dirty="0"/>
            </a:br>
            <a:r>
              <a:rPr lang="as-IN" sz="2400" dirty="0"/>
              <a:t>বঙ্গজ জনের কানে, সখে, সখা-রীতে</a:t>
            </a:r>
            <a:br>
              <a:rPr lang="as-IN" sz="2400" dirty="0"/>
            </a:br>
            <a:r>
              <a:rPr lang="as-IN" sz="2400" dirty="0"/>
              <a:t>নাম তার, এ প্রবাসে মজি প্রেম-ভাবে</a:t>
            </a:r>
            <a:br>
              <a:rPr lang="as-IN" sz="2400" dirty="0"/>
            </a:br>
            <a:r>
              <a:rPr lang="as-IN" sz="2400" dirty="0"/>
              <a:t>লইছে যে নাম তব বঙ্গের সংগীতে।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16911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DABA11-2548-4B61-9D40-46B06D20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996E2BD-777E-4968-A381-6FA81FB29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078"/>
            <a:ext cx="12192000" cy="693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0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6BE7E25-534F-427D-A02C-9958CFA9C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938C0F2-C772-43CD-A1DA-9E6159C0CB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5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1B631A8-5144-4861-8969-7E8493029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4F1BD3-56EC-4944-9266-E20345D68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91"/>
            <a:ext cx="12192000" cy="688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6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05B7FF-D513-4BB1-8C23-4C296652F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2826A77-6AA1-432E-BF0B-8978E645C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8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4143C7-EB41-4B1A-8D14-F6FA6C51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B7EE8E34-AB3D-4CD1-BCB7-6CDE8ACD66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75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88EE58C-4ABD-4E3F-8881-81AC26657F7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016124" y="761723"/>
            <a:ext cx="8159750" cy="1822450"/>
          </a:xfrm>
        </p:spPr>
        <p:txBody>
          <a:bodyPr>
            <a:noAutofit/>
          </a:bodyPr>
          <a:lstStyle/>
          <a:p>
            <a:r>
              <a:rPr lang="as-IN" sz="8000" dirty="0"/>
              <a:t>কপোতাক্ষ নদ</a:t>
            </a:r>
            <a:endParaRPr lang="en-GB" sz="8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5D4E02BA-61FD-4CC9-9733-194BBE47F09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2016124" y="4018998"/>
            <a:ext cx="8159750" cy="1944688"/>
          </a:xfrm>
        </p:spPr>
        <p:txBody>
          <a:bodyPr>
            <a:normAutofit fontScale="92500"/>
          </a:bodyPr>
          <a:lstStyle/>
          <a:p>
            <a:r>
              <a:rPr lang="as-IN" sz="8000" dirty="0"/>
              <a:t>চতুর্দশপদী কবিতা</a:t>
            </a:r>
            <a:endParaRPr lang="en-GB" sz="8000" dirty="0"/>
          </a:p>
        </p:txBody>
      </p:sp>
      <p:sp>
        <p:nvSpPr>
          <p:cNvPr id="3" name="Arrow: Down 2">
            <a:extLst>
              <a:ext uri="{FF2B5EF4-FFF2-40B4-BE49-F238E27FC236}">
                <a16:creationId xmlns="" xmlns:a16="http://schemas.microsoft.com/office/drawing/2014/main" id="{8CFCD45E-E705-4C0C-9DBA-A2ED94017ED0}"/>
              </a:ext>
            </a:extLst>
          </p:cNvPr>
          <p:cNvSpPr/>
          <p:nvPr/>
        </p:nvSpPr>
        <p:spPr>
          <a:xfrm>
            <a:off x="5811078" y="2584173"/>
            <a:ext cx="569843" cy="11794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3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B1A77E06-9AA5-4238-961E-9C57BCCD53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02399" y="1957944"/>
            <a:ext cx="9593263" cy="22792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2800" u="sng" dirty="0" smtClean="0"/>
              <a:t/>
            </a:r>
            <a:br>
              <a:rPr lang="en-US" sz="2800" u="sng" dirty="0" smtClean="0"/>
            </a:br>
            <a:r>
              <a:rPr lang="en-US" sz="2800" u="sng" dirty="0" smtClean="0"/>
              <a:t/>
            </a:r>
            <a:br>
              <a:rPr lang="en-US" sz="2800" u="sng" dirty="0" smtClean="0"/>
            </a:br>
            <a:r>
              <a:rPr lang="en-US" sz="2800" u="sng" dirty="0"/>
              <a:t/>
            </a:r>
            <a:br>
              <a:rPr lang="en-US" sz="2800" u="sng" dirty="0"/>
            </a:br>
            <a:r>
              <a:rPr lang="en-US" sz="2800" u="sng" dirty="0" smtClean="0"/>
              <a:t/>
            </a:r>
            <a:br>
              <a:rPr lang="en-US" sz="2800" u="sng" dirty="0" smtClean="0"/>
            </a:br>
            <a:r>
              <a:rPr lang="en-US" sz="3200" u="sng" dirty="0" err="1" smtClean="0"/>
              <a:t>চতুর্দশপদী</a:t>
            </a:r>
            <a:r>
              <a:rPr lang="en-US" sz="3200" u="sng" dirty="0" smtClean="0"/>
              <a:t> </a:t>
            </a:r>
            <a:r>
              <a:rPr lang="en-US" sz="3200" u="sng" dirty="0" err="1" smtClean="0"/>
              <a:t>কবিতার</a:t>
            </a:r>
            <a:r>
              <a:rPr lang="en-US" sz="3200" u="sng" dirty="0" smtClean="0"/>
              <a:t> </a:t>
            </a:r>
            <a:r>
              <a:rPr lang="en-US" sz="3200" u="sng" dirty="0" err="1" smtClean="0"/>
              <a:t>ধরণঃ</a:t>
            </a:r>
            <a:r>
              <a:rPr lang="en-US" sz="3200" u="sng" dirty="0" smtClean="0"/>
              <a:t/>
            </a:r>
            <a:br>
              <a:rPr lang="en-US" sz="3200" u="sng" dirty="0" smtClean="0"/>
            </a:br>
            <a:r>
              <a:rPr lang="en-US" sz="2400" u="sng" dirty="0" smtClean="0"/>
              <a:t/>
            </a:r>
            <a:br>
              <a:rPr lang="en-US" sz="2400" u="sng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as-IN" sz="2400" dirty="0" smtClean="0"/>
              <a:t>চতুর্দশপদী</a:t>
            </a:r>
            <a:r>
              <a:rPr lang="bn-BD" sz="2400" dirty="0" smtClean="0"/>
              <a:t>  কবিতাগুলো</a:t>
            </a:r>
            <a:r>
              <a:rPr lang="en-US" sz="2400" dirty="0"/>
              <a:t> </a:t>
            </a:r>
            <a:r>
              <a:rPr lang="bn-BD" sz="2400" dirty="0" smtClean="0"/>
              <a:t>১৪টি </a:t>
            </a:r>
            <a:r>
              <a:rPr lang="bn-BD" sz="2400" dirty="0"/>
              <a:t>চরণে সংগঠিত এবং প্রতিটি </a:t>
            </a:r>
            <a:r>
              <a:rPr lang="bn-BD" sz="2400" dirty="0" smtClean="0"/>
              <a:t>চরণে</a:t>
            </a:r>
            <a:r>
              <a:rPr lang="en-US" sz="2400" dirty="0" smtClean="0"/>
              <a:t> </a:t>
            </a:r>
            <a:r>
              <a:rPr lang="bn-BD" sz="2400" dirty="0" smtClean="0"/>
              <a:t>সাধারণভাবে </a:t>
            </a:r>
            <a:r>
              <a:rPr lang="bn-BD" sz="2400" dirty="0"/>
              <a:t>মোট ১৪টি করে </a:t>
            </a:r>
            <a:r>
              <a:rPr lang="bn-BD" sz="2400" dirty="0" smtClean="0"/>
              <a:t>অক্ষর</a:t>
            </a:r>
            <a:r>
              <a:rPr lang="en-US" sz="2400" dirty="0" smtClean="0"/>
              <a:t> </a:t>
            </a:r>
            <a:r>
              <a:rPr lang="bn-BD" sz="2400" dirty="0"/>
              <a:t>থাকবে</a:t>
            </a:r>
            <a:r>
              <a:rPr lang="bn-BD" sz="2400" dirty="0" smtClean="0"/>
              <a:t>।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err="1" smtClean="0"/>
              <a:t>চতুর্দশপদী</a:t>
            </a:r>
            <a:r>
              <a:rPr lang="en-US" sz="2400" dirty="0" smtClean="0"/>
              <a:t> </a:t>
            </a:r>
            <a:r>
              <a:rPr lang="en-US" sz="2400" dirty="0" err="1" smtClean="0"/>
              <a:t>কবিতাকে</a:t>
            </a:r>
            <a:r>
              <a:rPr lang="en-US" sz="2400" dirty="0" smtClean="0"/>
              <a:t> </a:t>
            </a:r>
            <a:r>
              <a:rPr lang="en-US" sz="2400" dirty="0" err="1" smtClean="0"/>
              <a:t>ইংরেজিতে</a:t>
            </a:r>
            <a:r>
              <a:rPr lang="en-US" sz="2400" dirty="0" smtClean="0"/>
              <a:t> Sonnet </a:t>
            </a:r>
            <a:r>
              <a:rPr lang="en-US" sz="2400" dirty="0" err="1" smtClean="0"/>
              <a:t>বলে</a:t>
            </a:r>
            <a:r>
              <a:rPr lang="en-US" sz="2400" dirty="0" smtClean="0"/>
              <a:t>।</a:t>
            </a:r>
            <a:br>
              <a:rPr lang="en-US" sz="2400" dirty="0" smtClean="0"/>
            </a:br>
            <a:r>
              <a:rPr lang="en-US" sz="2400" dirty="0" err="1" smtClean="0"/>
              <a:t>কবিতাটির</a:t>
            </a:r>
            <a:r>
              <a:rPr lang="en-US" sz="2400" dirty="0" smtClean="0"/>
              <a:t> </a:t>
            </a:r>
            <a:r>
              <a:rPr lang="en-US" sz="2400" dirty="0" err="1" smtClean="0"/>
              <a:t>অন্তমিল</a:t>
            </a:r>
            <a:r>
              <a:rPr lang="en-US" sz="2400" dirty="0" smtClean="0"/>
              <a:t>: </a:t>
            </a:r>
            <a:br>
              <a:rPr lang="en-US" sz="2400" dirty="0" smtClean="0"/>
            </a:br>
            <a:r>
              <a:rPr lang="en-US" sz="2400" dirty="0" err="1" smtClean="0"/>
              <a:t>প্রথম</a:t>
            </a:r>
            <a:r>
              <a:rPr lang="en-US" sz="2400" dirty="0" smtClean="0"/>
              <a:t> </a:t>
            </a:r>
            <a:r>
              <a:rPr lang="en-US" sz="2400" dirty="0" err="1" smtClean="0"/>
              <a:t>আট</a:t>
            </a:r>
            <a:r>
              <a:rPr lang="en-US" sz="2400" dirty="0" smtClean="0"/>
              <a:t> </a:t>
            </a:r>
            <a:r>
              <a:rPr lang="en-US" sz="2400" dirty="0" err="1" smtClean="0"/>
              <a:t>চরণ</a:t>
            </a:r>
            <a:r>
              <a:rPr lang="en-US" sz="2400" dirty="0" smtClean="0"/>
              <a:t> : </a:t>
            </a:r>
            <a:r>
              <a:rPr lang="en-US" sz="2400" dirty="0" err="1" smtClean="0"/>
              <a:t>কখখক</a:t>
            </a:r>
            <a:r>
              <a:rPr lang="en-US" sz="2400" dirty="0" smtClean="0"/>
              <a:t> </a:t>
            </a:r>
            <a:r>
              <a:rPr lang="en-US" sz="2400" dirty="0" err="1" smtClean="0"/>
              <a:t>কখখক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err="1" smtClean="0"/>
              <a:t>শেষ</a:t>
            </a:r>
            <a:r>
              <a:rPr lang="en-US" sz="2400" dirty="0" smtClean="0"/>
              <a:t> </a:t>
            </a:r>
            <a:r>
              <a:rPr lang="en-US" sz="2400" dirty="0" err="1" smtClean="0"/>
              <a:t>ছয়</a:t>
            </a:r>
            <a:r>
              <a:rPr lang="en-US" sz="2400" dirty="0" smtClean="0"/>
              <a:t> </a:t>
            </a:r>
            <a:r>
              <a:rPr lang="en-US" sz="2400" dirty="0" err="1" smtClean="0"/>
              <a:t>চরণ</a:t>
            </a:r>
            <a:r>
              <a:rPr lang="en-US" sz="2400" dirty="0" smtClean="0"/>
              <a:t>: </a:t>
            </a:r>
            <a:r>
              <a:rPr lang="en-US" sz="2400" dirty="0" err="1" smtClean="0"/>
              <a:t>ঘঙঘঙ</a:t>
            </a:r>
            <a:r>
              <a:rPr lang="en-US" sz="2400" dirty="0" smtClean="0"/>
              <a:t> </a:t>
            </a:r>
            <a:r>
              <a:rPr lang="en-US" sz="2400" dirty="0" err="1" smtClean="0"/>
              <a:t>চচ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/>
              <a:t>মিল</a:t>
            </a:r>
            <a:r>
              <a:rPr lang="en-US" sz="2400" dirty="0" smtClean="0"/>
              <a:t> </a:t>
            </a:r>
            <a:r>
              <a:rPr lang="en-US" sz="2400" dirty="0" err="1" smtClean="0"/>
              <a:t>বিন্যাস</a:t>
            </a:r>
            <a:r>
              <a:rPr lang="en-US" sz="2400" dirty="0" smtClean="0"/>
              <a:t>: </a:t>
            </a:r>
            <a:r>
              <a:rPr lang="en-US" sz="2400" dirty="0" err="1" smtClean="0"/>
              <a:t>কখখক</a:t>
            </a:r>
            <a:r>
              <a:rPr lang="en-US" sz="2400" dirty="0" smtClean="0"/>
              <a:t> </a:t>
            </a:r>
            <a:r>
              <a:rPr lang="en-US" sz="2400" dirty="0" err="1" smtClean="0"/>
              <a:t>কখখক</a:t>
            </a:r>
            <a:r>
              <a:rPr lang="en-US" sz="2400" dirty="0" smtClean="0"/>
              <a:t> </a:t>
            </a:r>
            <a:r>
              <a:rPr lang="en-US" sz="2400" dirty="0" err="1" smtClean="0"/>
              <a:t>গঘগ</a:t>
            </a:r>
            <a:r>
              <a:rPr lang="en-US" sz="2400" dirty="0" smtClean="0"/>
              <a:t> </a:t>
            </a:r>
            <a:r>
              <a:rPr lang="en-US" sz="2400" dirty="0" err="1" smtClean="0"/>
              <a:t>ঘগঘ</a:t>
            </a:r>
            <a:r>
              <a:rPr lang="en-US" sz="2400" dirty="0" smtClean="0"/>
              <a:t>। </a:t>
            </a:r>
            <a:br>
              <a:rPr lang="en-US" sz="24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bn-BD" sz="8000" dirty="0" smtClean="0"/>
              <a:t> 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676093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862F15BA-980A-43F3-8BDE-2307B7C20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990" y="70724"/>
            <a:ext cx="9646844" cy="1822513"/>
          </a:xfrm>
        </p:spPr>
        <p:txBody>
          <a:bodyPr>
            <a:normAutofit/>
          </a:bodyPr>
          <a:lstStyle/>
          <a:p>
            <a:r>
              <a:rPr lang="as-IN" sz="6000" u="sng" dirty="0">
                <a:solidFill>
                  <a:schemeClr val="accent3">
                    <a:lumMod val="50000"/>
                  </a:schemeClr>
                </a:solidFill>
              </a:rPr>
              <a:t>চতুর্দশপদী কবিতা</a:t>
            </a:r>
            <a:endParaRPr lang="en-GB" sz="6000" u="sng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="" xmlns:a16="http://schemas.microsoft.com/office/drawing/2014/main" id="{F139BB04-ADD7-44EE-8F29-FD5F0F09A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4395" y="3757715"/>
            <a:ext cx="10880034" cy="2414097"/>
          </a:xfrm>
        </p:spPr>
        <p:txBody>
          <a:bodyPr>
            <a:normAutofit/>
          </a:bodyPr>
          <a:lstStyle/>
          <a:p>
            <a:pPr algn="l"/>
            <a:r>
              <a:rPr lang="en-GB" sz="8800" dirty="0"/>
              <a:t>   .</a:t>
            </a:r>
            <a:r>
              <a:rPr lang="as-IN" sz="8800" dirty="0"/>
              <a:t>অষ্টক</a:t>
            </a:r>
            <a:r>
              <a:rPr lang="en-GB" sz="8800" dirty="0"/>
              <a:t>            </a:t>
            </a:r>
            <a:r>
              <a:rPr lang="as-IN" sz="8800" dirty="0"/>
              <a:t> </a:t>
            </a:r>
            <a:r>
              <a:rPr lang="en-GB" sz="8800" dirty="0"/>
              <a:t>.</a:t>
            </a:r>
            <a:r>
              <a:rPr lang="as-IN" sz="8800" dirty="0"/>
              <a:t>ষষ্টক</a:t>
            </a:r>
            <a:endParaRPr lang="en-GB" sz="8800" dirty="0"/>
          </a:p>
        </p:txBody>
      </p:sp>
      <p:sp>
        <p:nvSpPr>
          <p:cNvPr id="11" name="Arrow: Down 10">
            <a:extLst>
              <a:ext uri="{FF2B5EF4-FFF2-40B4-BE49-F238E27FC236}">
                <a16:creationId xmlns="" xmlns:a16="http://schemas.microsoft.com/office/drawing/2014/main" id="{AA0B61D6-243B-4A97-A19B-C538DBFB8437}"/>
              </a:ext>
            </a:extLst>
          </p:cNvPr>
          <p:cNvSpPr/>
          <p:nvPr/>
        </p:nvSpPr>
        <p:spPr>
          <a:xfrm>
            <a:off x="5650464" y="2182183"/>
            <a:ext cx="887896" cy="13679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433584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="" xmlns:a16="http://schemas.microsoft.com/office/drawing/2014/main" id="{B41AA666-490B-45B0-8917-DC687AFAC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3868" y="982134"/>
            <a:ext cx="9592732" cy="2446868"/>
          </a:xfrm>
        </p:spPr>
        <p:txBody>
          <a:bodyPr>
            <a:normAutofit/>
          </a:bodyPr>
          <a:lstStyle/>
          <a:p>
            <a:pPr algn="l"/>
            <a:r>
              <a:rPr lang="as-IN" sz="80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অষ্টক</a:t>
            </a:r>
            <a:r>
              <a:rPr lang="as-IN" sz="6600" u="sng" dirty="0"/>
              <a:t> </a:t>
            </a:r>
            <a:r>
              <a:rPr lang="en-GB" sz="6600" u="sng" dirty="0"/>
              <a:t>     </a:t>
            </a:r>
            <a:r>
              <a:rPr lang="as-IN" sz="6600" u="sng" dirty="0"/>
              <a:t> </a:t>
            </a:r>
            <a:r>
              <a:rPr lang="as-IN" sz="3600" u="sng" dirty="0">
                <a:solidFill>
                  <a:schemeClr val="tx2"/>
                </a:solidFill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প্রথম আট চরণের স্তবক</a:t>
            </a:r>
            <a:endParaRPr lang="en-GB" sz="3600" u="sng" dirty="0">
              <a:solidFill>
                <a:schemeClr val="tx2"/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="" xmlns:a16="http://schemas.microsoft.com/office/drawing/2014/main" id="{5818A1BE-3AFA-44E8-B0D3-D857A56B3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3868" y="4758451"/>
            <a:ext cx="9592732" cy="1532467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sz="114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s-IN" sz="114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ষষ্টক</a:t>
            </a:r>
            <a:r>
              <a:rPr lang="en-GB" sz="103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GB" sz="8000" b="1" u="sng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        </a:t>
            </a:r>
            <a:r>
              <a:rPr lang="as-IN" sz="5700" u="sng" dirty="0" smtClean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পরবর্তী </a:t>
            </a:r>
            <a:r>
              <a:rPr lang="as-IN" sz="5700" u="sng" dirty="0">
                <a:ln w="0"/>
                <a:effectLst>
                  <a:innerShdw blurRad="63500" dist="50800">
                    <a:prstClr val="black">
                      <a:alpha val="50000"/>
                    </a:prstClr>
                  </a:innerShdw>
                </a:effectLst>
              </a:rPr>
              <a:t>ছয় চরণের স্তবক</a:t>
            </a:r>
            <a:endParaRPr lang="en-GB" sz="57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3500" dist="508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="" xmlns:a16="http://schemas.microsoft.com/office/drawing/2014/main" id="{91ADB684-AFB4-4E62-ADDC-8A867871A0C6}"/>
              </a:ext>
            </a:extLst>
          </p:cNvPr>
          <p:cNvSpPr/>
          <p:nvPr/>
        </p:nvSpPr>
        <p:spPr>
          <a:xfrm>
            <a:off x="4533364" y="2205568"/>
            <a:ext cx="1086304" cy="4394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6B0741C8-46E2-4258-BEB5-2A97E3ACE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297" y="5306096"/>
            <a:ext cx="1167859" cy="46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898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87051BC7-D6DE-4318-A801-53E291AE005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99369" y="982662"/>
            <a:ext cx="9593262" cy="2954337"/>
          </a:xfrm>
        </p:spPr>
        <p:txBody>
          <a:bodyPr>
            <a:normAutofit/>
          </a:bodyPr>
          <a:lstStyle/>
          <a:p>
            <a:pPr marL="1143000" indent="-1143000" algn="l">
              <a:buFont typeface="Wingdings" panose="05000000000000000000" pitchFamily="2" charset="2"/>
              <a:buChar char="q"/>
            </a:pPr>
            <a:r>
              <a:rPr lang="as-IN" sz="7200" dirty="0">
                <a:solidFill>
                  <a:schemeClr val="accent1">
                    <a:lumMod val="75000"/>
                  </a:schemeClr>
                </a:solidFill>
              </a:rPr>
              <a:t>অষ্টক</a:t>
            </a:r>
            <a:r>
              <a:rPr lang="en-GB" sz="7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7200" dirty="0"/>
              <a:t>:</a:t>
            </a:r>
            <a:r>
              <a:rPr lang="as-IN" sz="7200" dirty="0"/>
              <a:t>ভাবের প্রবর্তনা</a:t>
            </a:r>
            <a:endParaRPr lang="en-GB" sz="7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E50E5406-194A-4699-8B82-08E164F08F9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99369" y="4224130"/>
            <a:ext cx="9593262" cy="1531938"/>
          </a:xfrm>
        </p:spPr>
        <p:txBody>
          <a:bodyPr>
            <a:normAutofit/>
          </a:bodyPr>
          <a:lstStyle/>
          <a:p>
            <a:pPr algn="l">
              <a:buFont typeface="Wingdings" panose="05000000000000000000" pitchFamily="2" charset="2"/>
              <a:buChar char="q"/>
            </a:pPr>
            <a:r>
              <a:rPr lang="en-GB" sz="7200" dirty="0">
                <a:solidFill>
                  <a:schemeClr val="accent4"/>
                </a:solidFill>
              </a:rPr>
              <a:t> </a:t>
            </a:r>
            <a:r>
              <a:rPr lang="as-IN" sz="7200" dirty="0">
                <a:solidFill>
                  <a:schemeClr val="accent1">
                    <a:lumMod val="75000"/>
                  </a:schemeClr>
                </a:solidFill>
              </a:rPr>
              <a:t>ষষ্টক</a:t>
            </a:r>
            <a:r>
              <a:rPr lang="en-GB" sz="7200" dirty="0">
                <a:solidFill>
                  <a:schemeClr val="accent4"/>
                </a:solidFill>
              </a:rPr>
              <a:t> </a:t>
            </a:r>
            <a:r>
              <a:rPr lang="en-GB" sz="7200" dirty="0"/>
              <a:t>:</a:t>
            </a:r>
            <a:r>
              <a:rPr lang="as-IN" sz="7200" dirty="0"/>
              <a:t>ভাবের পরিণতি</a:t>
            </a:r>
            <a:endParaRPr lang="en-GB" sz="7200" dirty="0"/>
          </a:p>
        </p:txBody>
      </p:sp>
    </p:spTree>
    <p:extLst>
      <p:ext uri="{BB962C8B-B14F-4D97-AF65-F5344CB8AC3E}">
        <p14:creationId xmlns:p14="http://schemas.microsoft.com/office/powerpoint/2010/main" val="11689577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752A26-96B5-420C-84F7-F2F9AA0E8D0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61600" y="592137"/>
            <a:ext cx="8159750" cy="1822450"/>
          </a:xfrm>
        </p:spPr>
        <p:txBody>
          <a:bodyPr>
            <a:normAutofit/>
          </a:bodyPr>
          <a:lstStyle/>
          <a:p>
            <a:r>
              <a:rPr lang="as-IN" sz="9600" dirty="0">
                <a:solidFill>
                  <a:schemeClr val="accent4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শব্দার্থ</a:t>
            </a:r>
            <a:r>
              <a:rPr lang="bn-BD" sz="9600" dirty="0">
                <a:solidFill>
                  <a:schemeClr val="accent4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ঃ</a:t>
            </a:r>
            <a:r>
              <a:rPr lang="as-IN" sz="9600" dirty="0"/>
              <a:t> </a:t>
            </a:r>
            <a:endParaRPr lang="en-GB" sz="9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8AC9208-438A-4895-B2D1-3929CDB1E4C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033669" y="2303463"/>
            <a:ext cx="10615613" cy="3962400"/>
          </a:xfrm>
        </p:spPr>
        <p:txBody>
          <a:bodyPr>
            <a:normAutofit fontScale="77500" lnSpcReduction="20000"/>
          </a:bodyPr>
          <a:lstStyle/>
          <a:p>
            <a:pPr algn="l">
              <a:lnSpc>
                <a:spcPct val="120000"/>
              </a:lnSpc>
            </a:pPr>
            <a:r>
              <a:rPr lang="bn-BD" sz="5400" dirty="0"/>
              <a:t> </a:t>
            </a:r>
            <a:r>
              <a:rPr lang="as-IN" sz="3800" dirty="0" smtClean="0">
                <a:solidFill>
                  <a:schemeClr val="accent4"/>
                </a:solidFill>
              </a:rPr>
              <a:t>সতত</a:t>
            </a:r>
            <a:r>
              <a:rPr lang="as-IN" sz="3800" dirty="0" smtClean="0"/>
              <a:t>-সর্বদা</a:t>
            </a:r>
            <a:r>
              <a:rPr lang="bn-BD" sz="3800" dirty="0"/>
              <a:t/>
            </a:r>
            <a:br>
              <a:rPr lang="bn-BD" sz="3800" dirty="0"/>
            </a:br>
            <a:r>
              <a:rPr lang="bn-BD" sz="3800" dirty="0"/>
              <a:t> </a:t>
            </a:r>
            <a:r>
              <a:rPr lang="bn-BD" sz="3800" dirty="0">
                <a:solidFill>
                  <a:schemeClr val="accent4"/>
                </a:solidFill>
              </a:rPr>
              <a:t>বিরলে</a:t>
            </a:r>
            <a:r>
              <a:rPr lang="bn-BD" sz="3800" dirty="0"/>
              <a:t>-একান্ত নিরিবিলিতে</a:t>
            </a:r>
            <a:br>
              <a:rPr lang="bn-BD" sz="3800" dirty="0"/>
            </a:br>
            <a:r>
              <a:rPr lang="bn-BD" sz="3800" dirty="0"/>
              <a:t> </a:t>
            </a:r>
            <a:r>
              <a:rPr lang="bn-BD" sz="3800" dirty="0">
                <a:solidFill>
                  <a:schemeClr val="accent4"/>
                </a:solidFill>
              </a:rPr>
              <a:t>নিশা</a:t>
            </a:r>
            <a:r>
              <a:rPr lang="bn-BD" sz="3800" dirty="0"/>
              <a:t>-রাত্রি</a:t>
            </a:r>
            <a:br>
              <a:rPr lang="bn-BD" sz="3800" dirty="0"/>
            </a:br>
            <a:r>
              <a:rPr lang="bn-BD" sz="3800" dirty="0"/>
              <a:t> </a:t>
            </a:r>
            <a:r>
              <a:rPr lang="bn-BD" sz="3800" dirty="0">
                <a:solidFill>
                  <a:schemeClr val="accent4"/>
                </a:solidFill>
              </a:rPr>
              <a:t>ভ্রান্তি</a:t>
            </a:r>
            <a:r>
              <a:rPr lang="bn-BD" sz="3800" dirty="0"/>
              <a:t>-ভুল</a:t>
            </a:r>
            <a:br>
              <a:rPr lang="bn-BD" sz="3800" dirty="0"/>
            </a:br>
            <a:r>
              <a:rPr lang="bn-BD" sz="3800" dirty="0"/>
              <a:t> </a:t>
            </a:r>
            <a:r>
              <a:rPr lang="bn-BD" sz="3800" dirty="0">
                <a:solidFill>
                  <a:schemeClr val="accent4"/>
                </a:solidFill>
              </a:rPr>
              <a:t>বারি-রুপকর</a:t>
            </a:r>
            <a:r>
              <a:rPr lang="bn-BD" sz="3800" dirty="0"/>
              <a:t>-প্রজা যেমন রাজাকে কর বা </a:t>
            </a:r>
            <a:r>
              <a:rPr lang="bn-BD" sz="3800" dirty="0" smtClean="0"/>
              <a:t>রাজস্ব </a:t>
            </a:r>
            <a:r>
              <a:rPr lang="bn-BD" sz="3800" dirty="0"/>
              <a:t>দেয় তেমনি কপোতাক্ষ নদও সাগরকে জলরূপ কর বা রাজস্ব দিচ্ছে</a:t>
            </a:r>
            <a:br>
              <a:rPr lang="bn-BD" sz="3800" dirty="0"/>
            </a:br>
            <a:endParaRPr lang="en-GB" sz="3800" dirty="0"/>
          </a:p>
        </p:txBody>
      </p:sp>
    </p:spTree>
    <p:extLst>
      <p:ext uri="{BB962C8B-B14F-4D97-AF65-F5344CB8AC3E}">
        <p14:creationId xmlns:p14="http://schemas.microsoft.com/office/powerpoint/2010/main" val="331499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FF9B42E-A5C3-4830-8DD0-7684F7F9B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7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FB6F6E5C-496A-4AF9-8F02-774E7CF536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46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6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03CDAD4-02A8-4AF3-9928-FAA92B04F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7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EC3F61F8-360F-47D7-B213-9DBC505DCA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4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F68BA2-C37D-4539-8EDD-CE069B6D6E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07026" y="920887"/>
            <a:ext cx="9488557" cy="5725078"/>
          </a:xfrm>
        </p:spPr>
        <p:txBody>
          <a:bodyPr>
            <a:noAutofit/>
          </a:bodyPr>
          <a:lstStyle/>
          <a:p>
            <a:pPr algn="l"/>
            <a: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</a:t>
            </a:r>
            <a:r>
              <a:rPr lang="as-IN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দেশাত্মবোধ</a:t>
            </a:r>
            <a: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b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।অনুশোচনাবোধ</a:t>
            </a:r>
            <a:b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।স্মৃতিকাতরতা</a:t>
            </a:r>
            <a:b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।ভুল বুঝতে পারা</a:t>
            </a:r>
            <a:b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।অনুশোচনা </a:t>
            </a:r>
            <a:b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bn-BD" sz="6600" dirty="0">
                <a:ln w="0"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।ক্ষমা প্রার্থনা </a:t>
            </a:r>
            <a:r>
              <a:rPr lang="bn-BD" sz="4000" dirty="0">
                <a:ln w="3175" cmpd="sng">
                  <a:solidFill>
                    <a:srgbClr val="002060"/>
                  </a:solidFill>
                </a:ln>
              </a:rPr>
              <a:t/>
            </a:r>
            <a:br>
              <a:rPr lang="bn-BD" sz="4000" dirty="0">
                <a:ln w="3175" cmpd="sng">
                  <a:solidFill>
                    <a:srgbClr val="002060"/>
                  </a:solidFill>
                </a:ln>
              </a:rPr>
            </a:br>
            <a:endParaRPr lang="en-GB" sz="4000" dirty="0">
              <a:ln w="3175" cmpd="sng">
                <a:solidFill>
                  <a:srgbClr val="00206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409895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F70FE1-F3C9-45DA-9EEB-B348E93F7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007" y="3271771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as-IN" sz="9800" dirty="0"/>
              <a:t>সমাপ্ত</a:t>
            </a:r>
            <a:r>
              <a:rPr lang="as-IN" dirty="0"/>
              <a:t/>
            </a:r>
            <a:br>
              <a:rPr lang="as-IN" dirty="0"/>
            </a:br>
            <a:r>
              <a:rPr lang="bn-BD" sz="22100" dirty="0"/>
              <a:t>ধন্যবাদ</a:t>
            </a:r>
            <a:br>
              <a:rPr lang="bn-BD" sz="22100" dirty="0"/>
            </a:br>
            <a:endParaRPr lang="en-GB" sz="10700" dirty="0"/>
          </a:p>
        </p:txBody>
      </p:sp>
    </p:spTree>
    <p:extLst>
      <p:ext uri="{BB962C8B-B14F-4D97-AF65-F5344CB8AC3E}">
        <p14:creationId xmlns:p14="http://schemas.microsoft.com/office/powerpoint/2010/main" val="19138660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426</TotalTime>
  <Words>61</Words>
  <Application>Microsoft Office PowerPoint</Application>
  <PresentationFormat>Widescreen</PresentationFormat>
  <Paragraphs>38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Arial</vt:lpstr>
      <vt:lpstr>Constantia</vt:lpstr>
      <vt:lpstr>Garamond</vt:lpstr>
      <vt:lpstr>Vrinda</vt:lpstr>
      <vt:lpstr>Wingdings</vt:lpstr>
      <vt:lpstr>Organic</vt:lpstr>
      <vt:lpstr> </vt:lpstr>
      <vt:lpstr>বিসমিল্লাহির রাহমানির রাহীম</vt:lpstr>
      <vt:lpstr>স্বাগতম</vt:lpstr>
      <vt:lpstr>কপোতাক্ষ নদ</vt:lpstr>
      <vt:lpstr> কবি পরিচিতি</vt:lpstr>
      <vt:lpstr>কবিতা পাঠ</vt:lpstr>
      <vt:lpstr>কপোতাক্ষ নদ  সতত, হে নদ, তুমি পড় মোর মনে সতত তোমার কথা ভাবি এ বিরলে; সতত (যেমতি লোক নিশার স্বপনে শোনে মায়া- মন্ত্রধ্বনি) তব কলকলে জুড়াই এ কান আমি ভ্রান্তির ছলনে। বহু দেশ দেখিয়াছি বহু নদ-দলে, কিন্তু এ স্নেহের তৃষ্ণা মিটে কার জলে? দুগ্ধ-স্রোতোরূপী তুমি জন্মভূমি-স্তনে।  আর কি হে হবে দেখা?- যত দিন যাবে, প্রজারূপে রাজরূপ সাগরেরে দিতে বারি-রুপ কর তুমি; এ মিনতি, গাবে বঙ্গজ জনের কানে, সখে, সখা-রীতে নাম তার, এ প্রবাসে মজি প্রেম-ভাবে লইছে যে নাম তব বঙ্গের সংগীতে।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কপোতাক্ষ নদ</vt:lpstr>
      <vt:lpstr>    চতুর্দশপদী কবিতার ধরণঃ   চতুর্দশপদী  কবিতাগুলো ১৪টি চরণে সংগঠিত এবং প্রতিটি চরণে সাধারণভাবে মোট ১৪টি করে অক্ষর থাকবে।  চতুর্দশপদী কবিতাকে ইংরেজিতে Sonnet বলে। কবিতাটির অন্তমিল:  প্রথম আট চরণ : কখখক কখখক  শেষ ছয় চরণ: ঘঙঘঙ চচ মিল বিন্যাস: কখখক কখখক গঘগ ঘগঘ।    </vt:lpstr>
      <vt:lpstr>চতুর্দশপদী কবিতা</vt:lpstr>
      <vt:lpstr>অষ্টক       প্রথম আট চরণের স্তবক</vt:lpstr>
      <vt:lpstr>অষ্টক :ভাবের প্রবর্তনা</vt:lpstr>
      <vt:lpstr>শব্দার্থঃ </vt:lpstr>
      <vt:lpstr>PowerPoint Presentation</vt:lpstr>
      <vt:lpstr>PowerPoint Presentation</vt:lpstr>
      <vt:lpstr>PowerPoint Presentation</vt:lpstr>
      <vt:lpstr>।দেশাত্মবোধ  ।অনুশোচনাবোধ ।স্মৃতিকাতরতা ।ভুল বুঝতে পারা ।অনুশোচনা  ।ক্ষমা প্রার্থনা  </vt:lpstr>
      <vt:lpstr>সমাপ্ত ধন্যবাদ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Presented by :</dc:title>
  <dc:creator>farabi khan</dc:creator>
  <cp:lastModifiedBy>Windows User</cp:lastModifiedBy>
  <cp:revision>17</cp:revision>
  <dcterms:created xsi:type="dcterms:W3CDTF">2021-02-10T17:35:44Z</dcterms:created>
  <dcterms:modified xsi:type="dcterms:W3CDTF">2021-02-20T04:23:21Z</dcterms:modified>
</cp:coreProperties>
</file>