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78" r:id="rId3"/>
    <p:sldId id="260" r:id="rId4"/>
    <p:sldId id="261" r:id="rId5"/>
    <p:sldId id="269" r:id="rId6"/>
    <p:sldId id="264" r:id="rId7"/>
    <p:sldId id="263" r:id="rId8"/>
    <p:sldId id="265" r:id="rId9"/>
    <p:sldId id="268" r:id="rId10"/>
    <p:sldId id="267" r:id="rId11"/>
    <p:sldId id="266" r:id="rId12"/>
    <p:sldId id="270" r:id="rId13"/>
    <p:sldId id="271" r:id="rId14"/>
    <p:sldId id="272" r:id="rId15"/>
    <p:sldId id="274" r:id="rId16"/>
    <p:sldId id="273" r:id="rId17"/>
    <p:sldId id="275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FF"/>
    <a:srgbClr val="E1C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-846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4C0AB-D111-4359-AA78-B93E5CA9E62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E5D6-6143-44F0-BE87-F704AFD2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1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3E5D6-6143-44F0-BE87-F704AFD260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9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9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7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4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7DBE-9DB2-4350-B7ED-1ED786AA32D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5.wdp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510">
              <a:schemeClr val="bg1"/>
            </a:gs>
            <a:gs pos="5000">
              <a:srgbClr val="00CC00"/>
            </a:gs>
            <a:gs pos="62000">
              <a:srgbClr val="FF0000"/>
            </a:gs>
            <a:gs pos="53089">
              <a:schemeClr val="bg1"/>
            </a:gs>
            <a:gs pos="28314">
              <a:schemeClr val="bg1"/>
            </a:gs>
            <a:gs pos="37178">
              <a:srgbClr val="FFFF00"/>
            </a:gs>
            <a:gs pos="83000">
              <a:schemeClr val="bg1"/>
            </a:gs>
            <a:gs pos="20000">
              <a:srgbClr val="FF0000"/>
            </a:gs>
            <a:gs pos="87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378"/>
          <a:stretch/>
        </p:blipFill>
        <p:spPr>
          <a:xfrm flipH="1">
            <a:off x="0" y="2011680"/>
            <a:ext cx="12238892" cy="5247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6559" y="622193"/>
            <a:ext cx="617806" cy="373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 err="1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39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722" y="588025"/>
            <a:ext cx="286980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7003" y="605108"/>
            <a:ext cx="2482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6705" y="676138"/>
            <a:ext cx="22332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7420" y="781334"/>
            <a:ext cx="90621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spc="50" dirty="0" err="1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00104 0.429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857" y="197948"/>
            <a:ext cx="1589650" cy="76944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 ভূমি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23" y="449138"/>
            <a:ext cx="5038095" cy="5819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8" y="1565535"/>
            <a:ext cx="5132883" cy="38496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1532" y="5415198"/>
            <a:ext cx="497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বরেন্দ্রভূমি। রাজশাহী বিভাগে অবস্থিত।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8" y="1565534"/>
            <a:ext cx="5132883" cy="38496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8869" y="5415198"/>
            <a:ext cx="4482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মধুপুর গড়। ঢাকা বিভাগে অবস্থিত।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2" y="1494083"/>
            <a:ext cx="5069729" cy="39211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8869" y="5415198"/>
            <a:ext cx="4156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লালমাই পাহাড়। চট্রগ্রাম বিভাগ।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8" y="1096371"/>
            <a:ext cx="5257800" cy="2451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76" y="1096371"/>
            <a:ext cx="5264134" cy="24519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4" y="3946073"/>
            <a:ext cx="5264134" cy="245199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61876" y="3832924"/>
            <a:ext cx="5077325" cy="245199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52013" y="4079811"/>
            <a:ext cx="46769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পাহাড়ি এলাকা থেকে নিচু এসব উঁচু ভূমি পুরাতন পলি দিয়ে গঠিত। নদীর স্রোতে বয়ে আসা পলিমাটি জমা হয়ে এসব ভূমি তৈরি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8298883">
            <a:off x="6183030" y="1371904"/>
            <a:ext cx="1021753" cy="12109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092457" y="1494083"/>
            <a:ext cx="1001486" cy="10944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561569">
            <a:off x="9566786" y="2649499"/>
            <a:ext cx="979923" cy="1111638"/>
          </a:xfrm>
          <a:prstGeom prst="downArrow">
            <a:avLst>
              <a:gd name="adj1" fmla="val 50000"/>
              <a:gd name="adj2" fmla="val 5071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30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0" grpId="1"/>
      <p:bldP spid="12" grpId="0"/>
      <p:bldP spid="12" grpId="1"/>
      <p:bldP spid="14" grpId="0"/>
      <p:bldP spid="14" grpId="1"/>
      <p:bldP spid="18" grpId="0" animBg="1"/>
      <p:bldP spid="19" grpId="0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3233" y="646931"/>
            <a:ext cx="6805534" cy="70788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পূরণ </a:t>
            </a:r>
            <a:r>
              <a:rPr lang="bn-IN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endParaRPr lang="en-US" sz="40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128781"/>
              </p:ext>
            </p:extLst>
          </p:nvPr>
        </p:nvGraphicFramePr>
        <p:xfrm>
          <a:off x="1378634" y="1796477"/>
          <a:ext cx="9509759" cy="3709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7842">
                  <a:extLst>
                    <a:ext uri="{9D8B030D-6E8A-4147-A177-3AD203B41FA5}">
                      <a16:colId xmlns:a16="http://schemas.microsoft.com/office/drawing/2014/main" xmlns="" val="4239717221"/>
                    </a:ext>
                  </a:extLst>
                </a:gridCol>
                <a:gridCol w="5131917">
                  <a:extLst>
                    <a:ext uri="{9D8B030D-6E8A-4147-A177-3AD203B41FA5}">
                      <a16:colId xmlns:a16="http://schemas.microsoft.com/office/drawing/2014/main" xmlns="" val="4005109042"/>
                    </a:ext>
                  </a:extLst>
                </a:gridCol>
              </a:tblGrid>
              <a:tr h="927434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উঁচু</a:t>
                      </a:r>
                      <a:r>
                        <a:rPr lang="bn-IN" sz="3600" b="1" baseline="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ভূমি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বিভাগ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1125359"/>
                  </a:ext>
                </a:extLst>
              </a:tr>
              <a:tr h="927434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বরেন্দ্রভূমি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433122"/>
                  </a:ext>
                </a:extLst>
              </a:tr>
              <a:tr h="927434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মধুপুর</a:t>
                      </a:r>
                      <a:r>
                        <a:rPr lang="bn-IN" sz="36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গড়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7150416"/>
                  </a:ext>
                </a:extLst>
              </a:tr>
              <a:tr h="927434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লালমাই পাহাড়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7123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000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0652" y="174890"/>
            <a:ext cx="4467069" cy="76944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নবীন পলি গঠিত সমভূমি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73" y="902757"/>
            <a:ext cx="3184980" cy="398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858053" y="99797"/>
            <a:ext cx="1798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2" y="1019281"/>
            <a:ext cx="5681273" cy="2646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1" y="3886636"/>
            <a:ext cx="5681273" cy="2729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053492" y="839374"/>
            <a:ext cx="494676" cy="3598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48168" y="788448"/>
            <a:ext cx="249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নবীন পলি গঠিত সমভূমি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7255" y="4808192"/>
            <a:ext cx="43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সমভূমিতে বয়ে গেছে অনেক নদী।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2363" y="4853116"/>
            <a:ext cx="467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সমভূমির উপর দিয়ে কী বয়ে গেছে?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3526" y="4853116"/>
            <a:ext cx="487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বেশিরভাগ নদীর গতিপথ কোন দিকে?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0982" y="485311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দক্ষিন দিকে।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8700" y="4763269"/>
            <a:ext cx="593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দক্ষিনে কোন উপসাগর অবস্থিত?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21838" y="4874382"/>
            <a:ext cx="195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2421" y="4786926"/>
            <a:ext cx="563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নবীন পলি গঠিত সমভূমির মাটি উর্বর কেন?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8641" y="4696888"/>
            <a:ext cx="5564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ভূমিতে প্রায়ই বন্যা হয়। বন্যায় নতুন পলি জমা হওয়ায় সমভূমির মাটি উর্বর।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99774" y="4422098"/>
            <a:ext cx="5665149" cy="152899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Down Arrow 10"/>
          <p:cNvSpPr/>
          <p:nvPr/>
        </p:nvSpPr>
        <p:spPr>
          <a:xfrm rot="21193311" flipH="1">
            <a:off x="9185382" y="2154747"/>
            <a:ext cx="288811" cy="65589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78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/>
      <p:bldP spid="9" grpId="0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7" grpId="1"/>
      <p:bldP spid="18" grpId="0"/>
      <p:bldP spid="18" grpId="1"/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3466" y="453128"/>
            <a:ext cx="7385539" cy="64633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কোনদিকে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26" y="1234274"/>
            <a:ext cx="8434547" cy="43894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744695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504" y="661182"/>
            <a:ext cx="2686929" cy="120032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নিরবপাঠ</a:t>
            </a:r>
            <a:endParaRPr lang="en-US" sz="7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" b="100000" l="95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1" y="2272165"/>
            <a:ext cx="2766279" cy="2489982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"/>
          <a:stretch/>
        </p:blipFill>
        <p:spPr>
          <a:xfrm>
            <a:off x="7331039" y="339338"/>
            <a:ext cx="4317013" cy="5646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81225" y="1917602"/>
            <a:ext cx="3875022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৫২ পৃষ্ঠা</a:t>
            </a:r>
            <a:endParaRPr lang="en-US" sz="72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43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673" y="737208"/>
            <a:ext cx="7045377" cy="83099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 শব্দ দিয়ে শূন্যস্থান পূরণ করঃ </a:t>
            </a:r>
            <a:endParaRPr lang="en-US" sz="4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935" y="2244632"/>
            <a:ext cx="11182662" cy="286232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পাহাড়গুলোর বেশিরভাগ দেশের...............দিকে অবস্থিত।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উঁচু পাহাড়ের নাম...............।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দ্বিতীয় উঁচু পাহাড় চূড়ার উচ্চতা.........মিটার।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কেওক্রাডং বাংলাদেশের............উঁচু পাহাড় চূড়া।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উত্তর-পূর্বদিকের পাহাড়গুলোকে.........বলে।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5239" y="2151327"/>
            <a:ext cx="166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দক্ষিন-পূর্ব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0662" y="2755835"/>
            <a:ext cx="163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তাজিনডং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5927" y="3315457"/>
            <a:ext cx="104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১২৩০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2060" y="3878066"/>
            <a:ext cx="106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468" y="4418348"/>
            <a:ext cx="82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00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940" y="349028"/>
            <a:ext cx="4318781" cy="83099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708" y="1828800"/>
            <a:ext cx="6386732" cy="397031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পশ্চিমে কোন উঁচু ভূমি আছে?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দক্ষিন-পূর্ব সীমানায় কোন দেশ অবস্থিত?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দক্ষিনে কোন উপসাগর অবস্থিত?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91" y="433826"/>
            <a:ext cx="4863556" cy="609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53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0" y="1516754"/>
            <a:ext cx="3043003" cy="3108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350" y="593424"/>
            <a:ext cx="3489378" cy="92333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5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4353" y="2275394"/>
            <a:ext cx="5545141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 অংকন করে পাহাড়ি অঞ্চলগুলো চিহ্নিত কর।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0108" y1="42764" x2="69495" y2="63415"/>
                        <a14:foregroundMark x1="65343" y1="50894" x2="87004" y2="55447"/>
                        <a14:foregroundMark x1="67870" y1="62276" x2="68773" y2="91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2523">
            <a:off x="8085353" y="2671067"/>
            <a:ext cx="3822819" cy="4243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2310" y1="70712" x2="62310" y2="77573"/>
                        <a14:foregroundMark x1="72340" y1="69921" x2="73860" y2="74142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957" y="974361"/>
            <a:ext cx="2258785" cy="2602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2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4425" y="1875660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7600" y="2979487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2702" y="1875660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gradFill>
                <a:gsLst>
                  <a:gs pos="40000">
                    <a:srgbClr val="FF0000"/>
                  </a:gs>
                  <a:gs pos="60000">
                    <a:srgbClr val="00CC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2360" y="2979487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gradFill>
                  <a:gsLst>
                    <a:gs pos="40000">
                      <a:srgbClr val="FF0000"/>
                    </a:gs>
                    <a:gs pos="60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0608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74283" y="842447"/>
            <a:ext cx="5364480" cy="900053"/>
          </a:xfrm>
          <a:prstGeom prst="rect">
            <a:avLst/>
          </a:prstGeom>
          <a:noFill/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96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12843" y="1742501"/>
            <a:ext cx="2863432" cy="3200396"/>
            <a:chOff x="1612843" y="1742501"/>
            <a:chExt cx="2863432" cy="3200396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1463218" y="2129133"/>
              <a:ext cx="3200396" cy="2427131"/>
            </a:xfrm>
            <a:prstGeom prst="flowChartDelay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2843" y="2766726"/>
              <a:ext cx="2863432" cy="1354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n w="50800"/>
                  <a:latin typeface="NikoshBAN"/>
                </a:rPr>
                <a:t>সেলিনা</a:t>
              </a:r>
              <a:r>
                <a:rPr lang="en-US" sz="2400" b="1" dirty="0">
                  <a:ln w="50800"/>
                  <a:latin typeface="NikoshBAN"/>
                </a:rPr>
                <a:t> </a:t>
              </a:r>
              <a:r>
                <a:rPr lang="en-US" sz="2400" b="1" dirty="0" err="1">
                  <a:ln w="50800"/>
                  <a:latin typeface="NikoshBAN"/>
                </a:rPr>
                <a:t>পারভীন</a:t>
              </a:r>
              <a:r>
                <a:rPr lang="en-US" sz="2400" b="1" dirty="0">
                  <a:ln w="50800"/>
                  <a:latin typeface="NikoshBAN"/>
                </a:rPr>
                <a:t> </a:t>
              </a:r>
            </a:p>
            <a:p>
              <a:pPr algn="ctr"/>
              <a:r>
                <a:rPr lang="en-US" sz="1600" b="1" dirty="0" err="1">
                  <a:ln w="50800"/>
                  <a:latin typeface="NikoshBAN"/>
                </a:rPr>
                <a:t>সহকারী</a:t>
              </a:r>
              <a:r>
                <a:rPr lang="en-US" sz="1600" b="1" dirty="0">
                  <a:ln w="50800"/>
                  <a:latin typeface="NikoshBAN"/>
                </a:rPr>
                <a:t> </a:t>
              </a:r>
              <a:r>
                <a:rPr lang="en-US" sz="1600" b="1" dirty="0" err="1">
                  <a:ln w="50800"/>
                  <a:latin typeface="NikoshBAN"/>
                </a:rPr>
                <a:t>শিক্ষক</a:t>
              </a:r>
              <a:endParaRPr lang="en-US" sz="1600" b="1" dirty="0">
                <a:ln w="50800"/>
                <a:latin typeface="NikoshBAN"/>
              </a:endParaRPr>
            </a:p>
            <a:p>
              <a:pPr algn="ctr"/>
              <a:r>
                <a:rPr lang="en-US" sz="1000" b="1" dirty="0">
                  <a:ln w="50800"/>
                  <a:latin typeface="NikoshBAN"/>
                </a:rPr>
                <a:t>৮৩নং </a:t>
              </a:r>
              <a:r>
                <a:rPr lang="en-US" sz="1000" b="1" dirty="0" err="1">
                  <a:ln w="50800"/>
                  <a:latin typeface="NikoshBAN"/>
                </a:rPr>
                <a:t>দৌলতপুর</a:t>
              </a:r>
              <a:r>
                <a:rPr lang="en-US" sz="1000" b="1" dirty="0">
                  <a:ln w="50800"/>
                  <a:latin typeface="NikoshBAN"/>
                </a:rPr>
                <a:t> </a:t>
              </a:r>
              <a:r>
                <a:rPr lang="en-US" sz="1000" b="1" dirty="0" err="1">
                  <a:ln w="50800"/>
                  <a:latin typeface="NikoshBAN"/>
                </a:rPr>
                <a:t>সরকারী</a:t>
              </a:r>
              <a:r>
                <a:rPr lang="en-US" sz="1000" b="1" dirty="0">
                  <a:ln w="50800"/>
                  <a:latin typeface="NikoshBAN"/>
                </a:rPr>
                <a:t> </a:t>
              </a:r>
              <a:r>
                <a:rPr lang="en-US" sz="1000" b="1" dirty="0" err="1">
                  <a:ln w="50800"/>
                  <a:latin typeface="NikoshBAN"/>
                </a:rPr>
                <a:t>প্রাথমিক</a:t>
              </a:r>
              <a:r>
                <a:rPr lang="en-US" sz="1000" b="1" dirty="0">
                  <a:ln w="50800"/>
                  <a:latin typeface="NikoshBAN"/>
                </a:rPr>
                <a:t> </a:t>
              </a:r>
              <a:r>
                <a:rPr lang="en-US" sz="1000" b="1" dirty="0" err="1">
                  <a:ln w="50800"/>
                  <a:latin typeface="NikoshBAN"/>
                </a:rPr>
                <a:t>বিদ্যালয়</a:t>
              </a:r>
              <a:endParaRPr lang="en-US" sz="1000" b="1" dirty="0">
                <a:ln w="50800"/>
                <a:latin typeface="NikoshBAN"/>
              </a:endParaRPr>
            </a:p>
            <a:p>
              <a:pPr algn="ctr"/>
              <a:r>
                <a:rPr lang="en-US" sz="1600" b="1" dirty="0" err="1">
                  <a:ln w="50800"/>
                  <a:latin typeface="NikoshBAN"/>
                </a:rPr>
                <a:t>লোহাগড়া</a:t>
              </a:r>
              <a:r>
                <a:rPr lang="en-US" sz="1600" b="1" dirty="0">
                  <a:ln w="50800"/>
                  <a:latin typeface="NikoshBAN"/>
                </a:rPr>
                <a:t>, </a:t>
              </a:r>
              <a:r>
                <a:rPr lang="en-US" sz="1600" b="1" dirty="0" err="1">
                  <a:ln w="50800"/>
                  <a:latin typeface="NikoshBAN"/>
                </a:rPr>
                <a:t>বড়াইল</a:t>
              </a:r>
              <a:r>
                <a:rPr lang="en-US" sz="1600" b="1" dirty="0">
                  <a:ln w="50800"/>
                  <a:latin typeface="NikoshBAN"/>
                </a:rPr>
                <a:t>।</a:t>
              </a:r>
            </a:p>
            <a:p>
              <a:pPr algn="ctr"/>
              <a:r>
                <a:rPr lang="en-US" sz="1200" b="1" dirty="0">
                  <a:ln w="50800"/>
                  <a:latin typeface="NikoshBAN"/>
                </a:rPr>
                <a:t>ই-</a:t>
              </a:r>
              <a:r>
                <a:rPr lang="en-US" sz="1200" b="1" dirty="0" err="1">
                  <a:ln w="50800"/>
                  <a:latin typeface="NikoshBAN"/>
                </a:rPr>
                <a:t>মেইলঃ</a:t>
              </a:r>
              <a:r>
                <a:rPr lang="en-US" sz="1600" b="1" dirty="0">
                  <a:ln w="50800"/>
                  <a:latin typeface="NikoshBAN"/>
                </a:rPr>
                <a:t> selinaparvib227@gmail.com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89803" y="1768242"/>
            <a:ext cx="2427132" cy="3200396"/>
            <a:chOff x="8089803" y="1768242"/>
            <a:chExt cx="2427132" cy="3200396"/>
          </a:xfrm>
        </p:grpSpPr>
        <p:sp>
          <p:nvSpPr>
            <p:cNvPr id="7" name="TextBox 6"/>
            <p:cNvSpPr txBox="1"/>
            <p:nvPr/>
          </p:nvSpPr>
          <p:spPr>
            <a:xfrm>
              <a:off x="8122213" y="2862259"/>
              <a:ext cx="2394722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বিশ্বপরিচয়</a:t>
              </a:r>
              <a:endParaRPr lang="bn-IN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bn-IN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BD" sz="1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en-US" sz="1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bn-IN" sz="1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ভূপ্রকৃতি</a:t>
              </a:r>
              <a:r>
                <a:rPr lang="en-US" sz="1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1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৪০ </a:t>
              </a:r>
              <a:r>
                <a:rPr lang="bn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Delay 11"/>
            <p:cNvSpPr/>
            <p:nvPr/>
          </p:nvSpPr>
          <p:spPr>
            <a:xfrm rot="16200000">
              <a:off x="7703171" y="2154874"/>
              <a:ext cx="3200396" cy="2427131"/>
            </a:xfrm>
            <a:prstGeom prst="flowChartDelay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 rot="10800000" flipV="1">
            <a:off x="5176433" y="2541721"/>
            <a:ext cx="1880008" cy="221669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47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05" y="970398"/>
            <a:ext cx="4176114" cy="5134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795392" y="365760"/>
            <a:ext cx="1899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6905" y="5974751"/>
            <a:ext cx="417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ভূপ্রাকৃতিক মানচিত্র</a:t>
            </a:r>
            <a:endParaRPr 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539645" y="1439057"/>
            <a:ext cx="6700603" cy="4092314"/>
          </a:xfrm>
          <a:prstGeom prst="frame">
            <a:avLst>
              <a:gd name="adj1" fmla="val 6167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0" y="1638661"/>
            <a:ext cx="6356956" cy="37351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9" y="1638661"/>
            <a:ext cx="6351751" cy="37351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3" y="1638661"/>
            <a:ext cx="6347086" cy="37639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6" y="1609888"/>
            <a:ext cx="6372034" cy="37927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711895" y="1609886"/>
            <a:ext cx="6380278" cy="37639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4" y="1609884"/>
            <a:ext cx="6408433" cy="37639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3" y="4001613"/>
            <a:ext cx="3901796" cy="2078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73" y="927176"/>
            <a:ext cx="3897106" cy="2090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03" y="3892293"/>
            <a:ext cx="3887446" cy="2085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404734" y="151281"/>
            <a:ext cx="265325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 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86542" y="261306"/>
            <a:ext cx="368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কী নির্দেশ করে?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4026" y="6047760"/>
            <a:ext cx="9084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অঞ্চলের ভূমির গঠন, ভূমির অবস্থা, ভূমির উচ্চতা।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02505" y="210840"/>
            <a:ext cx="4586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ভূমির 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 অবস্থাকে কী বলা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1351" y="6047759"/>
            <a:ext cx="133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65" y="1069477"/>
            <a:ext cx="4022458" cy="2179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978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7" grpId="0" animBg="1"/>
      <p:bldP spid="17" grpId="1" animBg="1"/>
      <p:bldP spid="33" grpId="0"/>
      <p:bldP spid="39" grpId="0"/>
      <p:bldP spid="39" grpId="1"/>
      <p:bldP spid="40" grpId="0"/>
      <p:bldP spid="40" grpId="1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0285" y="1324948"/>
            <a:ext cx="3199396" cy="94285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3956" y="2593910"/>
            <a:ext cx="7581013" cy="15980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88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endParaRPr lang="en-US" sz="88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3956" y="2593910"/>
            <a:ext cx="7581013" cy="15980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8800" b="1" dirty="0">
                <a:ln w="6600">
                  <a:solidFill>
                    <a:srgbClr val="FFFF00"/>
                  </a:solidFill>
                  <a:prstDash val="solid"/>
                </a:ln>
                <a:gradFill>
                  <a:gsLst>
                    <a:gs pos="45121">
                      <a:srgbClr val="677900">
                        <a:lumMod val="99000"/>
                        <a:lumOff val="1000"/>
                      </a:srgbClr>
                    </a:gs>
                    <a:gs pos="10000">
                      <a:srgbClr val="FFFF00"/>
                    </a:gs>
                    <a:gs pos="62000">
                      <a:srgbClr val="FF0000"/>
                    </a:gs>
                    <a:gs pos="83000">
                      <a:schemeClr val="bg1"/>
                    </a:gs>
                    <a:gs pos="33632">
                      <a:srgbClr val="00CC00"/>
                    </a:gs>
                    <a:gs pos="33604">
                      <a:srgbClr val="FF0000"/>
                    </a:gs>
                    <a:gs pos="87000">
                      <a:srgbClr val="00CC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endParaRPr lang="en-US" sz="8800" b="1" dirty="0">
              <a:ln w="6600">
                <a:solidFill>
                  <a:srgbClr val="FFFF00"/>
                </a:solidFill>
                <a:prstDash val="solid"/>
              </a:ln>
              <a:gradFill>
                <a:gsLst>
                  <a:gs pos="45121">
                    <a:srgbClr val="677900">
                      <a:lumMod val="99000"/>
                      <a:lumOff val="1000"/>
                    </a:srgbClr>
                  </a:gs>
                  <a:gs pos="10000">
                    <a:srgbClr val="FFFF00"/>
                  </a:gs>
                  <a:gs pos="62000">
                    <a:srgbClr val="FF0000"/>
                  </a:gs>
                  <a:gs pos="83000">
                    <a:schemeClr val="bg1"/>
                  </a:gs>
                  <a:gs pos="33632">
                    <a:srgbClr val="00CC00"/>
                  </a:gs>
                  <a:gs pos="33604">
                    <a:srgbClr val="FF0000"/>
                  </a:gs>
                  <a:gs pos="87000">
                    <a:srgbClr val="00CC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14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63" y="1073180"/>
            <a:ext cx="3371369" cy="199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62" y="1073180"/>
            <a:ext cx="3336145" cy="199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4" y="1073180"/>
            <a:ext cx="3371369" cy="199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3" y="3760109"/>
            <a:ext cx="3371369" cy="199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45261" y="443476"/>
            <a:ext cx="4192172" cy="4420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8098" y="4286911"/>
            <a:ext cx="6246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দেখে বলো বাংলাদেশের বিভিন্ন অঞ্চলের ভূপ্রকৃতি কী একই রকম?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1489" y="4286911"/>
            <a:ext cx="649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কেউ কি পাহাড়ে, সমভূমিতে বা বনে ঘুরতে গিয়েছ?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06911" y="3942413"/>
            <a:ext cx="6790545" cy="155897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91866" y="4309375"/>
            <a:ext cx="589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দেখে নেই বাংলাদেশের ভূপ্রকৃতি কেমন?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61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11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92" y="566940"/>
            <a:ext cx="4668068" cy="5739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44557" y="402342"/>
            <a:ext cx="2264899" cy="110799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endParaRPr lang="en-US" sz="6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182" y="1927274"/>
            <a:ext cx="3038621" cy="92333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পাহাড়ি অঞ্চল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652" y="3342554"/>
            <a:ext cx="2011680" cy="92333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উঁচু ভূমি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8295" y="4764522"/>
            <a:ext cx="1744394" cy="92333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11" r="93958">
                        <a14:foregroundMark x1="56798" y1="66585" x2="58308" y2="74939"/>
                        <a14:foregroundMark x1="63142" y1="70025" x2="64955" y2="73710"/>
                        <a14:foregroundMark x1="69184" y1="68059" x2="70695" y2="70025"/>
                        <a14:backgroundMark x1="43807" y1="35872" x2="50453" y2="45209"/>
                        <a14:backgroundMark x1="56495" y1="44963" x2="56495" y2="44963"/>
                        <a14:backgroundMark x1="23263" y1="19165" x2="23263" y2="19165"/>
                        <a14:backgroundMark x1="20544" y1="23096" x2="20544" y2="23096"/>
                        <a14:backgroundMark x1="28399" y1="26044" x2="29305" y2="37346"/>
                        <a14:backgroundMark x1="25378" y1="23587" x2="25378" y2="23587"/>
                        <a14:backgroundMark x1="22054" y1="29975" x2="23565" y2="32924"/>
                        <a14:backgroundMark x1="18731" y1="30221" x2="14804" y2="39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04" y="566940"/>
            <a:ext cx="4617443" cy="573989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478662" y="1983273"/>
            <a:ext cx="2917844" cy="4212300"/>
            <a:chOff x="8478662" y="1983273"/>
            <a:chExt cx="2917844" cy="42123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912" b="97789" l="72810" r="100000">
                          <a14:backgroundMark x1="74320" y1="61671" x2="83686" y2="857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56" t="48190" b="2712"/>
            <a:stretch/>
          </p:blipFill>
          <p:spPr>
            <a:xfrm>
              <a:off x="10114672" y="3305909"/>
              <a:ext cx="1281834" cy="28896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6" b="32187" l="35650" r="628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53" t="25088" r="39435" b="67615"/>
            <a:stretch/>
          </p:blipFill>
          <p:spPr>
            <a:xfrm>
              <a:off x="8478662" y="1983273"/>
              <a:ext cx="1073302" cy="45016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145060" y="1536436"/>
            <a:ext cx="2276045" cy="1915438"/>
            <a:chOff x="7158221" y="1531932"/>
            <a:chExt cx="2276045" cy="19154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27" b="52826" l="38369" r="66465">
                          <a14:backgroundMark x1="41692" y1="31204" x2="63142" y2="31204"/>
                          <a14:backgroundMark x1="45317" y1="36855" x2="47734" y2="375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10" t="31378" r="42326" b="49420"/>
            <a:stretch/>
          </p:blipFill>
          <p:spPr>
            <a:xfrm>
              <a:off x="8576136" y="2406263"/>
              <a:ext cx="858130" cy="10411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794" b="44226" l="10272" r="38973">
                          <a14:foregroundMark x1="22356" y1="29484" x2="21752" y2="31941"/>
                          <a14:foregroundMark x1="19033" y1="22604" x2="22356" y2="23587"/>
                          <a14:foregroundMark x1="22356" y1="18428" x2="24169" y2="19902"/>
                          <a14:backgroundMark x1="24471" y1="14251" x2="38066" y2="22359"/>
                          <a14:backgroundMark x1="33837" y1="27764" x2="37462" y2="40541"/>
                          <a14:backgroundMark x1="20544" y1="35135" x2="23565" y2="42260"/>
                          <a14:backgroundMark x1="15408" y1="28501" x2="15408" y2="30958"/>
                          <a14:backgroundMark x1="14199" y1="31941" x2="13897" y2="32924"/>
                          <a14:backgroundMark x1="20242" y1="30958" x2="20242" y2="34644"/>
                          <a14:backgroundMark x1="22356" y1="25799" x2="25680" y2="28747"/>
                          <a14:backgroundMark x1="23867" y1="35135" x2="23867" y2="35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7" t="16861" r="62962" b="58182"/>
            <a:stretch/>
          </p:blipFill>
          <p:spPr>
            <a:xfrm>
              <a:off x="7158221" y="1531932"/>
              <a:ext cx="1390158" cy="143611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613423" y="1154243"/>
            <a:ext cx="2292701" cy="1065261"/>
            <a:chOff x="3613424" y="1301818"/>
            <a:chExt cx="2218450" cy="11420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Down Arrow 19"/>
            <p:cNvSpPr/>
            <p:nvPr/>
          </p:nvSpPr>
          <p:spPr>
            <a:xfrm rot="3810929">
              <a:off x="4145703" y="769539"/>
              <a:ext cx="1142020" cy="220657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20043009">
              <a:off x="3748242" y="1581237"/>
              <a:ext cx="20836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 ক্লিক করি</a:t>
              </a:r>
              <a:endPara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06161" y="2771611"/>
            <a:ext cx="2292701" cy="1065261"/>
            <a:chOff x="3613424" y="1301818"/>
            <a:chExt cx="2218450" cy="11420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4" name="Down Arrow 23"/>
            <p:cNvSpPr/>
            <p:nvPr/>
          </p:nvSpPr>
          <p:spPr>
            <a:xfrm rot="3810929">
              <a:off x="4145703" y="769539"/>
              <a:ext cx="1142020" cy="220657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20043009">
              <a:off x="3748242" y="1581237"/>
              <a:ext cx="20836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 ক্লিক করি</a:t>
              </a:r>
              <a:endPara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16552" y="4091355"/>
            <a:ext cx="2292701" cy="1065261"/>
            <a:chOff x="3613424" y="1301818"/>
            <a:chExt cx="2218450" cy="11420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7" name="Down Arrow 26"/>
            <p:cNvSpPr/>
            <p:nvPr/>
          </p:nvSpPr>
          <p:spPr>
            <a:xfrm rot="3810929">
              <a:off x="4145703" y="769539"/>
              <a:ext cx="1142020" cy="220657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rot="20043009">
              <a:off x="3748242" y="1581237"/>
              <a:ext cx="20836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 ক্লিক করি</a:t>
              </a:r>
              <a:endPara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23825" y="21657"/>
            <a:ext cx="18710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04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175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175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8" y="764634"/>
            <a:ext cx="5038095" cy="5272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357452" y="55578"/>
            <a:ext cx="239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982" y="764634"/>
            <a:ext cx="2758190" cy="83099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 অঞ্চল</a:t>
            </a:r>
            <a:endParaRPr lang="en-US" sz="4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43609" y="2139212"/>
            <a:ext cx="2032104" cy="3898138"/>
            <a:chOff x="7043609" y="2139212"/>
            <a:chExt cx="2032104" cy="38981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095" b="39607" l="61059" r="773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80" t="23710" r="23008" b="62994"/>
            <a:stretch/>
          </p:blipFill>
          <p:spPr>
            <a:xfrm>
              <a:off x="7043609" y="2139212"/>
              <a:ext cx="872197" cy="77372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59" b="36007" l="69187" r="928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70" t="23951" r="8209" b="61786"/>
            <a:stretch/>
          </p:blipFill>
          <p:spPr>
            <a:xfrm>
              <a:off x="7590722" y="2154202"/>
              <a:ext cx="1069145" cy="8299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714" b="44354" l="72779" r="87335">
                          <a14:backgroundMark x1="75047" y1="31424" x2="89792" y2="2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66" t="29753" r="12118" b="54533"/>
            <a:stretch/>
          </p:blipFill>
          <p:spPr>
            <a:xfrm>
              <a:off x="7661060" y="2491366"/>
              <a:ext cx="801859" cy="91440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588" b="49100" l="63138" r="84121">
                          <a14:backgroundMark x1="77883" y1="35352" x2="81664" y2="43699"/>
                          <a14:backgroundMark x1="76749" y1="36334" x2="78450" y2="456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85" t="31446" r="22450" b="52840"/>
            <a:stretch/>
          </p:blipFill>
          <p:spPr>
            <a:xfrm>
              <a:off x="7323277" y="2580387"/>
              <a:ext cx="633046" cy="91440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9722" b="94272" l="82042" r="947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84" t="70610" b="9083"/>
            <a:stretch/>
          </p:blipFill>
          <p:spPr>
            <a:xfrm>
              <a:off x="8057220" y="4855664"/>
              <a:ext cx="1018493" cy="118168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118" b="80524" l="79395" r="94518">
                          <a14:backgroundMark x1="81474" y1="52537" x2="80529" y2="66448"/>
                          <a14:backgroundMark x1="83365" y1="70540" x2="80340" y2="82160"/>
                          <a14:backgroundMark x1="84877" y1="74959" x2="94329" y2="824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13" t="47158" r="3462" b="19238"/>
            <a:stretch/>
          </p:blipFill>
          <p:spPr>
            <a:xfrm>
              <a:off x="7900816" y="3498529"/>
              <a:ext cx="998806" cy="195540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93" b="81506" l="67486" r="93384">
                          <a14:backgroundMark x1="79773" y1="61866" x2="81096" y2="64157"/>
                          <a14:backgroundMark x1="82798" y1="65957" x2="91493" y2="69394"/>
                          <a14:backgroundMark x1="86767" y1="76923" x2="95652" y2="76923"/>
                          <a14:backgroundMark x1="70510" y1="63830" x2="70510" y2="638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19" t="59005" r="11839" b="16820"/>
            <a:stretch/>
          </p:blipFill>
          <p:spPr>
            <a:xfrm>
              <a:off x="7434737" y="4203845"/>
              <a:ext cx="1055077" cy="140676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627" b="70704" l="72590" r="90359">
                          <a14:backgroundMark x1="84499" y1="52537" x2="88091" y2="654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83" t="49093" r="13235" b="30358"/>
            <a:stretch/>
          </p:blipFill>
          <p:spPr>
            <a:xfrm>
              <a:off x="7718808" y="3613529"/>
              <a:ext cx="689317" cy="119575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 rot="3349084">
            <a:off x="2056578" y="1772057"/>
            <a:ext cx="2292701" cy="1065261"/>
            <a:chOff x="3613424" y="1301818"/>
            <a:chExt cx="2218450" cy="11420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8" name="Down Arrow 27"/>
            <p:cNvSpPr/>
            <p:nvPr/>
          </p:nvSpPr>
          <p:spPr>
            <a:xfrm rot="3810929">
              <a:off x="4145703" y="769539"/>
              <a:ext cx="1142020" cy="220657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20043009">
              <a:off x="3748242" y="1581237"/>
              <a:ext cx="20836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 ক্লিক করি</a:t>
              </a:r>
              <a:endPara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0593" y="3295983"/>
            <a:ext cx="3820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আমরা দেশের কোন দিকের জেলাগুলো দেখলাম?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25884" y="2842583"/>
            <a:ext cx="2863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দক্ষিন-পূর্ব ও উত্তর-পূর্ব দিকের জেলা সমুহ।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584" y="3271813"/>
            <a:ext cx="3515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 দিকের জেলাগুলোর নাম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06980" y="2810991"/>
            <a:ext cx="268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সুনামগঞ্জ, হবিগঞ্জ, সিলেট, মৌলভীবাজার।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942" y="3303433"/>
            <a:ext cx="3049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দক্ষিন-পূর্ব দিকের জেলাগুলোর নাম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86646" y="2810991"/>
            <a:ext cx="262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রাঙামাটি, খাগড়াছড়ি, বান্দরবান, চট্রগ্রাম।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3723" y="3239623"/>
            <a:ext cx="293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দক্ষিন-পূর্ব ও উত্তর-পূর্ব দিকে কী অবস্থিত?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37159" y="3303433"/>
            <a:ext cx="118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708" y="3320153"/>
            <a:ext cx="3639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 দিকের পাহাড়গুলোকে কী বলা হয়?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5885" y="3405767"/>
            <a:ext cx="241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টিলা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4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2" grpId="0"/>
      <p:bldP spid="2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261" y="427227"/>
            <a:ext cx="2616588" cy="76944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 অঞ্চল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34" y="1364566"/>
            <a:ext cx="5235704" cy="371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51" y="1364566"/>
            <a:ext cx="5235704" cy="3713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0992" y="627877"/>
            <a:ext cx="583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উঁচু পাহাড়ের নাম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2473" y="5469298"/>
            <a:ext cx="169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তাজিনডং।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2829" y="640979"/>
            <a:ext cx="363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তাজিনডং এর উচ্চতা কত?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6919" y="5469298"/>
            <a:ext cx="1968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১২৮০ মিটার।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8494" y="634428"/>
            <a:ext cx="390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উঁচু পাহাড়ের নাম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6974" y="5453314"/>
            <a:ext cx="176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কেওক্রাডং।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9115" y="611893"/>
            <a:ext cx="229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উচ্চতা কত?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3176" y="5485282"/>
            <a:ext cx="197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১২৩০ মিটার।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1783" y="618011"/>
            <a:ext cx="3803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পাহাড়দুটি কোথায় অবস্থিত?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3897" y="5469298"/>
            <a:ext cx="247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 জেলায়।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6901" y="5501266"/>
            <a:ext cx="4191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পাহাড়ি এলাকায় রয়েছে বনভূমি।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8334" y="5485282"/>
            <a:ext cx="523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নদীর উৎপত্তি হয় পাহাড়ি এলাকা থেকে।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24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3" grpId="0"/>
      <p:bldP spid="3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591" y="5491163"/>
            <a:ext cx="100449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উঁচু পাহাড়ের নাম কী? এর উচ্চতা কত?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7"/>
          <a:stretch/>
        </p:blipFill>
        <p:spPr>
          <a:xfrm>
            <a:off x="1939784" y="265880"/>
            <a:ext cx="8312431" cy="522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529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490</Words>
  <Application>Microsoft Office PowerPoint</Application>
  <PresentationFormat>Custom</PresentationFormat>
  <Paragraphs>113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NC-06</cp:lastModifiedBy>
  <cp:revision>134</cp:revision>
  <dcterms:created xsi:type="dcterms:W3CDTF">2019-10-26T10:47:16Z</dcterms:created>
  <dcterms:modified xsi:type="dcterms:W3CDTF">2021-02-28T11:43:53Z</dcterms:modified>
</cp:coreProperties>
</file>