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85" r:id="rId2"/>
    <p:sldId id="259" r:id="rId3"/>
    <p:sldId id="256" r:id="rId4"/>
    <p:sldId id="268" r:id="rId5"/>
    <p:sldId id="271" r:id="rId6"/>
    <p:sldId id="288" r:id="rId7"/>
    <p:sldId id="289" r:id="rId8"/>
    <p:sldId id="264" r:id="rId9"/>
    <p:sldId id="274" r:id="rId10"/>
    <p:sldId id="273" r:id="rId11"/>
    <p:sldId id="269" r:id="rId12"/>
    <p:sldId id="272" r:id="rId13"/>
    <p:sldId id="261" r:id="rId14"/>
    <p:sldId id="270" r:id="rId15"/>
    <p:sldId id="277" r:id="rId16"/>
    <p:sldId id="266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CC"/>
    <a:srgbClr val="FF00FF"/>
    <a:srgbClr val="006600"/>
    <a:srgbClr val="EBA781"/>
    <a:srgbClr val="E4724E"/>
    <a:srgbClr val="8E7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5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8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7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8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5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8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4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4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6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1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0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=""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2/3/2021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3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8" y="538619"/>
            <a:ext cx="5423769" cy="57870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67" y="538619"/>
            <a:ext cx="5603351" cy="5787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7628" y="4759891"/>
            <a:ext cx="754066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8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i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88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78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7C7D48D-F8DF-4000-9466-D71FF2FC38BA}"/>
              </a:ext>
            </a:extLst>
          </p:cNvPr>
          <p:cNvSpPr txBox="1"/>
          <p:nvPr/>
        </p:nvSpPr>
        <p:spPr>
          <a:xfrm>
            <a:off x="520699" y="1696905"/>
            <a:ext cx="111506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অসহায়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কল্যান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পূনর্বাসনের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সর্ববৃহ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বেসরকারী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কল্যাণমূলক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প্রতিষ্ঠান।স্বাধীনতা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শাল্লা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হয়।যুদ্ধে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শাল্লা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পুনর্বাসনের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পুনর্বাসন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কমিটি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Bangladesh Rehabilitation Assistance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Commitee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শাল্লা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অভিজ্ঞতার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বস্তুগত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পরিত্যাগ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আত্নকর্মসংস্থানের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পুনর্বাসনের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বাস্তবমূখী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যুগান্তকারী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১৯৭৬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পল্লী</a:t>
            </a:r>
            <a:r>
              <a:rPr lang="en-US" sz="36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প্রগতি</a:t>
            </a:r>
            <a:r>
              <a:rPr lang="en-US" sz="36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Bangladesh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Rural Advancement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Commitee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brac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endParaRPr lang="as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BCCC6F-B01D-4520-AF65-8336DD7A694A}"/>
              </a:ext>
            </a:extLst>
          </p:cNvPr>
          <p:cNvSpPr txBox="1"/>
          <p:nvPr/>
        </p:nvSpPr>
        <p:spPr>
          <a:xfrm>
            <a:off x="3077385" y="433947"/>
            <a:ext cx="6037229" cy="120032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ব্রাক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brac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9654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8400">
        <p15:prstTrans prst="pageCurlDouble"/>
      </p:transition>
    </mc:Choice>
    <mc:Fallback xmlns="">
      <p:transition spd="slow" advTm="584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C31099-1BBD-40CE-BC60-FCE507419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BCBDFC-4ADF-4297-B113-3B3F524F28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D1FC1EF-ABB9-4B80-9582-E47C76BD0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088ED32-3423-429F-96E6-C5BF1A957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7C788C1-07E3-4AC3-B8E7-37A0856A0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ame 19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AE1B737-820E-4693-9CE8-C85F9AAC2E7F}"/>
              </a:ext>
            </a:extLst>
          </p:cNvPr>
          <p:cNvSpPr txBox="1"/>
          <p:nvPr/>
        </p:nvSpPr>
        <p:spPr>
          <a:xfrm>
            <a:off x="520713" y="674068"/>
            <a:ext cx="11147525" cy="550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অক্লান্ত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প্রচেষ্টায়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ব্রাক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ফজলে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আবেদ।বর্তমানে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ব্রাক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আর্থ-সামাজিক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কল্যাণে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ব্রাকের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লক্ষ্যঃ</a:t>
            </a:r>
            <a:endParaRPr lang="en-US" sz="3600" dirty="0" smtClean="0">
              <a:solidFill>
                <a:srgbClr val="CC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আত্নকর্মসংস্থানের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পুনর্বাসনের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১।জনগণকে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করাঃগ্রামীণ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ভূমিহীন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জনগোষ্টীকে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২।বাঞ্ছিত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আনয়নে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করাঃ-সংগঠিত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সম্মিলিত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প্রচেষ্ঠায়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আর্থ-সামাজিক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বাঞ্ছিত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আনয়নে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251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8582">
        <p15:prstTrans prst="pageCurlDouble"/>
      </p:transition>
    </mc:Choice>
    <mc:Fallback xmlns="">
      <p:transition spd="slow" advTm="485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568" y="488515"/>
            <a:ext cx="111481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।আত্নকর্মসংস্থানে </a:t>
            </a:r>
            <a:r>
              <a:rPr lang="en-US" sz="40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উপার্জনের</a:t>
            </a:r>
            <a:r>
              <a:rPr lang="en-US" sz="4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4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করাঃ</a:t>
            </a:r>
            <a:r>
              <a:rPr lang="en-US" sz="4400" dirty="0" err="1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আত্নকর্মসংস্থান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উপার্জনের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lvl="1"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৪।নিরক্ষরতা 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দূরকরণঃ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প্রাইমারী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কর্মসূচীর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নিরিক্ষরতার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অভিশাপ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lvl="1"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৫।দরিদ্র 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রক্ষাঃ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স্যালাইন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তৈরী,শিশু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মাতৃস্বাস্থ্য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কর্মসূচী,স্বাস্থ্য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কর্মসূচী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lvl="1"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৬।স্থানীয় 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বিকাশঃ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দক্ষতা,ব্যবস্থাপনা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সুপ্ত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প্রতিভার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lvl="1" algn="just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৭।গবেষণা </a:t>
            </a:r>
            <a:r>
              <a:rPr lang="en-US" sz="4000" dirty="0" err="1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পরিচালনাঃ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গৃহীত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কর্মসূচীর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ব্যার্থতা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উদ্ভাবনে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4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2232">
        <p15:prstTrans prst="pageCurlDouble"/>
      </p:transition>
    </mc:Choice>
    <mc:Fallback xmlns="">
      <p:transition spd="slow" advTm="322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ACC4BD5-441B-4C4A-9216-A59A60E23801}"/>
              </a:ext>
            </a:extLst>
          </p:cNvPr>
          <p:cNvSpPr txBox="1"/>
          <p:nvPr/>
        </p:nvSpPr>
        <p:spPr>
          <a:xfrm>
            <a:off x="4747364" y="510998"/>
            <a:ext cx="2939876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ব্রাকের</a:t>
            </a:r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endParaRPr lang="as-IN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515" y="1225689"/>
            <a:ext cx="112107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IRDP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অনুকরণে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পল্লী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কর্মসূচী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২।শিশুদের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৩।গ্রামীণ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অনুকরণে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ব্রাক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৪।প্রশিক্ষণ ও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৫।দুঃস্থমাতা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ভূমিহীন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পুরূষ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মহিলাদের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আত্নকর্মসংস্থান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৬।হাওর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৭।খাবার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স্যালাইন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সম্প্রসারণ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endPara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৮।প্রাতিষ্ঠানিক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প্রাইমারী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৯।হস্স্তশিল্প,কুটির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endPara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১০।ব্যবস্থাপনা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endPara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১১।আইনগত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endPara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১২।ব্রাক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গ্রাহকদের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আড়ং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endPara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১৩।ঋণদান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endParaRPr lang="en-US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১৪।সহায়ক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কার্যক্রম।যেমন-প্রশিক্ষণ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ওসেবা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কেন্দ্র,গবেষণা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ওমূল্যায়ন,কম্পিউটার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সুবিধা,লাইব্রেরী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প্রকাশনা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758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1339">
        <p15:prstTrans prst="pageCurlDouble"/>
      </p:transition>
    </mc:Choice>
    <mc:Fallback xmlns="">
      <p:transition spd="slow" advTm="413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C31099-1BBD-40CE-BC60-FCE507419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BCBDFC-4ADF-4297-B113-3B3F524F28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D1FC1EF-ABB9-4B80-9582-E47C76BD0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088ED32-3423-429F-96E6-C5BF1A957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7C788C1-07E3-4AC3-B8E7-37A0856A0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ame 19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2445" y="504843"/>
            <a:ext cx="5035462" cy="17247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just"/>
            <a:r>
              <a:rPr lang="en-US" sz="2800" b="1" i="1" u="sng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2800" b="1" i="1" u="sng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0173" y="2479935"/>
            <a:ext cx="11028604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        খ)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এনজিও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গ)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ঘ)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 ড.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মুহম্মদ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ইউনুস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খ) ড.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আতিউর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গ)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ফজলে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ঘ)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আখতার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হামিদ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51031" y="3196936"/>
            <a:ext cx="519829" cy="4634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07839" y="5649237"/>
            <a:ext cx="519829" cy="4634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23353" y="1691014"/>
            <a:ext cx="1453020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০৫মিনিট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580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2751">
        <p15:prstTrans prst="pageCurlDouble"/>
      </p:transition>
    </mc:Choice>
    <mc:Fallback xmlns="">
      <p:transition spd="slow" advTm="327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C31099-1BBD-40CE-BC60-FCE507419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BCBDFC-4ADF-4297-B113-3B3F524F28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D1FC1EF-ABB9-4B80-9582-E47C76BD0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088ED32-3423-429F-96E6-C5BF1A957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7C788C1-07E3-4AC3-B8E7-37A0856A0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ame 19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43F5B9B-A236-462F-A451-70F76EC6A3A6}"/>
              </a:ext>
            </a:extLst>
          </p:cNvPr>
          <p:cNvSpPr txBox="1"/>
          <p:nvPr/>
        </p:nvSpPr>
        <p:spPr>
          <a:xfrm>
            <a:off x="602552" y="556261"/>
            <a:ext cx="10983848" cy="57554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উদ্দীপকটি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ঐশীর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বেসরকারী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করে,যেটি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১৯৭২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শাল্লা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হয়।সংস্থাটি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জনগোষ্টীর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পুনর্বাসনের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ঐশীর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 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</a:t>
            </a: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i.পল্লী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ii.শিশুদের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iii.খাবার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স্যালাইন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সম্প্রসারণ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   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iii   গ) ii ও iii   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iii</a:t>
            </a: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 group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দারিদ্র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বিমোচন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গোঁড়ামী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605414" y="2382745"/>
            <a:ext cx="436273" cy="4230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48614" y="4521896"/>
            <a:ext cx="423316" cy="4161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77030" y="5376466"/>
            <a:ext cx="410880" cy="3604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76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1710">
        <p15:prstTrans prst="pageCurlDouble"/>
      </p:transition>
    </mc:Choice>
    <mc:Fallback xmlns="">
      <p:transition spd="slow" advTm="61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C31099-1BBD-40CE-BC60-FCE507419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BCBDFC-4ADF-4297-B113-3B3F524F28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D1FC1EF-ABB9-4B80-9582-E47C76BD0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088ED32-3423-429F-96E6-C5BF1A957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7C788C1-07E3-4AC3-B8E7-37A0856A0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="" xmlns:a16="http://schemas.microsoft.com/office/drawing/2014/main" id="{19CD0FA5-52C8-4AAF-8492-77C7D24241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33506" r="-1" b="10234"/>
          <a:stretch/>
        </p:blipFill>
        <p:spPr>
          <a:xfrm>
            <a:off x="3068" y="-1327"/>
            <a:ext cx="12188932" cy="6857326"/>
          </a:xfrm>
          <a:prstGeom prst="rect">
            <a:avLst/>
          </a:prstGeom>
        </p:spPr>
      </p:pic>
      <p:sp>
        <p:nvSpPr>
          <p:cNvPr id="20" name="Frame 19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F82496A-D29B-4D1F-BDA1-4F27F1A491A6}"/>
              </a:ext>
            </a:extLst>
          </p:cNvPr>
          <p:cNvSpPr txBox="1"/>
          <p:nvPr/>
        </p:nvSpPr>
        <p:spPr>
          <a:xfrm>
            <a:off x="534225" y="2995927"/>
            <a:ext cx="11120501" cy="156966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C42A0C0-70D8-4BD5-97A5-86571403622A}"/>
              </a:ext>
            </a:extLst>
          </p:cNvPr>
          <p:cNvSpPr txBox="1"/>
          <p:nvPr/>
        </p:nvSpPr>
        <p:spPr>
          <a:xfrm>
            <a:off x="3382028" y="563671"/>
            <a:ext cx="5461348" cy="16390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as-IN" sz="4400" b="1" i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8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6100">
        <p15:prstTrans prst="pageCurlDouble"/>
      </p:transition>
    </mc:Choice>
    <mc:Fallback xmlns="">
      <p:transition spd="slow" advTm="361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C31099-1BBD-40CE-BC60-FCE5074194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BCBDFC-4ADF-4297-B113-3B3F524F28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D1FC1EF-ABB9-4B80-9582-E47C76BD0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088ED32-3423-429F-96E6-C5BF1A957D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7C788C1-07E3-4AC3-B8E7-37A0856A0D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ame 19">
            <a:extLst>
              <a:ext uri="{FF2B5EF4-FFF2-40B4-BE49-F238E27FC236}">
                <a16:creationId xmlns="" xmlns:a16="http://schemas.microsoft.com/office/drawing/2014/main" id="{BBB1F149-105F-4CE9-A59E-12133DCF5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 descr="nest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27" y="447584"/>
            <a:ext cx="11186557" cy="59532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38206" y="3966735"/>
            <a:ext cx="408348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66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794">
        <p15:prstTrans prst="pageCurlDouble"/>
      </p:transition>
    </mc:Choice>
    <mc:Fallback xmlns="">
      <p:transition spd="slow" advTm="407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BA5723A-EB64-4518-82A1-C52913589763}"/>
              </a:ext>
            </a:extLst>
          </p:cNvPr>
          <p:cNvSpPr txBox="1"/>
          <p:nvPr/>
        </p:nvSpPr>
        <p:spPr>
          <a:xfrm>
            <a:off x="2407844" y="964505"/>
            <a:ext cx="8414644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এনামুল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as-IN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 algn="ctr"/>
            <a:r>
              <a:rPr lang="as-I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as-IN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কাকনহাট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কলেজ,রাজশাহী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7" y="964506"/>
            <a:ext cx="3333750" cy="3356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93" y="1528175"/>
            <a:ext cx="2129425" cy="2254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7978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7513">
        <p15:prstTrans prst="curtains"/>
      </p:transition>
    </mc:Choice>
    <mc:Fallback xmlns="">
      <p:transition spd="slow" advTm="75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C37C960-91F5-4F61-B2CD-8A03792072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7EBEED7-78AA-45FF-A020-BDD7389C214E}"/>
              </a:ext>
            </a:extLst>
          </p:cNvPr>
          <p:cNvSpPr txBox="1"/>
          <p:nvPr/>
        </p:nvSpPr>
        <p:spPr>
          <a:xfrm>
            <a:off x="2582082" y="544949"/>
            <a:ext cx="7361864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as-IN" sz="8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6685852-CF91-46C8-B5E5-57923900CDE9}"/>
              </a:ext>
            </a:extLst>
          </p:cNvPr>
          <p:cNvSpPr txBox="1"/>
          <p:nvPr/>
        </p:nvSpPr>
        <p:spPr>
          <a:xfrm>
            <a:off x="-11398" y="1868388"/>
            <a:ext cx="12200350" cy="49859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শ্রেণিঃএকাদশ-দ্বাদশ</a:t>
            </a:r>
            <a:endParaRPr lang="en-US" sz="66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as-IN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পত্র </a:t>
            </a:r>
          </a:p>
          <a:p>
            <a:pPr algn="ctr"/>
            <a:r>
              <a:rPr lang="en-US" sz="66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as-IN" sz="66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অধ</a:t>
            </a:r>
            <a:r>
              <a:rPr lang="en-US" sz="66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্যায়ঃ</a:t>
            </a:r>
            <a:r>
              <a:rPr lang="en-US" sz="66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66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66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66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Social 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Bangladesh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C00C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as-IN" sz="60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0571" y="-1"/>
            <a:ext cx="7064678" cy="1753645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b="1" i="1" u="sng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i="1" u="sng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u="sng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i="1" u="sng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3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922">
        <p14:window dir="vert"/>
      </p:transition>
    </mc:Choice>
    <mc:Fallback xmlns="">
      <p:transition spd="slow" advTm="149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DFB9606-C5C5-4BBC-820D-07834251D702}"/>
              </a:ext>
            </a:extLst>
          </p:cNvPr>
          <p:cNvSpPr txBox="1"/>
          <p:nvPr/>
        </p:nvSpPr>
        <p:spPr>
          <a:xfrm>
            <a:off x="2675197" y="495840"/>
            <a:ext cx="6655816" cy="101566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as-IN" sz="6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58924FE-26DC-4F04-B8F2-F2D2D7DED5CE}"/>
              </a:ext>
            </a:extLst>
          </p:cNvPr>
          <p:cNvSpPr txBox="1"/>
          <p:nvPr/>
        </p:nvSpPr>
        <p:spPr>
          <a:xfrm>
            <a:off x="641966" y="5507155"/>
            <a:ext cx="5361139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cs typeface="Nikosh" panose="02000000000000000000" pitchFamily="2" charset="0"/>
              </a:rPr>
              <a:t>স্যার</a:t>
            </a:r>
            <a:r>
              <a:rPr lang="en-US" sz="4400" dirty="0" smtClean="0"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cs typeface="Nikosh" panose="02000000000000000000" pitchFamily="2" charset="0"/>
              </a:rPr>
              <a:t>ফজলে</a:t>
            </a:r>
            <a:r>
              <a:rPr lang="en-US" sz="4400" dirty="0" smtClean="0"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cs typeface="Nikosh" panose="02000000000000000000" pitchFamily="2" charset="0"/>
              </a:rPr>
              <a:t>হাসান</a:t>
            </a:r>
            <a:r>
              <a:rPr lang="en-US" sz="4400" dirty="0" smtClean="0"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cs typeface="Nikosh" panose="02000000000000000000" pitchFamily="2" charset="0"/>
              </a:rPr>
              <a:t>আবেদ</a:t>
            </a:r>
            <a:endParaRPr lang="en-US" sz="3200" dirty="0">
              <a:cs typeface="Nikosh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263" y="1511503"/>
            <a:ext cx="4789118" cy="47650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/>
          <a:stretch/>
        </p:blipFill>
        <p:spPr>
          <a:xfrm>
            <a:off x="895907" y="1582426"/>
            <a:ext cx="4928696" cy="39247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3338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7500">
        <p15:prstTrans prst="pageCurlDouble"/>
      </p:transition>
    </mc:Choice>
    <mc:Fallback xmlns="">
      <p:transition spd="slow" advTm="27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1" y="3106455"/>
            <a:ext cx="6323317" cy="3276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675" y="2906037"/>
            <a:ext cx="4690004" cy="3438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1" y="512393"/>
            <a:ext cx="6323317" cy="2594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675" y="512392"/>
            <a:ext cx="4690003" cy="2393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427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3204">
        <p15:prstTrans prst="pageCurlDouble"/>
      </p:transition>
    </mc:Choice>
    <mc:Fallback xmlns="">
      <p:transition spd="slow" advTm="332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6" y="626301"/>
            <a:ext cx="11013610" cy="56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60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1" y="538619"/>
            <a:ext cx="10947747" cy="562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00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78224F2-CD3C-4BB7-B883-EC615057E840}"/>
              </a:ext>
            </a:extLst>
          </p:cNvPr>
          <p:cNvSpPr txBox="1"/>
          <p:nvPr/>
        </p:nvSpPr>
        <p:spPr>
          <a:xfrm>
            <a:off x="2933698" y="626300"/>
            <a:ext cx="6673764" cy="209184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as-IN" sz="5400" b="1" i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0839315-CC46-4200-B5FD-57DDF272D585}"/>
              </a:ext>
            </a:extLst>
          </p:cNvPr>
          <p:cNvSpPr txBox="1"/>
          <p:nvPr/>
        </p:nvSpPr>
        <p:spPr>
          <a:xfrm>
            <a:off x="1762724" y="2986469"/>
            <a:ext cx="9015711" cy="830997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ব্রাকের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="" xmlns:a16="http://schemas.microsoft.com/office/drawing/2014/main" id="{9ABB31B3-BDEC-47F5-9534-4CCC20B02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74" y="3920647"/>
            <a:ext cx="5574082" cy="2431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998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450">
        <p14:doors dir="vert"/>
      </p:transition>
    </mc:Choice>
    <mc:Fallback xmlns="">
      <p:transition spd="slow" advTm="554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197" y="1953061"/>
            <a:ext cx="110479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</a:t>
            </a:r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CC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200" dirty="0" err="1" smtClean="0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ব্রাক</a:t>
            </a:r>
            <a:r>
              <a:rPr lang="en-US" sz="3200" dirty="0" smtClean="0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</a:t>
            </a:r>
            <a:r>
              <a:rPr lang="en-US" sz="3200" dirty="0" smtClean="0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লাভ</a:t>
            </a:r>
            <a:r>
              <a:rPr lang="en-US" sz="3200" dirty="0" smtClean="0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CC00CC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>
              <a:lnSpc>
                <a:spcPct val="200000"/>
              </a:lnSpc>
            </a:pP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ব্রাকের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উদ্দেশ্য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endParaRPr lang="en-US" sz="3200" dirty="0" smtClean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         </a:t>
            </a:r>
            <a:r>
              <a:rPr lang="en-US" sz="2800" dirty="0" err="1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বাংলাদেশের</a:t>
            </a:r>
            <a:r>
              <a:rPr lang="en-US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সামাজিক</a:t>
            </a:r>
            <a:r>
              <a:rPr lang="en-US" sz="2800" dirty="0" smtClean="0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উন্নয়নে</a:t>
            </a:r>
            <a:r>
              <a:rPr lang="en-US" sz="2800" dirty="0" smtClean="0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ব্রাকের</a:t>
            </a:r>
            <a:r>
              <a:rPr lang="en-US" sz="2800" dirty="0" smtClean="0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কার্যাবলী</a:t>
            </a:r>
            <a:r>
              <a:rPr lang="en-US" sz="2800" dirty="0" smtClean="0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sz="2800" dirty="0" smtClean="0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80008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endParaRPr lang="en-US" sz="2800" dirty="0">
              <a:solidFill>
                <a:srgbClr val="8000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0757" y="513567"/>
            <a:ext cx="5632174" cy="1766169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C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i="1" u="sng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CC00CC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524188" y="3394448"/>
            <a:ext cx="1073427" cy="636105"/>
          </a:xfrm>
          <a:prstGeom prst="rightArrowCallout">
            <a:avLst/>
          </a:prstGeom>
          <a:ln w="28575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474085" y="4293599"/>
            <a:ext cx="1073426" cy="636105"/>
          </a:xfrm>
          <a:prstGeom prst="rightArrowCallout">
            <a:avLst/>
          </a:prstGeom>
          <a:ln w="28575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6" name="Right Arrow Callout 5"/>
          <p:cNvSpPr/>
          <p:nvPr/>
        </p:nvSpPr>
        <p:spPr>
          <a:xfrm>
            <a:off x="524188" y="5285411"/>
            <a:ext cx="1073426" cy="636105"/>
          </a:xfrm>
          <a:prstGeom prst="rightArrowCallout">
            <a:avLst/>
          </a:prstGeom>
          <a:ln w="28575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367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5024">
        <p15:prstTrans prst="pageCurlDouble"/>
      </p:transition>
    </mc:Choice>
    <mc:Fallback xmlns="">
      <p:transition spd="slow" advTm="450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2"/>
</p:tagLst>
</file>

<file path=ppt/theme/theme1.xml><?xml version="1.0" encoding="utf-8"?>
<a:theme xmlns:a="http://schemas.openxmlformats.org/drawingml/2006/main" name="LuminousVTI">
  <a:themeElements>
    <a:clrScheme name="AnalogousFromDarkSeedLeftStep">
      <a:dk1>
        <a:srgbClr val="000000"/>
      </a:dk1>
      <a:lt1>
        <a:srgbClr val="FFFFFF"/>
      </a:lt1>
      <a:dk2>
        <a:srgbClr val="321C1D"/>
      </a:dk2>
      <a:lt2>
        <a:srgbClr val="F0F3F2"/>
      </a:lt2>
      <a:accent1>
        <a:srgbClr val="DF3185"/>
      </a:accent1>
      <a:accent2>
        <a:srgbClr val="CD1FBB"/>
      </a:accent2>
      <a:accent3>
        <a:srgbClr val="A831DF"/>
      </a:accent3>
      <a:accent4>
        <a:srgbClr val="562AD0"/>
      </a:accent4>
      <a:accent5>
        <a:srgbClr val="314ADF"/>
      </a:accent5>
      <a:accent6>
        <a:srgbClr val="1F81CD"/>
      </a:accent6>
      <a:hlink>
        <a:srgbClr val="423FBF"/>
      </a:hlink>
      <a:folHlink>
        <a:srgbClr val="7F7F7F"/>
      </a:folHlink>
    </a:clrScheme>
    <a:fontScheme name="Custom 2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196</Words>
  <Application>Microsoft Office PowerPoint</Application>
  <PresentationFormat>Widescreen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Angsana New</vt:lpstr>
      <vt:lpstr>Arial</vt:lpstr>
      <vt:lpstr>Nikosh</vt:lpstr>
      <vt:lpstr>NikoshBAN</vt:lpstr>
      <vt:lpstr>Times New Roman</vt:lpstr>
      <vt:lpstr>Wingdings</vt:lpstr>
      <vt:lpstr>LuminousVTI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Naimuddin Hasan Tibrijee</dc:creator>
  <cp:lastModifiedBy>Windows User</cp:lastModifiedBy>
  <cp:revision>112</cp:revision>
  <dcterms:created xsi:type="dcterms:W3CDTF">2020-10-25T15:14:24Z</dcterms:created>
  <dcterms:modified xsi:type="dcterms:W3CDTF">2021-02-03T04:52:13Z</dcterms:modified>
</cp:coreProperties>
</file>