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82" r:id="rId10"/>
    <p:sldId id="271" r:id="rId11"/>
    <p:sldId id="272" r:id="rId12"/>
    <p:sldId id="273" r:id="rId13"/>
    <p:sldId id="274" r:id="rId14"/>
    <p:sldId id="276" r:id="rId15"/>
    <p:sldId id="277" r:id="rId16"/>
    <p:sldId id="281" r:id="rId17"/>
    <p:sldId id="278" r:id="rId18"/>
    <p:sldId id="279" r:id="rId19"/>
    <p:sldId id="283" r:id="rId20"/>
    <p:sldId id="280" r:id="rId21"/>
    <p:sldId id="284" r:id="rId22"/>
    <p:sldId id="285" r:id="rId23"/>
    <p:sldId id="286" r:id="rId24"/>
    <p:sldId id="265" r:id="rId25"/>
    <p:sldId id="266" r:id="rId26"/>
    <p:sldId id="264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472A7-4EA1-47B1-83BD-7AC189D1E44F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27F7E-B7AC-4D2C-A4BE-9DB90CF73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0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welcome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 the use of prefix.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64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 the use of suffix.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42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 the use of suffix.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03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preparation for the next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79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the use of noun adding suffix.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65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</a:t>
            </a:r>
            <a:r>
              <a:rPr lang="en-US" baseline="0" dirty="0" smtClean="0"/>
              <a:t> the use of noun adding suffix.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45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</a:t>
            </a:r>
            <a:r>
              <a:rPr lang="en-US" baseline="0" dirty="0" smtClean="0"/>
              <a:t> the use of noun adding suffix.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45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</a:t>
            </a:r>
            <a:r>
              <a:rPr lang="en-US" baseline="0" dirty="0" smtClean="0"/>
              <a:t> the use of noun adding suffix.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1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</a:t>
            </a:r>
            <a:r>
              <a:rPr lang="en-US" baseline="0" dirty="0" smtClean="0"/>
              <a:t> the use of noun adding suffix.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39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</a:t>
            </a:r>
            <a:r>
              <a:rPr lang="en-US" baseline="0" dirty="0" smtClean="0"/>
              <a:t> the use of noun adding suffix.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2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yourself &amp; the subject of the class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65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</a:t>
            </a:r>
            <a:r>
              <a:rPr lang="en-US" baseline="0" dirty="0" smtClean="0"/>
              <a:t> the use of noun adding suffix.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02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Arrange a Pair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98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the structures of Noun Phrase.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82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Describe</a:t>
            </a:r>
            <a:r>
              <a:rPr lang="en-US" baseline="0" dirty="0" smtClean="0"/>
              <a:t> the structures of Noun Phrase.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07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Evaluate</a:t>
            </a:r>
            <a:r>
              <a:rPr lang="en-US" baseline="0" dirty="0" smtClean="0"/>
              <a:t> through</a:t>
            </a:r>
            <a:r>
              <a:rPr lang="en-US" dirty="0" smtClean="0"/>
              <a:t> the Flash Back</a:t>
            </a:r>
            <a:r>
              <a:rPr lang="en-US" baseline="0" dirty="0" smtClean="0"/>
              <a:t> of the use of Noun in sentences to add suffixes.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43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Arrange a Group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76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the students Home</a:t>
            </a:r>
            <a:r>
              <a:rPr lang="en-US" baseline="0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31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the</a:t>
            </a:r>
            <a:r>
              <a:rPr lang="en-US" baseline="0" dirty="0" smtClean="0"/>
              <a:t> class saying ‘thanks’.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9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Justify</a:t>
            </a:r>
            <a:r>
              <a:rPr lang="en-US" baseline="0" dirty="0" smtClean="0"/>
              <a:t> pre-knowledge of students by showing picture and making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5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Justify</a:t>
            </a:r>
            <a:r>
              <a:rPr lang="en-US" baseline="0" dirty="0" smtClean="0"/>
              <a:t> pre-knowledge of students by showing picture and making question.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4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today’s lesson and declare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4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the students</a:t>
            </a:r>
            <a:r>
              <a:rPr lang="en-US" baseline="0" dirty="0" smtClean="0"/>
              <a:t> know the learning outcomes of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6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the definitions</a:t>
            </a:r>
            <a:r>
              <a:rPr lang="en-US" baseline="0" dirty="0" smtClean="0"/>
              <a:t> of prefix &amp; suffix.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0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Clarify</a:t>
            </a:r>
            <a:r>
              <a:rPr lang="en-US" baseline="0" dirty="0" smtClean="0"/>
              <a:t> different types of prefixes &amp; suffixes added to the same word and makes different parts of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13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use of prefix.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7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460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9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77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12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5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7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370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7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375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5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2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0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5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4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B790-1969-44B4-90BA-B33EB9C95C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58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1" y="-216625"/>
            <a:ext cx="8006443" cy="6405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263" y="3518624"/>
            <a:ext cx="10218057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Welcome</a:t>
            </a:r>
          </a:p>
          <a:p>
            <a:pPr algn="r"/>
            <a:r>
              <a:rPr lang="en-US" sz="96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to my class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164" y="409648"/>
            <a:ext cx="9411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ensure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our participation.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68707" y="610366"/>
            <a:ext cx="854207" cy="627918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2788" y="1954300"/>
            <a:ext cx="2133602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Subject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61494" y="1954300"/>
            <a:ext cx="1597378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Verb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0858" y="1954300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4859" y="3151198"/>
            <a:ext cx="11476482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Subject, there will be Verb.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721" y="4400644"/>
            <a:ext cx="11528615" cy="2123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‘sure’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Adjective being replaced by a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Verb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taking the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prefix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appropriate.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1" name="Up Arrow 10"/>
          <p:cNvSpPr/>
          <p:nvPr/>
        </p:nvSpPr>
        <p:spPr>
          <a:xfrm>
            <a:off x="1890275" y="1327932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577560" y="1327932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8" grpId="1" animBg="1"/>
      <p:bldP spid="21" grpId="0" animBg="1"/>
      <p:bldP spid="22" grpId="0" animBg="1"/>
      <p:bldP spid="24" grpId="0" animBg="1"/>
      <p:bldP spid="2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533" y="68036"/>
            <a:ext cx="6478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surely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saw him.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88428" y="243409"/>
            <a:ext cx="730992" cy="698086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11148" y="1685369"/>
            <a:ext cx="2133602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Subject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27718" y="1685356"/>
            <a:ext cx="206188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Adverb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79218" y="1685369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4859" y="2983768"/>
            <a:ext cx="11476482" cy="13849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Between Subject &amp; Verb, there will be an extra word. So, an Adverb is appropriate.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95516" y="1698392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0293" y="1703259"/>
            <a:ext cx="1597378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Verb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6721" y="4864256"/>
            <a:ext cx="11528615" cy="13849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‘sure’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an Adjective being replaced by a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Adverb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taking the prefix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‘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ly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appropriate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5" name="Up Arrow 14"/>
          <p:cNvSpPr/>
          <p:nvPr/>
        </p:nvSpPr>
        <p:spPr>
          <a:xfrm>
            <a:off x="2843103" y="1047677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436258" y="1081981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6636446" y="1047677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8" grpId="1" animBg="1"/>
      <p:bldP spid="21" grpId="0" animBg="1"/>
      <p:bldP spid="22" grpId="0" animBg="1"/>
      <p:bldP spid="24" grpId="0" animBg="1"/>
      <p:bldP spid="26" grpId="0" animBg="1"/>
      <p:bldP spid="10" grpId="0" animBg="1"/>
      <p:bldP spid="11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573" y="51707"/>
            <a:ext cx="7935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got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surety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from him.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16637" y="227080"/>
            <a:ext cx="704746" cy="698086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19353" y="1685369"/>
            <a:ext cx="2133602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Subject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35923" y="1685356"/>
            <a:ext cx="159240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erb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7423" y="1685369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4859" y="2965841"/>
            <a:ext cx="11476482" cy="13849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Subject &amp; Verb, there will be a Noun</a:t>
            </a:r>
          </a:p>
          <a:p>
            <a:pPr algn="ctr"/>
            <a:r>
              <a:rPr lang="en-US" sz="4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if it is an Object.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7566" y="1698392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0266" y="1686930"/>
            <a:ext cx="3865447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(Object)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6721" y="4810474"/>
            <a:ext cx="11528615" cy="13849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‘sure’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Adjective being replaced by a Noun taking the suffix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‘ty’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appropriate.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5" name="Up Arrow 14"/>
          <p:cNvSpPr/>
          <p:nvPr/>
        </p:nvSpPr>
        <p:spPr>
          <a:xfrm>
            <a:off x="3252534" y="1047683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4596008" y="1047683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6578496" y="1064012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8" grpId="1" animBg="1"/>
      <p:bldP spid="21" grpId="0" animBg="1"/>
      <p:bldP spid="22" grpId="0" animBg="1"/>
      <p:bldP spid="24" grpId="0" animBg="1"/>
      <p:bldP spid="26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07" y="1891567"/>
            <a:ext cx="118695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So, we firstly need to identify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hich part of speech is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ppropriate in th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 targeted place.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923" y="2307065"/>
            <a:ext cx="106811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 us do some more examples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by using prefix/suffix to make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 in the targeted place.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9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0945" y="409648"/>
            <a:ext cx="9100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 Truthful )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 great virtue.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70574" y="1954300"/>
            <a:ext cx="2133602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Subject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39280" y="1954300"/>
            <a:ext cx="1597378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Verb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38644" y="1954300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4859" y="3091338"/>
            <a:ext cx="11476482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Before main verb, there will be the Subject which demands to be a Noun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721" y="5025618"/>
            <a:ext cx="11528615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‘Truthful’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 Adjective being replaced by a Noun taking the suffix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‘ness’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8220" y="419467"/>
            <a:ext cx="4565417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Truthfulness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2719317" y="1332978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432726" y="1337888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79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4" grpId="0" animBg="1"/>
      <p:bldP spid="2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2067" y="409648"/>
            <a:ext cx="10077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made 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develop )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study.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1006" y="1954300"/>
            <a:ext cx="2133602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bject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80183" y="1954300"/>
            <a:ext cx="1597378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Verb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23818" y="1954300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4859" y="3091338"/>
            <a:ext cx="11476482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main verb, there will be the Object which demands to be a Noun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721" y="5025618"/>
            <a:ext cx="11528615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‘develop’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Verb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being replaced by a Noun taking the suffix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‘ness’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9116" y="415196"/>
            <a:ext cx="4623766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development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3060814" y="1338167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659749" y="1344074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3" animBg="1"/>
      <p:bldP spid="22" grpId="0" animBg="1"/>
      <p:bldP spid="24" grpId="0" animBg="1"/>
      <p:bldP spid="2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210" y="409648"/>
            <a:ext cx="11748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is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educate )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is necessary.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859" y="3091338"/>
            <a:ext cx="11476482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If a Subject/Object indicates the same thing or person, it is a complement.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721" y="5025618"/>
            <a:ext cx="11528615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‘develop’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Verb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being replaced by a Noun taking the suffix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‘ness’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8757" y="406947"/>
            <a:ext cx="3555782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education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997" y="1954300"/>
            <a:ext cx="2133602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Subject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99825" y="1954300"/>
            <a:ext cx="5613445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 (Complement)</a:t>
            </a:r>
          </a:p>
        </p:txBody>
      </p:sp>
      <p:sp>
        <p:nvSpPr>
          <p:cNvPr id="17" name="Up Arrow 16"/>
          <p:cNvSpPr/>
          <p:nvPr/>
        </p:nvSpPr>
        <p:spPr>
          <a:xfrm>
            <a:off x="714683" y="1330277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3457818" y="1354645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10" grpId="0" animBg="1"/>
      <p:bldP spid="11" grpId="0" animBg="1"/>
      <p:bldP spid="12" grpId="3" animBg="1"/>
      <p:bldP spid="14" grpId="3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725" y="409648"/>
            <a:ext cx="920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was asked for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assist )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53452" y="1954300"/>
            <a:ext cx="1722877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46494" y="1954300"/>
            <a:ext cx="3173513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Preposition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66264" y="1954300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798" y="3433733"/>
            <a:ext cx="11636188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preposition, there will be a Noun.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721" y="4806417"/>
            <a:ext cx="11528615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‘assist’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Verb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being replaced by a Noun taking the suffix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ance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96099" y="393914"/>
            <a:ext cx="3956532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ssistance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6380632" y="1317244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8896832" y="1341612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4" grpId="0" animBg="1"/>
      <p:bldP spid="26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132" y="1117576"/>
            <a:ext cx="10711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is well-known for his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 able )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36913" y="2662228"/>
            <a:ext cx="1722877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46494" y="2662228"/>
            <a:ext cx="3173513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Preposition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02240" y="2662228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2934" y="3547543"/>
            <a:ext cx="11636188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preposition, if there is a Noun Phrase, the last word of the phrase is to be a Noun.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950" y="5182053"/>
            <a:ext cx="11694369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‘able’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an Adjective being replaced by a Noun taking the suffix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ity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appropriate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91810" y="1103367"/>
            <a:ext cx="261001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ability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31516" y="1206068"/>
            <a:ext cx="3670304" cy="833022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7071501" y="206477"/>
            <a:ext cx="4485410" cy="896890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6497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 Phrase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6540310" y="2026697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9061437" y="2026697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4" grpId="0" animBg="1"/>
      <p:bldP spid="26" grpId="0" animBg="1"/>
      <p:bldP spid="10" grpId="0" animBg="1"/>
      <p:bldP spid="11" grpId="0" animBg="1"/>
      <p:bldP spid="12" grpId="0" animBg="1"/>
      <p:bldP spid="12" grpId="1" animBg="1"/>
      <p:bldP spid="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999" y="1117576"/>
            <a:ext cx="9884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beg your humble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 permit )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2513" y="2662228"/>
            <a:ext cx="1722877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25397" y="2662228"/>
            <a:ext cx="3173513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4104" y="2662228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6452" y="3547543"/>
            <a:ext cx="11401738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Adjective to make a Noun Phrase,</a:t>
            </a:r>
          </a:p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last word of the phrase is to be a Noun.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469" y="5182053"/>
            <a:ext cx="11509480" cy="13849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‘permit’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an Verb being replaced by a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Noun taking the suffix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sion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appropriate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16734" y="1115760"/>
            <a:ext cx="427476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permission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1782" y="1206068"/>
            <a:ext cx="6433028" cy="833022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5667398" y="217054"/>
            <a:ext cx="4485410" cy="896890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 Phrase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5539647" y="2026697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8267808" y="2026697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4" grpId="0" animBg="1"/>
      <p:bldP spid="26" grpId="0" animBg="1"/>
      <p:bldP spid="10" grpId="0" animBg="1"/>
      <p:bldP spid="11" grpId="0" animBg="1"/>
      <p:bldP spid="12" grpId="0" animBg="1"/>
      <p:bldP spid="12" grpId="1" animBg="1"/>
      <p:bldP spid="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9629" y="41422"/>
            <a:ext cx="591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Introduction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659" y="1513880"/>
            <a:ext cx="11473065" cy="440965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lvl="8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Md.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Farid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Uddin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lvl="8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 (Hons’), MA in English,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B.Ed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8" algn="ctr"/>
            <a:endParaRPr lang="en-US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8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Assistant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Teacher (English)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8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Dupchanchia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D.S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Fazil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Madrasah</a:t>
            </a:r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8"/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8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Subject: English 2</a:t>
            </a:r>
            <a:r>
              <a:rPr lang="en-US" sz="36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nd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Paper</a:t>
            </a:r>
          </a:p>
          <a:p>
            <a:pPr lvl="8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Grammar  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(Time- 45 min)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8" y="1513880"/>
            <a:ext cx="3348072" cy="44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4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075" y="354200"/>
            <a:ext cx="109121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is a singer,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 social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electic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)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1716" y="1701186"/>
            <a:ext cx="1722877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99615" y="1706529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801" y="2770697"/>
            <a:ext cx="11636188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Both sides of ‘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‘and’ ‘or’ ‘but’ ‘comma’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 must be the same part of speech.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640" y="4368773"/>
            <a:ext cx="11825279" cy="2123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words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‘act’ ‘social’ ‘electric’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are replaced by  Nouns taking the suffix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‘or’ ‘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ist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‘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ian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are appropriate.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9882" y="385049"/>
            <a:ext cx="1471876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actor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6630" y="1706529"/>
            <a:ext cx="1722877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84350" y="1709138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7001" y="1692809"/>
            <a:ext cx="1722877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69573" y="1676480"/>
            <a:ext cx="129233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50899" y="1687919"/>
            <a:ext cx="1722877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84350" y="353283"/>
            <a:ext cx="230864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socialist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42565" y="349496"/>
            <a:ext cx="3050772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electrician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2663500" y="1066790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4497762" y="1066790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6510312" y="1066790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10129152" y="1050430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4" grpId="0" animBg="1"/>
      <p:bldP spid="26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3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5137" y="1584690"/>
            <a:ext cx="11608391" cy="13517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2958" y="148010"/>
            <a:ext cx="3134101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Pair Work 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Time- 5 min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40380" y="2832989"/>
            <a:ext cx="2237015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operate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64949" y="2865647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5137" y="2256416"/>
            <a:ext cx="1007866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71893" y="2887408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28713" y="2886775"/>
            <a:ext cx="2881134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operation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164740" y="3546344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amuse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60077" y="3511978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56055" y="2191989"/>
            <a:ext cx="151052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ment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67021" y="3533739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23647" y="3528605"/>
            <a:ext cx="3009551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amusement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4807" y="4125651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55205" y="4158309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23707" y="1593381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62149" y="4180070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28919" y="4155526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truth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6266" y="4771982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feel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50333" y="4804640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81633" y="1521432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ing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57277" y="4826401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53129" y="4771981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feeling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159868" y="5467300"/>
            <a:ext cx="2237015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possible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45461" y="5450971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60259" y="2184950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ity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52405" y="5472732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441457" y="5418312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possibility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2853" y="6064644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idle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40589" y="6097302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038059" y="2271889"/>
            <a:ext cx="1412579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ness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147533" y="6119063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22282" y="6064643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idleness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226061" y="2819384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admit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131392" y="2852042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01240" y="1514881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sion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293401" y="2873803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500808" y="2868370"/>
            <a:ext cx="2881134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admission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291377" y="3475252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child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8131392" y="3507910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123871" y="1519374"/>
            <a:ext cx="1301940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hood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293401" y="3529671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9500808" y="3475251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childhood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275049" y="4131120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differ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8131392" y="4163778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16801" y="2253545"/>
            <a:ext cx="1392350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ence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9293401" y="4185539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9517137" y="4131119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difference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095431" y="4786988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patriot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8131392" y="4819646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8179040" y="1538619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ism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9293401" y="4841407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9523474" y="4836251"/>
            <a:ext cx="2881134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patriotism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291376" y="5442856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pupil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131392" y="5475514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015592" y="2160259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age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293401" y="5497275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9500808" y="5442855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pupilage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6095431" y="6098724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citizen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8131392" y="6131382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0036903" y="1530476"/>
            <a:ext cx="141373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ship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9293401" y="6153143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9523474" y="6149840"/>
            <a:ext cx="2881134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3521863" y="38018"/>
            <a:ext cx="8397441" cy="1446550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Make various Nouns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adding suffixes from below</a:t>
            </a:r>
            <a:endParaRPr lang="en-US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309421" y="2936395"/>
            <a:ext cx="0" cy="39216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5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16055 0.0951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48593 0.19051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8203 0.3729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30273 0.47871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0599 0.475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65352 0.55741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66915 0.1919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4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32 L 0.51446 0.29537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34531 0.28101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22 0.47639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20131 0.47615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14063 0.66805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  <p:bldP spid="21" grpId="1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5" grpId="0"/>
      <p:bldP spid="36" grpId="0"/>
      <p:bldP spid="36" grpId="1"/>
      <p:bldP spid="37" grpId="0"/>
      <p:bldP spid="38" grpId="0"/>
      <p:bldP spid="39" grpId="0"/>
      <p:bldP spid="40" grpId="0"/>
      <p:bldP spid="41" grpId="0"/>
      <p:bldP spid="41" grpId="1"/>
      <p:bldP spid="42" grpId="0"/>
      <p:bldP spid="43" grpId="0"/>
      <p:bldP spid="44" grpId="0"/>
      <p:bldP spid="45" grpId="0"/>
      <p:bldP spid="46" grpId="0"/>
      <p:bldP spid="46" grpId="1"/>
      <p:bldP spid="47" grpId="0"/>
      <p:bldP spid="48" grpId="0"/>
      <p:bldP spid="99" grpId="0"/>
      <p:bldP spid="100" grpId="0"/>
      <p:bldP spid="101" grpId="0"/>
      <p:bldP spid="101" grpId="1"/>
      <p:bldP spid="102" grpId="0"/>
      <p:bldP spid="103" grpId="0"/>
      <p:bldP spid="104" grpId="0"/>
      <p:bldP spid="105" grpId="0"/>
      <p:bldP spid="106" grpId="0"/>
      <p:bldP spid="106" grpId="1"/>
      <p:bldP spid="107" grpId="0"/>
      <p:bldP spid="108" grpId="0"/>
      <p:bldP spid="109" grpId="0"/>
      <p:bldP spid="110" grpId="0"/>
      <p:bldP spid="111" grpId="0"/>
      <p:bldP spid="111" grpId="1"/>
      <p:bldP spid="112" grpId="0"/>
      <p:bldP spid="113" grpId="0"/>
      <p:bldP spid="114" grpId="0"/>
      <p:bldP spid="115" grpId="0"/>
      <p:bldP spid="116" grpId="0"/>
      <p:bldP spid="116" grpId="1"/>
      <p:bldP spid="117" grpId="0"/>
      <p:bldP spid="118" grpId="0"/>
      <p:bldP spid="119" grpId="0"/>
      <p:bldP spid="120" grpId="0"/>
      <p:bldP spid="121" grpId="0"/>
      <p:bldP spid="121" grpId="1"/>
      <p:bldP spid="122" grpId="0"/>
      <p:bldP spid="123" grpId="0"/>
      <p:bldP spid="124" grpId="0"/>
      <p:bldP spid="125" grpId="0"/>
      <p:bldP spid="126" grpId="0"/>
      <p:bldP spid="126" grpId="1"/>
      <p:bldP spid="127" grpId="0"/>
      <p:bldP spid="128" grpId="0"/>
      <p:bldP spid="1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137" y="32645"/>
            <a:ext cx="1165577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Let us see the structures of Noun Phrase.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75566" y="2686267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1657" y="2686267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suffering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408226" y="2100436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76971" y="2100436"/>
            <a:ext cx="3395120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expectation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375566" y="3303223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11657" y="3303223"/>
            <a:ext cx="352574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nationalism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489869" y="3901852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heavy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11656" y="3901852"/>
            <a:ext cx="3705363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temperature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9608" y="5218955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11657" y="5218955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marriage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290" y="6029860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11657" y="6029860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wisdom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584366" y="2100436"/>
            <a:ext cx="45720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31126" y="2057836"/>
            <a:ext cx="25774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expect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642659" y="2100435"/>
            <a:ext cx="48863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613383" y="2686265"/>
            <a:ext cx="48863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613383" y="3332024"/>
            <a:ext cx="48863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642659" y="3943110"/>
            <a:ext cx="48863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613383" y="5322434"/>
            <a:ext cx="48863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282475" y="2686266"/>
            <a:ext cx="25774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suffer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87694" y="3348353"/>
            <a:ext cx="25774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national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31830" y="3901852"/>
            <a:ext cx="319797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temperate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280232" y="5255715"/>
            <a:ext cx="25774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marry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524549" y="6088559"/>
            <a:ext cx="25774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wise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999769" y="2074164"/>
            <a:ext cx="19511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ation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771611" y="2643237"/>
            <a:ext cx="19511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ing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836930" y="3342160"/>
            <a:ext cx="19511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ism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836930" y="3906144"/>
            <a:ext cx="19511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ure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836930" y="5263751"/>
            <a:ext cx="19511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642659" y="6128841"/>
            <a:ext cx="42287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973914" y="6070158"/>
            <a:ext cx="19511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dom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588552" y="2726751"/>
            <a:ext cx="45720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592738" y="3402053"/>
            <a:ext cx="45720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596924" y="3946726"/>
            <a:ext cx="45720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601110" y="5324172"/>
            <a:ext cx="45720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605296" y="6130106"/>
            <a:ext cx="45720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5" name="Down Arrow Callout 74"/>
          <p:cNvSpPr/>
          <p:nvPr/>
        </p:nvSpPr>
        <p:spPr>
          <a:xfrm>
            <a:off x="146962" y="1752429"/>
            <a:ext cx="2095063" cy="586150"/>
          </a:xfrm>
          <a:prstGeom prst="downArrowCallout">
            <a:avLst>
              <a:gd name="adj1" fmla="val 25000"/>
              <a:gd name="adj2" fmla="val 44566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6" name="Down Arrow Callout 75"/>
          <p:cNvSpPr/>
          <p:nvPr/>
        </p:nvSpPr>
        <p:spPr>
          <a:xfrm>
            <a:off x="2753148" y="1750960"/>
            <a:ext cx="1822134" cy="587618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7" name="Down Arrow Callout 76"/>
          <p:cNvSpPr/>
          <p:nvPr/>
        </p:nvSpPr>
        <p:spPr>
          <a:xfrm>
            <a:off x="6671740" y="1074705"/>
            <a:ext cx="2880497" cy="990124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Main word</a:t>
            </a:r>
          </a:p>
        </p:txBody>
      </p:sp>
      <p:sp>
        <p:nvSpPr>
          <p:cNvPr id="78" name="Down Arrow Callout 77"/>
          <p:cNvSpPr/>
          <p:nvPr/>
        </p:nvSpPr>
        <p:spPr>
          <a:xfrm>
            <a:off x="9829820" y="1074704"/>
            <a:ext cx="1806994" cy="990124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Suffix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46963" y="1050581"/>
            <a:ext cx="4428319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Noun Phrase</a:t>
            </a:r>
          </a:p>
        </p:txBody>
      </p:sp>
      <p:sp>
        <p:nvSpPr>
          <p:cNvPr id="80" name="Down Arrow Callout 79"/>
          <p:cNvSpPr/>
          <p:nvPr/>
        </p:nvSpPr>
        <p:spPr>
          <a:xfrm>
            <a:off x="146962" y="4743210"/>
            <a:ext cx="2095063" cy="586150"/>
          </a:xfrm>
          <a:prstGeom prst="downArrowCallout">
            <a:avLst>
              <a:gd name="adj1" fmla="val 25000"/>
              <a:gd name="adj2" fmla="val 44566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Article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1" name="Down Arrow Callout 80"/>
          <p:cNvSpPr/>
          <p:nvPr/>
        </p:nvSpPr>
        <p:spPr>
          <a:xfrm>
            <a:off x="2753148" y="4741741"/>
            <a:ext cx="1822134" cy="587618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6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137" y="212264"/>
            <a:ext cx="1165577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Let us see the structures of Noun Phrase.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261265" y="1834073"/>
            <a:ext cx="2423271" cy="553491"/>
          </a:xfrm>
          <a:prstGeom prst="downArrowCallout">
            <a:avLst>
              <a:gd name="adj1" fmla="val 25000"/>
              <a:gd name="adj2" fmla="val 44566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Possessive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916438" y="1832605"/>
            <a:ext cx="1822134" cy="587618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79618" y="2865886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6155" y="2865886"/>
            <a:ext cx="3673920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competition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65320" y="2100436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76971" y="2100436"/>
            <a:ext cx="3395120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accountant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638" y="3678790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11657" y="3678790"/>
            <a:ext cx="352574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childhood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89959" y="5088323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58729" y="5088323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width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48986" y="5899228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52540" y="5899228"/>
            <a:ext cx="310120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friendship</a:t>
            </a:r>
          </a:p>
        </p:txBody>
      </p:sp>
      <p:sp>
        <p:nvSpPr>
          <p:cNvPr id="32" name="Down Arrow Callout 31"/>
          <p:cNvSpPr/>
          <p:nvPr/>
        </p:nvSpPr>
        <p:spPr>
          <a:xfrm>
            <a:off x="6671740" y="1156350"/>
            <a:ext cx="2880497" cy="990124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Main word</a:t>
            </a:r>
          </a:p>
        </p:txBody>
      </p:sp>
      <p:sp>
        <p:nvSpPr>
          <p:cNvPr id="33" name="Down Arrow Callout 32"/>
          <p:cNvSpPr/>
          <p:nvPr/>
        </p:nvSpPr>
        <p:spPr>
          <a:xfrm>
            <a:off x="9829820" y="1156349"/>
            <a:ext cx="1806994" cy="990124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Suffix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584366" y="2100436"/>
            <a:ext cx="45720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43836" y="2074165"/>
            <a:ext cx="25774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account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642659" y="2100435"/>
            <a:ext cx="48863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613383" y="2865884"/>
            <a:ext cx="48863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613383" y="3723920"/>
            <a:ext cx="48863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613383" y="5191802"/>
            <a:ext cx="48863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962625" y="2865885"/>
            <a:ext cx="25774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compete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515347" y="3723920"/>
            <a:ext cx="25774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child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541493" y="5141412"/>
            <a:ext cx="25774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wide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42904" y="5957927"/>
            <a:ext cx="25774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friend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722176" y="2074164"/>
            <a:ext cx="19511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902243" y="2822856"/>
            <a:ext cx="19511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ition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918571" y="3717727"/>
            <a:ext cx="19511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hood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559342" y="5133119"/>
            <a:ext cx="19511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642659" y="5998209"/>
            <a:ext cx="42287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859611" y="5939526"/>
            <a:ext cx="195114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ship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588552" y="2906370"/>
            <a:ext cx="45720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592738" y="3761291"/>
            <a:ext cx="45720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601110" y="5160882"/>
            <a:ext cx="45720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605296" y="5999474"/>
            <a:ext cx="45720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7" name="Down Arrow Callout 46"/>
          <p:cNvSpPr/>
          <p:nvPr/>
        </p:nvSpPr>
        <p:spPr>
          <a:xfrm>
            <a:off x="130637" y="4606011"/>
            <a:ext cx="3272987" cy="641992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Demostrative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8" name="Down Arrow Callout 47"/>
          <p:cNvSpPr/>
          <p:nvPr/>
        </p:nvSpPr>
        <p:spPr>
          <a:xfrm>
            <a:off x="3647941" y="4606011"/>
            <a:ext cx="1822134" cy="641992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1265" y="1132226"/>
            <a:ext cx="447730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Noun Phrase</a:t>
            </a:r>
          </a:p>
        </p:txBody>
      </p:sp>
    </p:spTree>
    <p:extLst>
      <p:ext uri="{BB962C8B-B14F-4D97-AF65-F5344CB8AC3E}">
        <p14:creationId xmlns:p14="http://schemas.microsoft.com/office/powerpoint/2010/main" val="32085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/>
      <p:bldP spid="11" grpId="0"/>
      <p:bldP spid="16" grpId="0"/>
      <p:bldP spid="17" grpId="0"/>
      <p:bldP spid="23" grpId="0"/>
      <p:bldP spid="24" grpId="0"/>
      <p:bldP spid="27" grpId="0"/>
      <p:bldP spid="28" grpId="0"/>
      <p:bldP spid="29" grpId="0"/>
      <p:bldP spid="30" grpId="0"/>
      <p:bldP spid="32" grpId="0" animBg="1"/>
      <p:bldP spid="33" grpId="0" animBg="1"/>
      <p:bldP spid="38" grpId="0"/>
      <p:bldP spid="39" grpId="0"/>
      <p:bldP spid="41" grpId="0"/>
      <p:bldP spid="42" grpId="0"/>
      <p:bldP spid="43" grpId="0"/>
      <p:bldP spid="45" grpId="0"/>
      <p:bldP spid="46" grpId="0"/>
      <p:bldP spid="54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47" grpId="0" animBg="1"/>
      <p:bldP spid="48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01" y="1007253"/>
            <a:ext cx="4138609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 Noun ) Subject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5047834" y="1007253"/>
            <a:ext cx="1343723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Verb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3572" y="1007253"/>
            <a:ext cx="45066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6605" y="1954310"/>
            <a:ext cx="4125265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Object ( Noun 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783" y="1954310"/>
            <a:ext cx="1597378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Verb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9418" y="1954310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52" y="2885043"/>
            <a:ext cx="2133602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Subject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541791" y="2928271"/>
            <a:ext cx="5561637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Complement ( Noun 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13570" y="2928271"/>
            <a:ext cx="1597378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Verb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2934" y="2911942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05905" y="2928271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9310" y="3881080"/>
            <a:ext cx="1722877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2352" y="3881080"/>
            <a:ext cx="3173513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Preposition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2122" y="3881080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58598" y="4877117"/>
            <a:ext cx="7991888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 Phrase (last word is Noun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6404" y="4877117"/>
            <a:ext cx="3173513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Preposition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70887" y="4877117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8101" y="5903203"/>
            <a:ext cx="1722877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0519" y="5905812"/>
            <a:ext cx="44093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48703" y="5889483"/>
            <a:ext cx="1722877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74243" y="5905812"/>
            <a:ext cx="111534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93262" y="5933580"/>
            <a:ext cx="1722877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3139" y="72737"/>
            <a:ext cx="11537855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Evaluation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(Flash Back)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(The Use of Noun)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344564" y="3053443"/>
            <a:ext cx="1362975" cy="512777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593238" y="4968815"/>
            <a:ext cx="1380227" cy="541698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85306" y="5933580"/>
            <a:ext cx="80594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93766" y="5961348"/>
            <a:ext cx="1722877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302972" y="5970990"/>
            <a:ext cx="111534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47472" y="1121434"/>
            <a:ext cx="1383600" cy="510124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767490" y="2046463"/>
            <a:ext cx="1383600" cy="545416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289260" y="3992396"/>
            <a:ext cx="1362975" cy="496141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29425" y="5996452"/>
            <a:ext cx="1380227" cy="541698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436357" y="5972577"/>
            <a:ext cx="1380227" cy="541698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241644" y="6016674"/>
            <a:ext cx="1380227" cy="541698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7765090" y="6044442"/>
            <a:ext cx="1380227" cy="541698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467083" y="5961348"/>
            <a:ext cx="1722877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638407" y="6044442"/>
            <a:ext cx="1380227" cy="541698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  <p:bldP spid="46" grpId="0" animBg="1"/>
      <p:bldP spid="4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958" y="148010"/>
            <a:ext cx="3779185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Group Work 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Time- 8 min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6437" y="106542"/>
            <a:ext cx="7930243" cy="1446550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Write down a list of suffixes which are used to Nouns.</a:t>
            </a:r>
            <a:endParaRPr lang="en-US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958" y="1863343"/>
            <a:ext cx="719185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 /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tion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/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ation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/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ition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3209" y="2632784"/>
            <a:ext cx="346894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nce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/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ence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958" y="3402225"/>
            <a:ext cx="2750485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 /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ity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642" y="4171666"/>
            <a:ext cx="2750485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/ or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906" y="4941107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ment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603" y="5710548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4995" y="3402225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sion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4995" y="4171666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84995" y="4941107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4995" y="5710548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75158" y="3402225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ing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5158" y="4171666"/>
            <a:ext cx="1926771" cy="1446550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ee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5158" y="4941107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ess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5158" y="5710548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ship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32558" y="1863343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hood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32558" y="2632784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532558" y="3402225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ure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32558" y="4171666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32558" y="4941107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32558" y="5710548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ice</a:t>
            </a:r>
          </a:p>
        </p:txBody>
      </p:sp>
    </p:spTree>
    <p:extLst>
      <p:ext uri="{BB962C8B-B14F-4D97-AF65-F5344CB8AC3E}">
        <p14:creationId xmlns:p14="http://schemas.microsoft.com/office/powerpoint/2010/main" val="31427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228600"/>
            <a:ext cx="5923968" cy="3755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536" y="4286656"/>
            <a:ext cx="11495314" cy="830997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Write down 3-5 Nouns for each suffix.</a:t>
            </a:r>
          </a:p>
        </p:txBody>
      </p:sp>
    </p:spTree>
    <p:extLst>
      <p:ext uri="{BB962C8B-B14F-4D97-AF65-F5344CB8AC3E}">
        <p14:creationId xmlns:p14="http://schemas.microsoft.com/office/powerpoint/2010/main" val="11271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49" y="591909"/>
            <a:ext cx="6886574" cy="2951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279" y="3094669"/>
            <a:ext cx="11495314" cy="1200329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 attending my class</a:t>
            </a:r>
          </a:p>
        </p:txBody>
      </p:sp>
    </p:spTree>
    <p:extLst>
      <p:ext uri="{BB962C8B-B14F-4D97-AF65-F5344CB8AC3E}">
        <p14:creationId xmlns:p14="http://schemas.microsoft.com/office/powerpoint/2010/main" val="1125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0216" y="219635"/>
            <a:ext cx="61373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picture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6608" y="2143453"/>
            <a:ext cx="3137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arbage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8254" y="3871328"/>
            <a:ext cx="784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People       like garbage.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0338" y="3871328"/>
            <a:ext cx="3548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1" y="104146"/>
            <a:ext cx="5671933" cy="37773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8067" y="4861368"/>
            <a:ext cx="11687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Rockwell" panose="02060603020205020403" pitchFamily="18" charset="0"/>
              <a:buChar char="×"/>
            </a:pP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the word ‘</a:t>
            </a:r>
            <a:r>
              <a:rPr lang="en-US" sz="4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is not appropriate.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067" y="5774490"/>
            <a:ext cx="114885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the word ‘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disl</a:t>
            </a:r>
            <a:r>
              <a:rPr lang="en-US" sz="4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ike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is appropriate.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1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88392" y="3850934"/>
            <a:ext cx="8610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child is very           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0216" y="219635"/>
            <a:ext cx="61373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picture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4175" y="2122387"/>
            <a:ext cx="5176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child / A girl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5640" y="3851779"/>
            <a:ext cx="2765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beauty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622" y="4861368"/>
            <a:ext cx="116261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Rockwell" panose="02060603020205020403" pitchFamily="18" charset="0"/>
              <a:buChar char="×"/>
            </a:pP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the word ‘</a:t>
            </a:r>
            <a:r>
              <a:rPr lang="en-US" sz="4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beauty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is not appropriate.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40" y="5774490"/>
            <a:ext cx="12090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Here the word ‘</a:t>
            </a: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beautiful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 is appropriate.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" y="74567"/>
            <a:ext cx="5870216" cy="39063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60495" y="3850934"/>
            <a:ext cx="3336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beautiful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9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  <p:bldP spid="8" grpId="0"/>
      <p:bldP spid="8" grpId="1"/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18032" y="3207108"/>
            <a:ext cx="10605596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might be today’s lesson?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1263" y="225304"/>
            <a:ext cx="16273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dis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9209" y="211264"/>
            <a:ext cx="10823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+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2419" y="211264"/>
            <a:ext cx="17047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like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0797" y="211264"/>
            <a:ext cx="12729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=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7083" y="225304"/>
            <a:ext cx="27426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dislike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7962" y="1340817"/>
            <a:ext cx="3013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beauty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4183" y="1340817"/>
            <a:ext cx="10823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+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8791" y="1354857"/>
            <a:ext cx="12729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8204" y="1354857"/>
            <a:ext cx="12729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=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38662" y="1340817"/>
            <a:ext cx="36872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beautiful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436" y="2945498"/>
            <a:ext cx="9658543" cy="144655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oday’s lesson 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969" y="4396680"/>
            <a:ext cx="10713125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Prefixes &amp; Suffixes</a:t>
            </a:r>
          </a:p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Part-1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1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" grpId="0"/>
      <p:bldP spid="3" grpId="0"/>
      <p:bldP spid="4" grpId="0"/>
      <p:bldP spid="5" grpId="0"/>
      <p:bldP spid="6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079" y="1959169"/>
            <a:ext cx="11429999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 the end of the lesson, students will be able</a:t>
            </a:r>
            <a:endParaRPr lang="en-US" sz="5400" b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286" y="3080023"/>
            <a:ext cx="11152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identify prefixes &amp; suffixes.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286" y="3967515"/>
            <a:ext cx="108603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 suffixes to make new words.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286" y="4824231"/>
            <a:ext cx="11185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various nouns using suffixes.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348" y="515149"/>
            <a:ext cx="9367690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Learning Outcomes</a:t>
            </a:r>
            <a:endParaRPr lang="en-US" sz="115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66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ame Side Corner Rectangle 11"/>
          <p:cNvSpPr/>
          <p:nvPr/>
        </p:nvSpPr>
        <p:spPr>
          <a:xfrm>
            <a:off x="3638520" y="213004"/>
            <a:ext cx="4728410" cy="1304806"/>
          </a:xfrm>
          <a:prstGeom prst="snip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Affix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84337" y="1945417"/>
            <a:ext cx="4257411" cy="11237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Suffix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63702" y="1945417"/>
            <a:ext cx="4257411" cy="1123712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Prefix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Left-Right-Up Arrow 14"/>
          <p:cNvSpPr/>
          <p:nvPr/>
        </p:nvSpPr>
        <p:spPr>
          <a:xfrm>
            <a:off x="5282305" y="1577796"/>
            <a:ext cx="1440841" cy="1380562"/>
          </a:xfrm>
          <a:prstGeom prst="leftRightUp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122739" y="2835139"/>
            <a:ext cx="13211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0710" y="2874874"/>
            <a:ext cx="5640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3082" y="2986198"/>
            <a:ext cx="12483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9411" y="2893864"/>
            <a:ext cx="5760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39010" y="2986198"/>
            <a:ext cx="22416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dislike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20732" y="2893864"/>
            <a:ext cx="24048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beauty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24298" y="2911793"/>
            <a:ext cx="9813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43247" y="2907904"/>
            <a:ext cx="12729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ful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23011" y="2907904"/>
            <a:ext cx="12729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33273" y="2893864"/>
            <a:ext cx="30235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beautiful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6513" y="3093772"/>
            <a:ext cx="942243" cy="635560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128408" y="3191452"/>
            <a:ext cx="903225" cy="617590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46580" y="4245245"/>
            <a:ext cx="5980796" cy="22474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Prefix is added at the start of a word to make a  new  word.</a:t>
            </a:r>
            <a:endParaRPr lang="en-US" sz="4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79776" y="4307874"/>
            <a:ext cx="5592852" cy="214526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Suffix is added at the end of a word to make a new word.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8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8680" y="4398641"/>
            <a:ext cx="11434797" cy="2246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every sentence,</a:t>
            </a:r>
          </a:p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there is a common word.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Add prefix or suffix to make appropriate.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8680" y="4552529"/>
            <a:ext cx="11434797" cy="1938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 does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prefix/suffix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vary</a:t>
            </a:r>
          </a:p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different sentences?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395" y="117725"/>
            <a:ext cx="5631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 (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sure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of it.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395" y="1110419"/>
            <a:ext cx="9446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 (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sure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our participation.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395" y="2121274"/>
            <a:ext cx="6696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 (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sure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saw him.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4326" y="117725"/>
            <a:ext cx="2544287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unsure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6003" y="2121274"/>
            <a:ext cx="2325445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surely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462" y="1110419"/>
            <a:ext cx="2509021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sure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89800" y="323491"/>
            <a:ext cx="2490884" cy="635560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857934" y="2267908"/>
            <a:ext cx="2273514" cy="794625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822076" y="1318989"/>
            <a:ext cx="2446549" cy="635560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3395" y="3190522"/>
            <a:ext cx="8150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got  (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sure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from him.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2340" y="3190522"/>
            <a:ext cx="2329485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surety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22340" y="3318913"/>
            <a:ext cx="2329485" cy="794588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7" grpId="0" animBg="1"/>
      <p:bldP spid="2" grpId="0"/>
      <p:bldP spid="4" grpId="0"/>
      <p:bldP spid="6" grpId="0"/>
      <p:bldP spid="7" grpId="0" animBg="1"/>
      <p:bldP spid="10" grpId="0" animBg="1"/>
      <p:bldP spid="11" grpId="0" animBg="1"/>
      <p:bldP spid="18" grpId="0" animBg="1"/>
      <p:bldP spid="18" grpId="1" animBg="1"/>
      <p:bldP spid="20" grpId="0" animBg="1"/>
      <p:bldP spid="20" grpId="1" animBg="1"/>
      <p:bldP spid="23" grpId="0" animBg="1"/>
      <p:bldP spid="23" grpId="1" animBg="1"/>
      <p:bldP spid="24" grpId="0"/>
      <p:bldP spid="25" grpId="0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940" y="404602"/>
            <a:ext cx="5804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unsure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it.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36049" y="628297"/>
            <a:ext cx="928682" cy="627918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2788" y="1972231"/>
            <a:ext cx="2133602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 verb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61493" y="1972231"/>
            <a:ext cx="8607777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 (Noun for complement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60858" y="1972231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2788" y="3073403"/>
            <a:ext cx="11476482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Be Verb, Adjective is appropriate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 For complement, it will be Noun 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3082" y="4935974"/>
            <a:ext cx="11716042" cy="13542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‘sure’ </a:t>
            </a:r>
            <a:r>
              <a:rPr lang="en-US" sz="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an Adjective being replaced by another Adjective taking the prefix</a:t>
            </a:r>
            <a:r>
              <a:rPr lang="en-US" sz="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‘un’ </a:t>
            </a:r>
            <a:r>
              <a:rPr lang="en-US" sz="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appropriate.</a:t>
            </a:r>
            <a:r>
              <a:rPr lang="en-US" sz="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3" name="Up Arrow 2"/>
          <p:cNvSpPr/>
          <p:nvPr/>
        </p:nvSpPr>
        <p:spPr>
          <a:xfrm>
            <a:off x="1890275" y="1327932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797389" y="1341790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8" grpId="1" animBg="1"/>
      <p:bldP spid="21" grpId="0" animBg="1"/>
      <p:bldP spid="22" grpId="0" animBg="1"/>
      <p:bldP spid="24" grpId="0" animBg="1"/>
      <p:bldP spid="26" grpId="0" animBg="1"/>
      <p:bldP spid="35" grpId="0" animBg="1"/>
      <p:bldP spid="3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</TotalTime>
  <Words>1425</Words>
  <Application>Microsoft Office PowerPoint</Application>
  <PresentationFormat>Custom</PresentationFormat>
  <Paragraphs>418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Uddin</dc:creator>
  <cp:lastModifiedBy>ZC</cp:lastModifiedBy>
  <cp:revision>154</cp:revision>
  <dcterms:created xsi:type="dcterms:W3CDTF">2020-03-17T12:47:53Z</dcterms:created>
  <dcterms:modified xsi:type="dcterms:W3CDTF">2021-02-02T05:47:16Z</dcterms:modified>
</cp:coreProperties>
</file>