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302" r:id="rId2"/>
    <p:sldId id="303" r:id="rId3"/>
    <p:sldId id="304" r:id="rId4"/>
    <p:sldId id="298" r:id="rId5"/>
    <p:sldId id="299" r:id="rId6"/>
    <p:sldId id="295" r:id="rId7"/>
    <p:sldId id="297" r:id="rId8"/>
    <p:sldId id="269" r:id="rId9"/>
    <p:sldId id="305" r:id="rId10"/>
    <p:sldId id="270" r:id="rId11"/>
    <p:sldId id="271" r:id="rId12"/>
    <p:sldId id="307" r:id="rId13"/>
    <p:sldId id="272" r:id="rId14"/>
    <p:sldId id="273" r:id="rId15"/>
    <p:sldId id="306" r:id="rId16"/>
    <p:sldId id="287" r:id="rId17"/>
    <p:sldId id="289" r:id="rId18"/>
    <p:sldId id="274" r:id="rId19"/>
    <p:sldId id="275" r:id="rId20"/>
    <p:sldId id="276" r:id="rId21"/>
    <p:sldId id="277" r:id="rId22"/>
    <p:sldId id="278" r:id="rId23"/>
    <p:sldId id="308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309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7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5"/>
          <a:stretch/>
        </p:blipFill>
        <p:spPr>
          <a:xfrm>
            <a:off x="131978" y="152400"/>
            <a:ext cx="12192000" cy="845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838200"/>
            <a:ext cx="630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Welcome to my class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72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1" y="179317"/>
            <a:ext cx="6774874" cy="2859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3" y="3047998"/>
            <a:ext cx="3892639" cy="379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5800" y="304800"/>
            <a:ext cx="322897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Hakaluki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a complex ecosystem containing more than 238 interconnecting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beels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jalmahals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360231"/>
            <a:ext cx="3054926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The most important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beels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are</a:t>
            </a:r>
          </a:p>
          <a:p>
            <a:pPr marL="342900" indent="-342900" algn="ctr"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Chatla</a:t>
            </a:r>
            <a:endParaRPr lang="en-US" sz="20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Pinlarkona</a:t>
            </a:r>
            <a:endParaRPr lang="en-US" sz="20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Dulla</a:t>
            </a:r>
            <a:endParaRPr lang="en-US" sz="20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4.Sakuna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5.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Barajilla</a:t>
            </a:r>
            <a:endParaRPr lang="en-US" sz="20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6.Balijhuri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7.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Lamba</a:t>
            </a:r>
            <a:endParaRPr lang="en-US" sz="20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8. </a:t>
            </a:r>
            <a:r>
              <a:rPr lang="en-US" sz="2000" dirty="0" err="1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Tekonia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6" b="16000"/>
          <a:stretch/>
        </p:blipFill>
        <p:spPr>
          <a:xfrm>
            <a:off x="3854003" y="3032975"/>
            <a:ext cx="4572000" cy="37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8231" y="2436619"/>
            <a:ext cx="51054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haor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is bounded by the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Kushiara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river  as well as a part of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theSonai-Bardal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river to the north.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9" y="3766924"/>
            <a:ext cx="3013364" cy="2260023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84919" y="6103059"/>
            <a:ext cx="4114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The </a:t>
            </a:r>
            <a:r>
              <a:rPr lang="en-US" sz="2800" dirty="0" err="1">
                <a:latin typeface="Arial Black" panose="020B0A04020102020204" pitchFamily="34" charset="0"/>
              </a:rPr>
              <a:t>Kushiara</a:t>
            </a:r>
            <a:r>
              <a:rPr lang="en-US" sz="2800" dirty="0">
                <a:latin typeface="Arial Black" panose="020B0A04020102020204" pitchFamily="34" charset="0"/>
              </a:rPr>
              <a:t> river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14" y="3325584"/>
            <a:ext cx="4114800" cy="2370832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51214" y="575421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By the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Fenchuganj-kulaura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railway to the west and to the south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32601"/>
            <a:ext cx="2857500" cy="2143125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8" y="32601"/>
            <a:ext cx="1849582" cy="171704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76800" y="762001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The </a:t>
            </a:r>
            <a:r>
              <a:rPr lang="en-US" sz="2000" dirty="0" err="1">
                <a:latin typeface="Arial Black" pitchFamily="34" charset="0"/>
              </a:rPr>
              <a:t>haor</a:t>
            </a:r>
            <a:r>
              <a:rPr lang="en-US" sz="2000" dirty="0">
                <a:latin typeface="Arial Black" pitchFamily="34" charset="0"/>
              </a:rPr>
              <a:t> falls under two administrative districts </a:t>
            </a:r>
            <a:r>
              <a:rPr lang="en-US" sz="2000" dirty="0" err="1">
                <a:latin typeface="Arial Black" pitchFamily="34" charset="0"/>
              </a:rPr>
              <a:t>Maulavibazar</a:t>
            </a:r>
            <a:r>
              <a:rPr lang="en-US" sz="2000" dirty="0">
                <a:latin typeface="Arial Black" pitchFamily="34" charset="0"/>
              </a:rPr>
              <a:t> and </a:t>
            </a:r>
            <a:r>
              <a:rPr lang="en-US" sz="2000" dirty="0" err="1">
                <a:latin typeface="Arial Black" pitchFamily="34" charset="0"/>
              </a:rPr>
              <a:t>Sylhet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9914" y="2316272"/>
            <a:ext cx="2286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Sylhet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5019" y="1735236"/>
            <a:ext cx="25146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Maulavibazar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66792"/>
            <a:ext cx="3581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Pair work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05400"/>
            <a:ext cx="1005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Write the name of most important </a:t>
            </a:r>
            <a:r>
              <a:rPr lang="en-US" sz="2400" dirty="0" err="1" smtClean="0">
                <a:latin typeface="Arial Black" panose="020B0A04020102020204" pitchFamily="34" charset="0"/>
              </a:rPr>
              <a:t>beels</a:t>
            </a:r>
            <a:r>
              <a:rPr lang="en-US" sz="2400" dirty="0" smtClean="0">
                <a:latin typeface="Arial Black" panose="020B0A04020102020204" pitchFamily="34" charset="0"/>
              </a:rPr>
              <a:t> in </a:t>
            </a:r>
            <a:r>
              <a:rPr lang="en-US" sz="2400" dirty="0" err="1" smtClean="0">
                <a:latin typeface="Arial Black" panose="020B0A04020102020204" pitchFamily="34" charset="0"/>
              </a:rPr>
              <a:t>hakaluki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Haor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40337"/>
            <a:ext cx="47244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2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664" y="228601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Black" pitchFamily="34" charset="0"/>
              </a:rPr>
              <a:t>Hakaluki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Haor</a:t>
            </a:r>
            <a:r>
              <a:rPr lang="en-US" sz="2000" dirty="0">
                <a:latin typeface="Arial Black" pitchFamily="34" charset="0"/>
              </a:rPr>
              <a:t> is an important source of fisheries resources for </a:t>
            </a:r>
            <a:r>
              <a:rPr lang="en-US" sz="2000" dirty="0" err="1">
                <a:latin typeface="Arial Black" pitchFamily="34" charset="0"/>
              </a:rPr>
              <a:t>Bangladesh.The</a:t>
            </a:r>
            <a:r>
              <a:rPr lang="en-US" sz="2000" dirty="0">
                <a:latin typeface="Arial Black" pitchFamily="34" charset="0"/>
              </a:rPr>
              <a:t> main fish species found here are: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01" y="1177049"/>
            <a:ext cx="3352800" cy="1718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7" y="4114801"/>
            <a:ext cx="3667125" cy="1655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86" y="4121728"/>
            <a:ext cx="3408218" cy="1655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46018"/>
            <a:ext cx="2717800" cy="163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924800" y="2971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Rockwell Extra Bold" pitchFamily="18" charset="0"/>
              </a:rPr>
              <a:t>Boal</a:t>
            </a:r>
            <a:r>
              <a:rPr lang="en-US" sz="2800" dirty="0">
                <a:latin typeface="Rockwell Extra Bold" pitchFamily="18" charset="0"/>
              </a:rPr>
              <a:t> fish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6618" y="2925634"/>
            <a:ext cx="243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Rockwell Extra Bold" pitchFamily="18" charset="0"/>
              </a:rPr>
              <a:t>Ghagot</a:t>
            </a:r>
            <a:r>
              <a:rPr lang="en-US" sz="2400" dirty="0">
                <a:latin typeface="Rockwell Extra Bold" pitchFamily="18" charset="0"/>
              </a:rPr>
              <a:t> fish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1" y="5981096"/>
            <a:ext cx="328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Rockwell Extra Bold" pitchFamily="18" charset="0"/>
              </a:rPr>
              <a:t>Pabda</a:t>
            </a:r>
            <a:r>
              <a:rPr lang="en-US" sz="2400" dirty="0">
                <a:latin typeface="Rockwell Extra Bold" pitchFamily="18" charset="0"/>
              </a:rPr>
              <a:t> 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0866" y="5981096"/>
            <a:ext cx="246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Rockwell Extra Bold" pitchFamily="18" charset="0"/>
              </a:rPr>
              <a:t>Kalibaus</a:t>
            </a:r>
            <a:r>
              <a:rPr lang="en-US" sz="2400" dirty="0">
                <a:latin typeface="Rockwell Extra Bold" pitchFamily="18" charset="0"/>
              </a:rPr>
              <a:t> fish</a:t>
            </a:r>
          </a:p>
        </p:txBody>
      </p:sp>
    </p:spTree>
    <p:extLst>
      <p:ext uri="{BB962C8B-B14F-4D97-AF65-F5344CB8AC3E}">
        <p14:creationId xmlns:p14="http://schemas.microsoft.com/office/powerpoint/2010/main" val="102620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5638800" cy="4071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5540368" cy="407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86400"/>
            <a:ext cx="239453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Rui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fish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5312103"/>
            <a:ext cx="327007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Arial Black" pitchFamily="34" charset="0"/>
              </a:rPr>
              <a:t>Chapila</a:t>
            </a:r>
            <a:r>
              <a:rPr lang="en-US" sz="2400" dirty="0">
                <a:solidFill>
                  <a:schemeClr val="bg2">
                    <a:lumMod val="25000"/>
                    <a:lumOff val="75000"/>
                  </a:schemeClr>
                </a:solidFill>
                <a:latin typeface="Arial Black" pitchFamily="34" charset="0"/>
              </a:rPr>
              <a:t> fish</a:t>
            </a:r>
          </a:p>
        </p:txBody>
      </p:sp>
    </p:spTree>
    <p:extLst>
      <p:ext uri="{BB962C8B-B14F-4D97-AF65-F5344CB8AC3E}">
        <p14:creationId xmlns:p14="http://schemas.microsoft.com/office/powerpoint/2010/main" val="354764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533400"/>
            <a:ext cx="359765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Group work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2" y="1615141"/>
            <a:ext cx="11353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Make the flow-chart showing the blessing </a:t>
            </a:r>
            <a:r>
              <a:rPr lang="en-US" sz="2800" dirty="0" err="1" smtClean="0">
                <a:latin typeface="Arial Black" panose="020B0A04020102020204" pitchFamily="34" charset="0"/>
              </a:rPr>
              <a:t>Hakaluki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latin typeface="Arial Black" panose="020B0A04020102020204" pitchFamily="34" charset="0"/>
              </a:rPr>
              <a:t>Haor</a:t>
            </a:r>
            <a:r>
              <a:rPr lang="en-US" sz="2800" dirty="0" smtClean="0">
                <a:latin typeface="Arial Black" panose="020B0A04020102020204" pitchFamily="34" charset="0"/>
              </a:rPr>
              <a:t>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1235" y="3203616"/>
            <a:ext cx="5250825" cy="1420969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1.Supporting rich biodiversity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50580" y="3215422"/>
            <a:ext cx="1158025" cy="1420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764895" y="3237960"/>
            <a:ext cx="1158025" cy="1420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100543" y="3237960"/>
            <a:ext cx="1158025" cy="1420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451348" y="3198253"/>
            <a:ext cx="1158025" cy="1420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737893" y="3203619"/>
            <a:ext cx="1158025" cy="142096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24500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Word meaning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953490" y="838200"/>
            <a:ext cx="2057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Resources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991590" y="2971800"/>
            <a:ext cx="2362200" cy="381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Community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898071" y="4038600"/>
            <a:ext cx="2438400" cy="762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Aquatic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029690" y="5614555"/>
            <a:ext cx="24384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Evergreen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18" y="627346"/>
            <a:ext cx="1490520" cy="111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2" y="2057401"/>
            <a:ext cx="2222501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1" y="2822713"/>
            <a:ext cx="1863439" cy="1060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26" y="4038600"/>
            <a:ext cx="1571191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82" y="5303332"/>
            <a:ext cx="1571192" cy="1155846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6836062" y="838200"/>
            <a:ext cx="2841338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Wealth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6553200" y="3162300"/>
            <a:ext cx="3657600" cy="7205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Anything of common interest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6934200" y="4305300"/>
            <a:ext cx="29718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Water based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6836062" y="5614556"/>
            <a:ext cx="2993738" cy="7100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Always green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995055" y="2057401"/>
            <a:ext cx="1974271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Biodiversity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7315200" y="1905000"/>
            <a:ext cx="2895600" cy="68580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Biological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195901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5" grpId="0" animBg="1"/>
      <p:bldP spid="17" grpId="0" animBg="1"/>
      <p:bldP spid="18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0" y="304800"/>
            <a:ext cx="2819400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Landscape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2095501" y="1600200"/>
            <a:ext cx="3266209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Movement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1842655" y="3882736"/>
            <a:ext cx="31242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Migratory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130136" y="2790825"/>
            <a:ext cx="31242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Attraction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2161309" y="5486400"/>
            <a:ext cx="3200400" cy="609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Illegal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94409"/>
            <a:ext cx="158636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76700"/>
            <a:ext cx="1500642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5291328"/>
            <a:ext cx="1787258" cy="999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596338"/>
            <a:ext cx="1586366" cy="126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579941"/>
            <a:ext cx="1586367" cy="892573"/>
          </a:xfrm>
          <a:prstGeom prst="rect">
            <a:avLst/>
          </a:prstGeom>
        </p:spPr>
      </p:pic>
      <p:sp>
        <p:nvSpPr>
          <p:cNvPr id="13" name="Flowchart: Decision 12"/>
          <p:cNvSpPr/>
          <p:nvPr/>
        </p:nvSpPr>
        <p:spPr>
          <a:xfrm>
            <a:off x="7543800" y="304800"/>
            <a:ext cx="2743200" cy="762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 inland scenery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7543800" y="1600200"/>
            <a:ext cx="26670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act</a:t>
            </a:r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moving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7148968" y="3857195"/>
            <a:ext cx="3138033" cy="95552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Wandering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7581900" y="2733675"/>
            <a:ext cx="2667000" cy="6477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Faculty of attracting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7620000" y="5291328"/>
            <a:ext cx="2590800" cy="8046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Unlawful</a:t>
            </a:r>
          </a:p>
        </p:txBody>
      </p:sp>
    </p:spTree>
    <p:extLst>
      <p:ext uri="{BB962C8B-B14F-4D97-AF65-F5344CB8AC3E}">
        <p14:creationId xmlns:p14="http://schemas.microsoft.com/office/powerpoint/2010/main" val="26024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haor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is a very important resting place for migratory waterfowls flying in from the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north 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965879" cy="4872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6" y="1524000"/>
            <a:ext cx="5514974" cy="2427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6" y="4090135"/>
            <a:ext cx="5514974" cy="255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02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181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These species of waterfowls make the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haor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their temporary home</a:t>
            </a:r>
          </a:p>
        </p:txBody>
      </p:sp>
    </p:spTree>
    <p:extLst>
      <p:ext uri="{BB962C8B-B14F-4D97-AF65-F5344CB8AC3E}">
        <p14:creationId xmlns:p14="http://schemas.microsoft.com/office/powerpoint/2010/main" val="16083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391311">
            <a:off x="457200" y="1143000"/>
            <a:ext cx="3276600" cy="4343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838200"/>
            <a:ext cx="7010400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Saifuddin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Goyes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Uddin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Mohila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Bhangura,Pabna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:01710449379 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skhan84bd@gmail.com.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:40 minutes,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0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314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3" y="-38636"/>
            <a:ext cx="57150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887" y="3492321"/>
            <a:ext cx="2352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The most important species is the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Barheaded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Goose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733800"/>
            <a:ext cx="4542970" cy="29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" y="-3219"/>
            <a:ext cx="12195412" cy="6896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28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Many other important species of waterfowls make the </a:t>
            </a:r>
            <a:r>
              <a:rPr lang="en-US" sz="2800" dirty="0" err="1">
                <a:latin typeface="Arial Black" panose="020B0A04020102020204" pitchFamily="34" charset="0"/>
              </a:rPr>
              <a:t>haor</a:t>
            </a:r>
            <a:r>
              <a:rPr lang="en-US" sz="2800" dirty="0">
                <a:latin typeface="Arial Black" panose="020B0A04020102020204" pitchFamily="34" charset="0"/>
              </a:rPr>
              <a:t> their temporary home.</a:t>
            </a:r>
          </a:p>
        </p:txBody>
      </p:sp>
    </p:spTree>
    <p:extLst>
      <p:ext uri="{BB962C8B-B14F-4D97-AF65-F5344CB8AC3E}">
        <p14:creationId xmlns:p14="http://schemas.microsoft.com/office/powerpoint/2010/main" val="2179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7797"/>
            <a:ext cx="4419600" cy="306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7525"/>
            <a:ext cx="46482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1" y="3886201"/>
            <a:ext cx="792479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Illegal poaching has been a threat to the water fowl population in this vast wetland.</a:t>
            </a:r>
          </a:p>
        </p:txBody>
      </p:sp>
    </p:spTree>
    <p:extLst>
      <p:ext uri="{BB962C8B-B14F-4D97-AF65-F5344CB8AC3E}">
        <p14:creationId xmlns:p14="http://schemas.microsoft.com/office/powerpoint/2010/main" val="396390808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273" y="152400"/>
            <a:ext cx="433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Evaluation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Answer the following short questions :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1.What are ‘mother fisheries? What do they do ?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2.What bird species are seen in </a:t>
            </a:r>
            <a:r>
              <a:rPr lang="en-US" sz="2400" dirty="0" err="1" smtClean="0">
                <a:latin typeface="Arial Black" panose="020B0A04020102020204" pitchFamily="34" charset="0"/>
              </a:rPr>
              <a:t>Hakaluki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latin typeface="Arial Black" panose="020B0A04020102020204" pitchFamily="34" charset="0"/>
              </a:rPr>
              <a:t>Haor</a:t>
            </a:r>
            <a:r>
              <a:rPr lang="en-US" sz="2400" dirty="0" smtClean="0">
                <a:latin typeface="Arial Black" panose="020B0A04020102020204" pitchFamily="34" charset="0"/>
              </a:rPr>
              <a:t> in winter 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3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5500468" cy="330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46482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orte" panose="03060902040502070203" pitchFamily="66" charset="0"/>
              </a:rPr>
              <a:t>The </a:t>
            </a:r>
            <a:r>
              <a:rPr lang="en-US" sz="2800" dirty="0" err="1">
                <a:latin typeface="Forte" panose="03060902040502070203" pitchFamily="66" charset="0"/>
              </a:rPr>
              <a:t>Haor</a:t>
            </a:r>
            <a:r>
              <a:rPr lang="en-US" sz="2800" dirty="0">
                <a:latin typeface="Forte" panose="03060902040502070203" pitchFamily="66" charset="0"/>
              </a:rPr>
              <a:t> had very dense swamp forest in the past, but deforestation and a lack of conservation practices have virtually destroyed this unique forest in last two decades.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5612"/>
          <a:stretch/>
        </p:blipFill>
        <p:spPr>
          <a:xfrm>
            <a:off x="5898524" y="304800"/>
            <a:ext cx="5988676" cy="3309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731568"/>
            <a:ext cx="289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Rounded MT Bold" pitchFamily="34" charset="0"/>
                <a:cs typeface="Aharoni" pitchFamily="2" charset="-79"/>
              </a:rPr>
              <a:t>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3726555"/>
            <a:ext cx="297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cs typeface="Aharoni" pitchFamily="2" charset="-79"/>
              </a:rPr>
              <a:t>Present</a:t>
            </a:r>
            <a:r>
              <a:rPr lang="en-US" sz="2400" b="1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cs typeface="Aharoni" pitchFamily="2" charset="-79"/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1655355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9" y="1837763"/>
            <a:ext cx="3525982" cy="231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56" y="1712470"/>
            <a:ext cx="3790950" cy="2563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63" y="4267200"/>
            <a:ext cx="3574473" cy="2381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4974029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pperplate Gothic Bold" pitchFamily="34" charset="0"/>
              </a:rPr>
              <a:t>Fish 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The </a:t>
            </a:r>
            <a:r>
              <a:rPr lang="en-US" sz="2400" dirty="0" err="1">
                <a:latin typeface="Century Gothic" pitchFamily="34" charset="0"/>
              </a:rPr>
              <a:t>haor</a:t>
            </a:r>
            <a:r>
              <a:rPr lang="en-US" sz="2400" dirty="0">
                <a:latin typeface="Century Gothic" pitchFamily="34" charset="0"/>
              </a:rPr>
              <a:t> system provides a wide range of economic  and non-</a:t>
            </a:r>
            <a:r>
              <a:rPr lang="en-US" sz="2400" dirty="0" err="1">
                <a:latin typeface="Century Gothic" pitchFamily="34" charset="0"/>
              </a:rPr>
              <a:t>economicbenefits</a:t>
            </a:r>
            <a:r>
              <a:rPr lang="en-US" sz="2400" dirty="0">
                <a:latin typeface="Century Gothic" pitchFamily="34" charset="0"/>
              </a:rPr>
              <a:t> to the local people </a:t>
            </a:r>
            <a:r>
              <a:rPr lang="en-US" sz="2400" dirty="0" smtClean="0">
                <a:latin typeface="Century Gothic" pitchFamily="34" charset="0"/>
              </a:rPr>
              <a:t>as  </a:t>
            </a:r>
            <a:r>
              <a:rPr lang="en-US" sz="2400" dirty="0">
                <a:latin typeface="Century Gothic" pitchFamily="34" charset="0"/>
              </a:rPr>
              <a:t>well as to the people of Bangladesh.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70" y="1712470"/>
            <a:ext cx="3344629" cy="2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9452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98" y="1428930"/>
            <a:ext cx="4468070" cy="2539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" y="1428930"/>
            <a:ext cx="4419600" cy="2569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0" y="3968408"/>
            <a:ext cx="4448676" cy="260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01934"/>
            <a:ext cx="4463968" cy="2679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2286001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Bernard MT Condensed" pitchFamily="18" charset="0"/>
              </a:rPr>
              <a:t>Rice,fruit,oilseed</a:t>
            </a:r>
            <a:endParaRPr lang="en-US" sz="2800" dirty="0">
              <a:latin typeface="Bernard MT Condensed" pitchFamily="18" charset="0"/>
            </a:endParaRPr>
          </a:p>
          <a:p>
            <a:pPr algn="ctr"/>
            <a:r>
              <a:rPr lang="en-US" sz="2800" dirty="0">
                <a:latin typeface="Bernard MT Condensed" pitchFamily="18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7761041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4419601"/>
            <a:ext cx="3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ras Bold ITC" pitchFamily="34" charset="0"/>
              </a:rPr>
              <a:t>Duck rearing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76163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itchFamily="18" charset="0"/>
              </a:rPr>
              <a:t>Cattle and buffalo rearing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6228"/>
            <a:ext cx="4163507" cy="24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701"/>
            <a:ext cx="6019800" cy="3272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155"/>
            <a:ext cx="4876800" cy="28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" y="159168"/>
            <a:ext cx="5001628" cy="2805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7" y="4454378"/>
            <a:ext cx="2352797" cy="2148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3" y="4399084"/>
            <a:ext cx="3258507" cy="2148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96" y="4399084"/>
            <a:ext cx="2646096" cy="2203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50" y="84656"/>
            <a:ext cx="3370592" cy="2954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1" y="838201"/>
            <a:ext cx="210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Collection of reeds and grasses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1527" y="3124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Collection of aquatic and other plants</a:t>
            </a:r>
          </a:p>
        </p:txBody>
      </p:sp>
    </p:spTree>
    <p:extLst>
      <p:ext uri="{BB962C8B-B14F-4D97-AF65-F5344CB8AC3E}">
        <p14:creationId xmlns:p14="http://schemas.microsoft.com/office/powerpoint/2010/main" val="21528715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199846" cy="3031859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0900"/>
            <a:ext cx="5105400" cy="29891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51816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US" sz="3600" dirty="0" err="1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Hakaluki</a:t>
            </a:r>
            <a:r>
              <a:rPr lang="en-US" sz="3600" dirty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Haor</a:t>
            </a:r>
            <a:r>
              <a:rPr lang="en-US" sz="3600" dirty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 in dry season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08300" y="3074329"/>
            <a:ext cx="4954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Green grassland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8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5127"/>
            <a:ext cx="11277600" cy="650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914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ongolian Baiti" pitchFamily="66" charset="0"/>
                <a:cs typeface="Mongolian Baiti" pitchFamily="66" charset="0"/>
              </a:rPr>
              <a:t>The </a:t>
            </a:r>
            <a:r>
              <a:rPr lang="en-US" sz="4400" dirty="0" err="1" smtClean="0">
                <a:latin typeface="Mongolian Baiti" pitchFamily="66" charset="0"/>
                <a:cs typeface="Mongolian Baiti" pitchFamily="66" charset="0"/>
              </a:rPr>
              <a:t>Hakaluki</a:t>
            </a:r>
            <a:r>
              <a:rPr lang="en-US" sz="4400" dirty="0" smtClean="0"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4400" dirty="0" err="1" smtClean="0">
                <a:latin typeface="Mongolian Baiti" pitchFamily="66" charset="0"/>
                <a:cs typeface="Mongolian Baiti" pitchFamily="66" charset="0"/>
              </a:rPr>
              <a:t>Haor</a:t>
            </a:r>
            <a:r>
              <a:rPr lang="en-US" sz="4400" dirty="0" smtClean="0"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4400" dirty="0">
                <a:latin typeface="Mongolian Baiti" pitchFamily="66" charset="0"/>
                <a:cs typeface="Mongolian Baiti" pitchFamily="66" charset="0"/>
              </a:rPr>
              <a:t>in monsoon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641030"/>
            <a:ext cx="6493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Natural bowl of water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2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04800"/>
            <a:ext cx="367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 work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681" y="4648200"/>
            <a:ext cx="1188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Describe the natural beauty of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akaluki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Haor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69394"/>
            <a:ext cx="4377378" cy="32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123" y="609600"/>
            <a:ext cx="3899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Thanks to all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07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4800600" cy="288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800"/>
            <a:ext cx="5017861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" y="304800"/>
            <a:ext cx="4741334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40" y="3810000"/>
            <a:ext cx="5017861" cy="2876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859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055258"/>
            <a:ext cx="7010398" cy="4524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0804" y="152400"/>
            <a:ext cx="5532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Our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odays topic is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1827" y="5791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Unit: </a:t>
            </a:r>
            <a:r>
              <a:rPr lang="en-US" sz="3200" dirty="0" err="1" smtClean="0">
                <a:latin typeface="Arial Black" panose="020B0A04020102020204" pitchFamily="34" charset="0"/>
              </a:rPr>
              <a:t>tweleve</a:t>
            </a:r>
            <a:r>
              <a:rPr lang="en-US" sz="3200" dirty="0" smtClean="0">
                <a:latin typeface="Arial Black" panose="020B0A04020102020204" pitchFamily="34" charset="0"/>
              </a:rPr>
              <a:t> ,lesson :two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1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589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Leaening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outcomes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1135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the passage,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1.Tell the area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Hakaluki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2.Make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important interconnected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beels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jalmohals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Hakaluki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3.Write about the economic importance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akaluki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4.Tell the name of fishes available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Hakaluki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6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791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Map of </a:t>
            </a:r>
            <a:r>
              <a:rPr lang="en-US" sz="2800" dirty="0" err="1" smtClean="0">
                <a:latin typeface="Arial Black" panose="020B0A04020102020204" pitchFamily="34" charset="0"/>
              </a:rPr>
              <a:t>Hakaluki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latin typeface="Arial Black" panose="020B0A04020102020204" pitchFamily="34" charset="0"/>
              </a:rPr>
              <a:t>Haor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0496" y="68237"/>
            <a:ext cx="12268202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Hakaluki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Haor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is one of the major wetlands of Bangladesh.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67850"/>
            <a:ext cx="122682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Its area is about 18,386 hectares. This </a:t>
            </a:r>
            <a:r>
              <a:rPr lang="en-US" sz="2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haor</a:t>
            </a:r>
            <a:r>
              <a:rPr lang="en-US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declared an ecologically Critical Area in April 1999 by the Government of Bangladesh.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1110"/>
          <a:stretch/>
        </p:blipFill>
        <p:spPr>
          <a:xfrm>
            <a:off x="4191000" y="1145457"/>
            <a:ext cx="7985974" cy="4922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" y="1145456"/>
            <a:ext cx="4068650" cy="49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1219200"/>
            <a:ext cx="351795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Single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1013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Hakaluki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Haor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is bounded by the river …….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(a)Padma (b)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Kushiara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(c)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Meghna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(d)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Jamuna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Hakaluki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Haor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contains more than …… interconnecting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beels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jalmahals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 200 (b)300 (c) 400 (d) 238 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581</Words>
  <Application>Microsoft Office PowerPoint</Application>
  <PresentationFormat>Widescreen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Aharoni</vt:lpstr>
      <vt:lpstr>Arial</vt:lpstr>
      <vt:lpstr>Arial Black</vt:lpstr>
      <vt:lpstr>Arial Rounded MT Bold</vt:lpstr>
      <vt:lpstr>Bernard MT Condensed</vt:lpstr>
      <vt:lpstr>Calibri</vt:lpstr>
      <vt:lpstr>Calibri Light</vt:lpstr>
      <vt:lpstr>Century Gothic</vt:lpstr>
      <vt:lpstr>Copperplate Gothic Bold</vt:lpstr>
      <vt:lpstr>Eras Bold ITC</vt:lpstr>
      <vt:lpstr>Forte</vt:lpstr>
      <vt:lpstr>Mongolian Baiti</vt:lpstr>
      <vt:lpstr>Rockwell Extra Bold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192</cp:revision>
  <dcterms:created xsi:type="dcterms:W3CDTF">2006-08-16T00:00:00Z</dcterms:created>
  <dcterms:modified xsi:type="dcterms:W3CDTF">2021-02-02T08:49:45Z</dcterms:modified>
</cp:coreProperties>
</file>