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9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4" r:id="rId12"/>
    <p:sldId id="268" r:id="rId13"/>
    <p:sldId id="281" r:id="rId14"/>
    <p:sldId id="269" r:id="rId15"/>
    <p:sldId id="270" r:id="rId16"/>
    <p:sldId id="271" r:id="rId17"/>
    <p:sldId id="272" r:id="rId18"/>
    <p:sldId id="273" r:id="rId19"/>
    <p:sldId id="279" r:id="rId20"/>
    <p:sldId id="276" r:id="rId21"/>
    <p:sldId id="277" r:id="rId22"/>
    <p:sldId id="278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6F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>
      <p:cViewPr varScale="1">
        <p:scale>
          <a:sx n="68" d="100"/>
          <a:sy n="68" d="100"/>
        </p:scale>
        <p:origin x="792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AE2A7-B513-48E1-9173-A8FAFBDFEB82}" type="datetime1">
              <a:rPr lang="en-US" smtClean="0"/>
              <a:t>03/02/2021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6DD69-A109-4FCC-BDBE-6784C4A9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3749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3436A-67F7-4D38-AC9A-4A321FCFAD13}" type="datetime1">
              <a:rPr lang="en-US" smtClean="0"/>
              <a:t>03/02/2021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E9A6F-20E0-4840-9041-784F3A4F1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3224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9A6F-20E0-4840-9041-784F3A4F1E21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6DC8D48-C484-4FC3-9253-FB0C8E278830}" type="datetime1">
              <a:rPr lang="en-US" smtClean="0"/>
              <a:t>03/02/2021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20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673436A-67F7-4D38-AC9A-4A321FCFAD13}" type="datetime1">
              <a:rPr lang="en-US" smtClean="0"/>
              <a:t>03/02/2021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9A6F-20E0-4840-9041-784F3A4F1E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84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D08B-C9C5-421D-A080-E4E43124D1A6}" type="datetime1">
              <a:rPr lang="en-US" smtClean="0"/>
              <a:t>03/02/2021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SORIFUL ISLAM . NITHPUR MAHILA ALIM MADRASHA PORSHA.NAOGAON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09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2C06-AB56-4327-BD95-0996FF199B77}" type="datetime1">
              <a:rPr lang="en-US" smtClean="0"/>
              <a:t>03/02/2021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SORIFUL ISLAM . NITHPUR MAHILA ALIM MADRASHA PORSHA.NAOGAON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4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5679-EA44-413F-9220-BDAEC53952F5}" type="datetime1">
              <a:rPr lang="en-US" smtClean="0"/>
              <a:t>03/02/2021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SORIFUL ISLAM . NITHPUR MAHILA ALIM MADRASHA PORSHA.NAOGAON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06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009C-D988-48AF-AEE5-BC529096EE13}" type="datetime1">
              <a:rPr lang="en-US" smtClean="0"/>
              <a:t>03/02/2021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SORIFUL ISLAM . NITHPUR MAHILA ALIM MADRASHA PORSHA.NAOGAON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1273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A2E7-11BE-42F2-BD8E-6E065CCF2593}" type="datetime1">
              <a:rPr lang="en-US" smtClean="0"/>
              <a:t>03/02/2021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SORIFUL ISLAM . NITHPUR MAHILA ALIM MADRASHA PORSHA.NAOGAON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11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E635-46FD-4BF1-88FD-060201A273CA}" type="datetime1">
              <a:rPr lang="en-US" smtClean="0"/>
              <a:t>03/02/2021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SORIFUL ISLAM . NITHPUR MAHILA ALIM MADRASHA PORSHA.NAOGAON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3793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9477-446E-4849-8833-A362600186D6}" type="datetime1">
              <a:rPr lang="en-US" smtClean="0"/>
              <a:t>03/02/2021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SORIFUL ISLAM . NITHPUR MAHILA ALIM MADRASHA PORSHA.NAOGAON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31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664A-2128-43B1-80AA-BA7F8A71D20C}" type="datetime1">
              <a:rPr lang="en-US" smtClean="0"/>
              <a:t>03/02/2021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SORIFUL ISLAM . NITHPUR MAHILA ALIM MADRASHA PORSHA.NAOGAON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79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6C20-E51E-4214-AE6C-237E2C768753}" type="datetime1">
              <a:rPr lang="en-US" smtClean="0"/>
              <a:t>03/02/2021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SORIFUL ISLAM . NITHPUR MAHILA ALIM MADRASHA PORSHA.NAOGAON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4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1E09-F644-48EE-A672-3F1498AA5E32}" type="datetime1">
              <a:rPr lang="en-US" smtClean="0"/>
              <a:t>03/02/2021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SORIFUL ISLAM . NITHPUR MAHILA ALIM MADRASHA PORSHA.NAOGAON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74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033C1-6E80-4329-B88F-F99CC12CF83B}" type="datetime1">
              <a:rPr lang="en-US" smtClean="0"/>
              <a:t>03/02/2021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SORIFUL ISLAM . NITHPUR MAHILA ALIM MADRASHA PORSHA.NAOGAON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5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BF27-8708-4768-9E39-ED7EA1DA35BA}" type="datetime1">
              <a:rPr lang="en-US" smtClean="0"/>
              <a:t>03/02/2021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SORIFUL ISLAM . NITHPUR MAHILA ALIM MADRASHA PORSHA.NAOGAON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36F5-9D97-4EB8-8ABB-249E3866865E}" type="datetime1">
              <a:rPr lang="en-US" smtClean="0"/>
              <a:t>03/02/2021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SORIFUL ISLAM . NITHPUR MAHILA ALIM MADRASHA PORSHA.NAOGAON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06F-A5AE-4816-9372-556CA4443078}" type="datetime1">
              <a:rPr lang="en-US" smtClean="0"/>
              <a:t>03/02/2021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SORIFUL ISLAM . NITHPUR MAHILA ALIM MADRASHA PORSHA.NAOGAON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DA56-2C0E-42C0-8D2A-CCDA12FA07E2}" type="datetime1">
              <a:rPr lang="en-US" smtClean="0"/>
              <a:t>03/02/2021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SORIFUL ISLAM . NITHPUR MAHILA ALIM MADRASHA PORSHA.NAOGAON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40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6EA1-465C-4B3A-98D0-44D48765317F}" type="datetime1">
              <a:rPr lang="en-US" smtClean="0"/>
              <a:t>03/02/2021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SORIFUL ISLAM . NITHPUR MAHILA ALIM MADRASHA PORSHA.NAOGAON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60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F0BB2-5C8B-440A-87F7-3CEE287C1777}" type="datetime1">
              <a:rPr lang="en-US" smtClean="0"/>
              <a:t>03/02/2021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SORIFUL ISLAM . NITHPUR MAHILA ALIM MADRASHA PORSHA.NAOGAON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39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accent1">
                <a:lumMod val="5000"/>
                <a:lumOff val="95000"/>
                <a:alpha val="83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3C8C0EB-0D32-4A4D-95F2-7FFD2BD47285}" type="datetime1">
              <a:rPr lang="en-US" smtClean="0"/>
              <a:t>03/02/2021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MD. SORIFUL ISLAM . NITHPUR MAHILA ALIM MADRASHA PORSHA.NAOGAON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887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19.png"/><Relationship Id="rId4" Type="http://schemas.openxmlformats.org/officeDocument/2006/relationships/image" Target="../media/image6.jpg"/><Relationship Id="rId9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1.jpeg"/><Relationship Id="rId7" Type="http://schemas.openxmlformats.org/officeDocument/2006/relationships/image" Target="../media/image27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19.png"/><Relationship Id="rId4" Type="http://schemas.openxmlformats.org/officeDocument/2006/relationships/image" Target="../media/image6.jpg"/><Relationship Id="rId9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87000" y="6477000"/>
            <a:ext cx="1295400" cy="228600"/>
          </a:xfrm>
          <a:ln>
            <a:noFill/>
          </a:ln>
        </p:spPr>
        <p:txBody>
          <a:bodyPr/>
          <a:lstStyle/>
          <a:p>
            <a:fld id="{7807B036-6A28-4F3B-B3B3-53EB5D2D8526}" type="datetime1">
              <a:rPr lang="en-US" sz="1600" smtClean="0">
                <a:solidFill>
                  <a:schemeClr val="tx1"/>
                </a:solidFill>
              </a:rPr>
              <a:t>03/02/2021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6200" y="6477000"/>
            <a:ext cx="456445" cy="3810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8600" y="36342"/>
            <a:ext cx="11430000" cy="6212058"/>
            <a:chOff x="356559" y="381000"/>
            <a:chExt cx="8101641" cy="5943600"/>
          </a:xfrm>
        </p:grpSpPr>
        <p:pic>
          <p:nvPicPr>
            <p:cNvPr id="9" name="Picture 2" descr="D:\ABDULLAH\Sumaia\Abdullah\53092051-flora69-f69_203large.jpg"/>
            <p:cNvPicPr>
              <a:picLocks noChangeAspect="1" noChangeArrowheads="1"/>
            </p:cNvPicPr>
            <p:nvPr/>
          </p:nvPicPr>
          <p:blipFill>
            <a:blip r:embed="rId3" cstate="print"/>
            <a:srcRect b="6000"/>
            <a:stretch>
              <a:fillRect/>
            </a:stretch>
          </p:blipFill>
          <p:spPr bwMode="auto">
            <a:xfrm>
              <a:off x="5283200" y="2743200"/>
              <a:ext cx="3175000" cy="35814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0" name="Oval 9"/>
            <p:cNvSpPr/>
            <p:nvPr/>
          </p:nvSpPr>
          <p:spPr>
            <a:xfrm rot="19858352">
              <a:off x="356559" y="3248183"/>
              <a:ext cx="5321457" cy="1905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1500" dirty="0" smtClean="0"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স্বাগতম</a:t>
              </a:r>
              <a:r>
                <a:rPr lang="bn-BD" sz="115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15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1" name="Picture 3" descr="D:\ABDULLAH\Sumaia\Atubecather\arabic-calligraphy35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66359" y="381000"/>
              <a:ext cx="4495800" cy="205740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8" name="TextBox 7"/>
          <p:cNvSpPr txBox="1"/>
          <p:nvPr/>
        </p:nvSpPr>
        <p:spPr>
          <a:xfrm>
            <a:off x="152400" y="6454671"/>
            <a:ext cx="998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জামিলাতুন নেছা, সহকারী মৌলভী,ছড়ারকুটি আল ওয়াহেদীয়া দ্বি-মুখী দাখিল মাদ্রাসা, সুন্দরগঞ্জ, গাইবান্ধা।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868"/>
            <a:ext cx="5310715" cy="3271615"/>
          </a:xfrm>
          <a:prstGeom prst="rect">
            <a:avLst/>
          </a:prstGeom>
          <a:ln w="762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58289"/>
            <a:ext cx="5868879" cy="9107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TextBox 3"/>
          <p:cNvSpPr txBox="1"/>
          <p:nvPr/>
        </p:nvSpPr>
        <p:spPr>
          <a:xfrm>
            <a:off x="5567149" y="1451780"/>
            <a:ext cx="5864330" cy="1754326"/>
          </a:xfrm>
          <a:prstGeom prst="rect">
            <a:avLst/>
          </a:prstGeom>
          <a:solidFill>
            <a:srgbClr val="002060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“তাদের(ধনীদের) ধন-সম্পদে অবশ্যই দরিদ্র ও বঞ্চিতদের অধিকার আছে”।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97246" y="3300483"/>
            <a:ext cx="3014331" cy="830997"/>
          </a:xfrm>
          <a:prstGeom prst="rect">
            <a:avLst/>
          </a:prstGeom>
          <a:solidFill>
            <a:srgbClr val="00B05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আলকুরআন,সূরা-যারিয়াত,আয়াত-১৯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287000" y="6400800"/>
            <a:ext cx="1371600" cy="365125"/>
          </a:xfrm>
        </p:spPr>
        <p:txBody>
          <a:bodyPr/>
          <a:lstStyle/>
          <a:p>
            <a:fld id="{454DC26D-A15C-4AD9-A590-2FD2135412CE}" type="datetime1">
              <a:rPr lang="en-US" sz="1600" smtClean="0">
                <a:solidFill>
                  <a:schemeClr val="tx1"/>
                </a:solidFill>
              </a:rPr>
              <a:t>03/02/2021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528474" y="6507480"/>
            <a:ext cx="644769" cy="35052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" y="6324600"/>
            <a:ext cx="990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/>
              <a:t>জামিলাতুন নেছা, সহকারী মৌলভী,ছড়ারকুটি আল ওয়াহেদীয়া দ্বি-মুখী দাখিল মাদ্রাসা, সুন্দরগঞ্জ, গাইবান্ধা।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4685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39400" y="6400800"/>
            <a:ext cx="1141412" cy="365125"/>
          </a:xfrm>
        </p:spPr>
        <p:txBody>
          <a:bodyPr/>
          <a:lstStyle/>
          <a:p>
            <a:fld id="{993A2505-E848-4F1B-9CC6-7BA0CA6A219A}" type="datetime1">
              <a:rPr lang="en-US" sz="1400" smtClean="0">
                <a:solidFill>
                  <a:schemeClr val="tx1"/>
                </a:solidFill>
              </a:rPr>
              <a:t>03/02/2021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53800" y="6346874"/>
            <a:ext cx="695596" cy="51112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400"/>
            <a:ext cx="7772400" cy="56014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Rectangle 6"/>
          <p:cNvSpPr/>
          <p:nvPr/>
        </p:nvSpPr>
        <p:spPr>
          <a:xfrm>
            <a:off x="228600" y="6324600"/>
            <a:ext cx="990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/>
              <a:t>জামিলাতুন নেছা, সহকারী মৌলভী,ছড়ারকুটি আল ওয়াহেদীয়া দ্বি-মুখী দাখিল মাদ্রাসা, সুন্দরগঞ্জ, গাইবান্ধা।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6237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5343" y="17641"/>
            <a:ext cx="3581400" cy="110799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944" y="1841237"/>
            <a:ext cx="4648199" cy="2095500"/>
          </a:xfrm>
          <a:prstGeom prst="rect">
            <a:avLst/>
          </a:prstGeom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TextBox 3"/>
          <p:cNvSpPr txBox="1"/>
          <p:nvPr/>
        </p:nvSpPr>
        <p:spPr>
          <a:xfrm>
            <a:off x="3381944" y="4870589"/>
            <a:ext cx="44196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যাকাত কাকে বলে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39400" y="6482324"/>
            <a:ext cx="1284027" cy="365125"/>
          </a:xfrm>
        </p:spPr>
        <p:txBody>
          <a:bodyPr/>
          <a:lstStyle/>
          <a:p>
            <a:fld id="{187D82E9-DE68-4ABB-BB92-81A0D7104B3B}" type="datetime1">
              <a:rPr lang="en-US" sz="1600" smtClean="0"/>
              <a:t>03/02/2021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506955" y="6400800"/>
            <a:ext cx="685045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" y="6464050"/>
            <a:ext cx="990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/>
              <a:t>জামিলাতুন নেছা, সহকারী মৌলভী,ছড়ারকুটি আল ওয়াহেদীয়া দ্বি-মুখী দাখিল মাদ্রাসা, সুন্দরগঞ্জ, গাইবান্ধা।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6423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363200" y="6460050"/>
            <a:ext cx="1371600" cy="365125"/>
          </a:xfrm>
        </p:spPr>
        <p:txBody>
          <a:bodyPr/>
          <a:lstStyle/>
          <a:p>
            <a:fld id="{FDA7DA56-2C0E-42C0-8D2A-CCDA12FA07E2}" type="datetime1">
              <a:rPr lang="en-US" sz="1600" smtClean="0"/>
              <a:t>03/02/2021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06955" y="6400800"/>
            <a:ext cx="685045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830" y="2590800"/>
            <a:ext cx="12314830" cy="134733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-15922"/>
            <a:ext cx="5295217" cy="15683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6464050"/>
            <a:ext cx="990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/>
              <a:t>জামিলাতুন নেছা, সহকারী মৌলভী,ছড়ারকুটি আল ওয়াহেদীয়া দ্বি-মুখী দাখিল মাদ্রাসা, সুন্দরগঞ্জ, গাইবান্ধা।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73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733800"/>
            <a:ext cx="3048000" cy="1773409"/>
          </a:xfrm>
          <a:prstGeom prst="rect">
            <a:avLst/>
          </a:prstGeom>
          <a:ln w="57150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962400" y="14714"/>
            <a:ext cx="3622343" cy="1178719"/>
          </a:xfrm>
          <a:prstGeom prst="downArrowCallout">
            <a:avLst/>
          </a:prstGeom>
          <a:solidFill>
            <a:srgbClr val="00B0F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যাকাতের নিসাব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2895600"/>
            <a:ext cx="3630647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৭.৫০ তোলা সোনা।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19600" y="2895600"/>
            <a:ext cx="3557575" cy="461665"/>
          </a:xfrm>
          <a:prstGeom prst="rect">
            <a:avLst/>
          </a:prstGeom>
          <a:solidFill>
            <a:srgbClr val="FF000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৫২.৫০ তোলা রুপা।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71600" y="5562600"/>
            <a:ext cx="3030940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সমপরিমান সম্পদ।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38985" y="5427644"/>
            <a:ext cx="3717709" cy="646331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প্রয়োজনের অতিরিক্ত।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77200" y="2819400"/>
            <a:ext cx="2723421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এক বছর স্থায়ী হওয়া।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219200"/>
            <a:ext cx="2529999" cy="1582975"/>
          </a:xfrm>
          <a:prstGeom prst="rect">
            <a:avLst/>
          </a:prstGeom>
          <a:ln w="57150"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363200" y="6460050"/>
            <a:ext cx="1405719" cy="365125"/>
          </a:xfrm>
        </p:spPr>
        <p:txBody>
          <a:bodyPr/>
          <a:lstStyle/>
          <a:p>
            <a:fld id="{B0B6DC62-8C17-493A-AE25-287AB89499B4}" type="datetime1">
              <a:rPr lang="en-US" sz="1800" smtClean="0"/>
              <a:t>03/02/2021</a:t>
            </a:fld>
            <a:endParaRPr lang="en-US" sz="1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506955" y="6423074"/>
            <a:ext cx="685045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3657600" cy="16525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219200"/>
            <a:ext cx="3537928" cy="1676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429000"/>
            <a:ext cx="3733800" cy="195072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8600" y="6464050"/>
            <a:ext cx="990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/>
              <a:t>জামিলাতুন নেছা, সহকারী মৌলভী,ছড়ারকুটি আল ওয়াহেদীয়া দ্বি-মুখী দাখিল মাদ্রাসা, সুন্দরগঞ্জ, গাইবান্ধা।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4362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7870" y="152401"/>
            <a:ext cx="3453531" cy="830997"/>
          </a:xfrm>
          <a:prstGeom prst="rect">
            <a:avLst/>
          </a:prstGeom>
          <a:solidFill>
            <a:srgbClr val="00B0F0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5196600"/>
            <a:ext cx="5654446" cy="646331"/>
          </a:xfrm>
          <a:prstGeom prst="rect">
            <a:avLst/>
          </a:prstGeom>
          <a:solidFill>
            <a:srgbClr val="FF0000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যাকাতের নিসাবগূলো লিখ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591800" y="6462395"/>
            <a:ext cx="1143000" cy="365125"/>
          </a:xfrm>
        </p:spPr>
        <p:txBody>
          <a:bodyPr/>
          <a:lstStyle/>
          <a:p>
            <a:fld id="{49F96073-2AAA-4087-8F8A-82DDD72CF351}" type="datetime1">
              <a:rPr lang="en-US" sz="1400" smtClean="0"/>
              <a:t>03/02/2021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1499921" y="6292948"/>
            <a:ext cx="685045" cy="533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90600"/>
            <a:ext cx="9998307" cy="42675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6464050"/>
            <a:ext cx="990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/>
              <a:t>জামিলাতুন নেছা, সহকারী মৌলভী,ছড়ারকুটি আল ওয়াহেদীয়া দ্বি-মুখী দাখিল মাদ্রাসা, সুন্দরগঞ্জ, গাইবান্ধা।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2272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3988" y="304800"/>
            <a:ext cx="5178188" cy="830997"/>
          </a:xfrm>
          <a:prstGeom prst="rect">
            <a:avLst/>
          </a:prstGeom>
          <a:solidFill>
            <a:srgbClr val="92D050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মিলিয়ে নাও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01287" y="1760673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53988" y="1344937"/>
            <a:ext cx="5181600" cy="769441"/>
          </a:xfrm>
          <a:prstGeom prst="rect">
            <a:avLst/>
          </a:prstGeom>
          <a:solidFill>
            <a:srgbClr val="FFC000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LcPeriod"/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৭.৫০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তোলা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সোনা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64224" y="2243526"/>
            <a:ext cx="5171364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ii.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৫২.৫০ তোলা রুপা।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83558" y="3087294"/>
            <a:ext cx="5171364" cy="707886"/>
          </a:xfrm>
          <a:prstGeom prst="rect">
            <a:avLst/>
          </a:prstGeom>
          <a:solidFill>
            <a:schemeClr val="accent3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iii.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সমপরিমান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সম্পদ।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83558" y="3917594"/>
            <a:ext cx="5152030" cy="707886"/>
          </a:xfrm>
          <a:prstGeom prst="rect">
            <a:avLst/>
          </a:prstGeom>
          <a:solidFill>
            <a:srgbClr val="C00000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iv.প্রয়োজনের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অতিরিক্ত।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83558" y="4678314"/>
            <a:ext cx="5148618" cy="707886"/>
          </a:xfrm>
          <a:prstGeom prst="rect">
            <a:avLst/>
          </a:prstGeom>
          <a:solidFill>
            <a:schemeClr val="accent4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v.এক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বছর স্থায়ী হওয়া।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287000" y="6400800"/>
            <a:ext cx="1371600" cy="365125"/>
          </a:xfrm>
        </p:spPr>
        <p:txBody>
          <a:bodyPr/>
          <a:lstStyle/>
          <a:p>
            <a:fld id="{A5AB7931-E3EB-4A0B-9C64-ACED41A995A5}" type="datetime1">
              <a:rPr lang="en-US" sz="1600" smtClean="0"/>
              <a:t>03/02/2021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94060" y="6369148"/>
            <a:ext cx="685045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8600" y="6464050"/>
            <a:ext cx="990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/>
              <a:t>জামিলাতুন নেছা, সহকারী মৌলভী,ছড়ারকুটি আল ওয়াহেদীয়া দ্বি-মুখী দাখিল মাদ্রাসা, সুন্দরগঞ্জ, গাইবান্ধা।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5081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1" animBg="1"/>
      <p:bldP spid="11" grpId="1" animBg="1"/>
      <p:bldP spid="13" grpId="1" animBg="1"/>
      <p:bldP spid="1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943"/>
            <a:ext cx="121920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</a:t>
            </a:r>
            <a:r>
              <a:rPr lang="en-US" sz="4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en-US" sz="4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4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sz="4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017" y="1004552"/>
            <a:ext cx="1325367" cy="8355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033" y="1040595"/>
            <a:ext cx="1656578" cy="7709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017" y="3387005"/>
            <a:ext cx="1492837" cy="9767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928" y="4754182"/>
            <a:ext cx="1591670" cy="8309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634" y="4696214"/>
            <a:ext cx="1599978" cy="10073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633" y="2033281"/>
            <a:ext cx="1599978" cy="9441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336" y="3293839"/>
            <a:ext cx="1577275" cy="8576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49" y="1112135"/>
            <a:ext cx="2514600" cy="646331"/>
          </a:xfrm>
          <a:prstGeom prst="rect">
            <a:avLst/>
          </a:prstGeom>
          <a:solidFill>
            <a:schemeClr val="bg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মুসলমান হওয়া।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057826"/>
            <a:ext cx="2542955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নিসাব পরিমান সম্পদের অতিরিক্ত হওয়া।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4598574"/>
            <a:ext cx="2542955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সম্পদ এক বছর স্থায়ী হওয়া।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012" y="3541302"/>
            <a:ext cx="2514943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নিসাব পরিমান সম্পদ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21204" y="1017407"/>
            <a:ext cx="27432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বুদ্ধি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সম্পন্ন হওয়া।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21204" y="2080778"/>
            <a:ext cx="2742631" cy="646331"/>
          </a:xfrm>
          <a:prstGeom prst="rect">
            <a:avLst/>
          </a:prstGeom>
          <a:solidFill>
            <a:schemeClr val="accent3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ঋণগ্রস্থ না হওয়া।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21204" y="3436969"/>
            <a:ext cx="2742631" cy="70788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স্বাধীন হওয়া।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21203" y="4785663"/>
            <a:ext cx="2742631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বালেগ হওয়া।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10287000" y="6492875"/>
            <a:ext cx="1370766" cy="365125"/>
          </a:xfrm>
        </p:spPr>
        <p:txBody>
          <a:bodyPr/>
          <a:lstStyle/>
          <a:p>
            <a:fld id="{58EAAF88-D58D-412D-9A59-8F9DF512D1FD}" type="datetime1">
              <a:rPr lang="en-US" sz="1600" smtClean="0">
                <a:solidFill>
                  <a:schemeClr val="tx1"/>
                </a:solidFill>
              </a:rPr>
              <a:t>03/02/2021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1506955" y="6360942"/>
            <a:ext cx="685045" cy="533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9185298" y="1254130"/>
            <a:ext cx="499840" cy="30345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2756038" y="1209342"/>
            <a:ext cx="499840" cy="30345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2756038" y="2111491"/>
            <a:ext cx="499840" cy="30345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9218345" y="3683638"/>
            <a:ext cx="499840" cy="30345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2747545" y="3683638"/>
            <a:ext cx="499840" cy="30345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9213314" y="2260040"/>
            <a:ext cx="499840" cy="30345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2756038" y="4896432"/>
            <a:ext cx="499840" cy="30345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9213314" y="4993006"/>
            <a:ext cx="499840" cy="30345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981200"/>
            <a:ext cx="1386840" cy="10668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28600" y="6464050"/>
            <a:ext cx="990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/>
              <a:t>জামিলাতুন নেছা, সহকারী মৌলভী,ছড়ারকুটি আল ওয়াহেদীয়া দ্বি-মুখী দাখিল মাদ্রাসা, সুন্দরগঞ্জ, গাইবান্ধা।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1034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17" grpId="0" animBg="1"/>
      <p:bldP spid="23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8200" y="1"/>
            <a:ext cx="3267000" cy="830997"/>
          </a:xfrm>
          <a:prstGeom prst="rect">
            <a:avLst/>
          </a:prstGeom>
          <a:solidFill>
            <a:srgbClr val="00B0F0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272"/>
            <a:ext cx="1981200" cy="2111628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1081773"/>
            <a:ext cx="3048000" cy="2067127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252" y="1037473"/>
            <a:ext cx="2657848" cy="208232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286" y="1037272"/>
            <a:ext cx="2609605" cy="201976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" y="3444731"/>
            <a:ext cx="2442592" cy="1372737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458841"/>
            <a:ext cx="2109045" cy="134451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740" y="3419260"/>
            <a:ext cx="1974507" cy="138371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757" y="3392973"/>
            <a:ext cx="1885619" cy="147625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732328" y="4967721"/>
            <a:ext cx="4800600" cy="769441"/>
          </a:xfrm>
          <a:prstGeom prst="rect">
            <a:avLst/>
          </a:prstGeom>
          <a:solidFill>
            <a:srgbClr val="92D050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যাকাতের শর্তসমূহ লিখ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10363200" y="6492875"/>
            <a:ext cx="1295400" cy="365125"/>
          </a:xfrm>
        </p:spPr>
        <p:txBody>
          <a:bodyPr/>
          <a:lstStyle/>
          <a:p>
            <a:fld id="{EF4BA082-FBFF-40C3-998D-E23025746F83}" type="datetime1">
              <a:rPr lang="en-US" sz="1600" smtClean="0"/>
              <a:t>03/02/2021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430755" y="6400800"/>
            <a:ext cx="761245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28600" y="6464050"/>
            <a:ext cx="990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/>
              <a:t>জামিলাতুন নেছা, সহকারী মৌলভী,ছড়ারকুটি আল ওয়াহেদীয়া দ্বি-মুখী দাখিল মাদ্রাসা, সুন্দরগঞ্জ, গাইবান্ধা।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3073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7412" y="166000"/>
            <a:ext cx="4800600" cy="764275"/>
          </a:xfrm>
          <a:solidFill>
            <a:schemeClr val="accent3">
              <a:lumMod val="75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মিলিয়ে নাও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490" y="1066800"/>
            <a:ext cx="9220200" cy="4648200"/>
          </a:xfrm>
          <a:solidFill>
            <a:schemeClr val="tx2">
              <a:lumMod val="40000"/>
              <a:lumOff val="6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মুসলমান</a:t>
            </a:r>
            <a:r>
              <a:rPr lang="en-US" sz="1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11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1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নিসাবের</a:t>
            </a:r>
            <a:r>
              <a:rPr lang="en-US" sz="1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1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11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1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নিসাব</a:t>
            </a:r>
            <a:r>
              <a:rPr lang="en-US" sz="1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1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1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11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1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</a:t>
            </a:r>
            <a:r>
              <a:rPr lang="en-US" sz="1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1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1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1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11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1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জ্ঞানবান</a:t>
            </a:r>
            <a:r>
              <a:rPr lang="en-US" sz="1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11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1200" dirty="0" err="1">
                <a:latin typeface="NikoshBAN" panose="02000000000000000000" pitchFamily="2" charset="0"/>
                <a:cs typeface="NikoshBAN" panose="02000000000000000000" pitchFamily="2" charset="0"/>
              </a:rPr>
              <a:t>ঋণগ্রস্থ</a:t>
            </a:r>
            <a:r>
              <a:rPr lang="en-US" sz="1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1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11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1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1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11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1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বালেগ</a:t>
            </a:r>
            <a:r>
              <a:rPr lang="en-US" sz="1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11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10800" y="6400800"/>
            <a:ext cx="1371600" cy="365125"/>
          </a:xfrm>
        </p:spPr>
        <p:txBody>
          <a:bodyPr/>
          <a:lstStyle/>
          <a:p>
            <a:fld id="{AEBF5F89-CCB7-4DA5-B072-1A6E7A537F65}" type="datetime1">
              <a:rPr lang="en-US" sz="1600" smtClean="0"/>
              <a:t>03/02/2021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4555" y="6324600"/>
            <a:ext cx="837445" cy="533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6464050"/>
            <a:ext cx="990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/>
              <a:t>জামিলাতুন নেছা, সহকারী মৌলভী,ছড়ারকুটি আল ওয়াহেদীয়া দ্বি-মুখী দাখিল মাদ্রাসা, সুন্দরগঞ্জ, গাইবান্ধা।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9862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8466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bn-BD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9378" y="1981200"/>
            <a:ext cx="5571978" cy="3785652"/>
          </a:xfrm>
          <a:prstGeom prst="rect">
            <a:avLst/>
          </a:prstGeom>
          <a:solidFill>
            <a:schemeClr val="bg2">
              <a:lumMod val="50000"/>
            </a:schemeClr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জামিলাতুন নেছা।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4000" dirty="0"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মৌলভী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br>
              <a:rPr lang="bn-BD" sz="4000" dirty="0">
                <a:latin typeface="NikoshBAN" pitchFamily="2" charset="0"/>
                <a:cs typeface="NikoshBAN" pitchFamily="2" charset="0"/>
              </a:rPr>
            </a:b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ছড়ারকুটি আল ওয়াহেদীয়া দ্বি-মুখী দাখিল মাদ্রাসা।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সুন্দরগঞ্জ, গাইবান্ধা।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4000" dirty="0">
                <a:latin typeface="NikoshBAN" pitchFamily="2" charset="0"/>
                <a:cs typeface="NikoshBAN" pitchFamily="2" charset="0"/>
              </a:rPr>
            </a:b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০১৭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৩৭৯৬২২৮১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829800" y="6324600"/>
            <a:ext cx="1600200" cy="365125"/>
          </a:xfrm>
        </p:spPr>
        <p:txBody>
          <a:bodyPr/>
          <a:lstStyle/>
          <a:p>
            <a:fld id="{423DB928-D3D7-469A-AEA0-3162D8F1D83E}" type="datetime1">
              <a:rPr lang="en-US" sz="1800" smtClean="0">
                <a:solidFill>
                  <a:schemeClr val="tx1"/>
                </a:solidFill>
              </a:rPr>
              <a:t>03/02/2021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600" y="6484034"/>
            <a:ext cx="532645" cy="357554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2"/>
                </a:solidFill>
              </a:rPr>
              <a:pPr/>
              <a:t>2</a:t>
            </a:fld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981198"/>
            <a:ext cx="3733800" cy="32189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1981200"/>
            <a:ext cx="2509819" cy="3276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3600" y="5410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জামিলাতুন নেছা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6454671"/>
            <a:ext cx="998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জামিলাতুন নেছা, সহকারী মৌলভী,ছড়ারকুটি আল ওয়াহেদীয়া দ্বি-মুখী দাখিল মাদ্রাসা, সুন্দরগঞ্জ, গাইবান্ধা।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7850" y="129170"/>
            <a:ext cx="2682354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2904" y="1504961"/>
            <a:ext cx="4218296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যাকাত শব্দের অর্থ কি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162750"/>
            <a:ext cx="89916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কমে যাওয়া  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অপবিত্র হওয়া  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বৃদ্ধি পাওয়া  ঘ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অপরিষ্কার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259204" y="2281524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14900" y="2907258"/>
            <a:ext cx="9000699" cy="64633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নিসাব বলতে কি বোঝ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1337" y="3824149"/>
            <a:ext cx="8914262" cy="1754326"/>
          </a:xfrm>
          <a:prstGeom prst="rect">
            <a:avLst/>
          </a:prstGeom>
          <a:solidFill>
            <a:schemeClr val="bg2">
              <a:lumMod val="5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নির্দিষ্ট পরিমান সম্পদ অর্থাৎ 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৫০ তোলা স্বর্ণ অথবা ৫২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৫০তোলা রুপা অথবা ঐ সমপরিমান সম্পদ কোনো মুসলিমের নিকট এক বছর স্থায়ী থাকা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0134600" y="6492875"/>
            <a:ext cx="1447801" cy="365125"/>
          </a:xfrm>
        </p:spPr>
        <p:txBody>
          <a:bodyPr/>
          <a:lstStyle/>
          <a:p>
            <a:fld id="{CA530F93-EA9F-490C-9013-530801F357EE}" type="datetime1">
              <a:rPr lang="en-US" sz="1800" smtClean="0"/>
              <a:t>03/02/2021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494060" y="6324600"/>
            <a:ext cx="685045" cy="533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8600" y="6464050"/>
            <a:ext cx="990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/>
              <a:t>জামিলাতুন নেছা, সহকারী মৌলভী,ছড়ারকুটি আল ওয়াহেদীয়া দ্বি-মুখী দাখিল মাদ্রাসা, সুন্দরগঞ্জ, গাইবান্ধা।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5967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" y="0"/>
            <a:ext cx="1219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যাকাত ফরজ হওয়ার শর্তগূলো উল্লেখ কর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9305" y="914400"/>
            <a:ext cx="8534400" cy="4664075"/>
          </a:xfrm>
          <a:solidFill>
            <a:schemeClr val="accent1">
              <a:lumMod val="75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মুসলমান হওয়া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নিসাবের অতিরিক্ত হওয়া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নিসাব পরিমান সম্পদ থাকা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 এক বছর স্থায়ী হওয়া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জ্ঞানবান হওয়া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ঋণগ্রস্থ না হওয়া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 হওয়া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বালেগ হওয়া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210800" y="6492875"/>
            <a:ext cx="1326676" cy="365125"/>
          </a:xfrm>
        </p:spPr>
        <p:txBody>
          <a:bodyPr/>
          <a:lstStyle/>
          <a:p>
            <a:fld id="{7745A181-61E5-4650-BD35-694CA28A99CB}" type="datetime1">
              <a:rPr lang="en-US" sz="1600" smtClean="0"/>
              <a:t>03/02/2021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31927" y="6417212"/>
            <a:ext cx="761245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6464050"/>
            <a:ext cx="990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/>
              <a:t>জামিলাতুন নেছা, সহকারী মৌলভী,ছড়ারকুটি আল ওয়াহেদীয়া দ্বি-মুখী দাখিল মাদ্রাসা, সুন্দরগঞ্জ, গাইবান্ধা।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269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228600"/>
            <a:ext cx="3048000" cy="1417638"/>
          </a:xfrm>
          <a:prstGeom prst="cloudCallou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590800"/>
            <a:ext cx="7315200" cy="1600200"/>
          </a:xfrm>
          <a:prstGeom prst="verticalScroll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যাকাতের সামাজিক গুরূত্বের ৫টি বাক্য লিখবে ।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34600" y="6468257"/>
            <a:ext cx="1332931" cy="365125"/>
          </a:xfrm>
        </p:spPr>
        <p:txBody>
          <a:bodyPr/>
          <a:lstStyle/>
          <a:p>
            <a:fld id="{2977DF91-AE5D-41C3-93B1-7BA5EEC3A9AA}" type="datetime1">
              <a:rPr lang="en-US" sz="1600" smtClean="0"/>
              <a:t>03/02/2021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23721" y="6363286"/>
            <a:ext cx="761245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6464050"/>
            <a:ext cx="990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/>
              <a:t>জামিলাতুন নেছা, সহকারী মৌলভী,ছড়ারকুটি আল ওয়াহেদীয়া দ্বি-মুখী দাখিল মাদ্রাসা, সুন্দরগঞ্জ, গাইবান্ধা।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6513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7200"/>
            <a:ext cx="9296400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0566" y="1994768"/>
            <a:ext cx="500023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10800" y="6492875"/>
            <a:ext cx="1295400" cy="365125"/>
          </a:xfrm>
        </p:spPr>
        <p:txBody>
          <a:bodyPr/>
          <a:lstStyle/>
          <a:p>
            <a:fld id="{3D72263A-B0C7-4360-B952-8DC2782CB394}" type="datetime1">
              <a:rPr lang="en-US" sz="1600" smtClean="0"/>
              <a:t>03/02/2021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6955" y="6324600"/>
            <a:ext cx="685045" cy="533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" y="6464050"/>
            <a:ext cx="990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/>
              <a:t>জামিলাতুন নেছা, সহকারী মৌলভী,ছড়ারকুটি আল ওয়াহেদীয়া দ্বি-মুখী দাখিল মাদ্রাসা, সুন্দরগঞ্জ, গাইবান্ধা।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9104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015663"/>
          </a:xfrm>
          <a:prstGeom prst="rect">
            <a:avLst/>
          </a:prstGeom>
          <a:solidFill>
            <a:srgbClr val="002060"/>
          </a:solidFill>
          <a:ln w="57150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-5862" y="1066800"/>
            <a:ext cx="5112434" cy="3477875"/>
          </a:xfrm>
          <a:prstGeom prst="rect">
            <a:avLst/>
          </a:prstGeom>
          <a:solidFill>
            <a:schemeClr val="accent5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৮ম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4400" dirty="0">
                <a:latin typeface="NikoshBAN" pitchFamily="2" charset="0"/>
                <a:cs typeface="NikoshBAN" pitchFamily="2" charset="0"/>
              </a:rPr>
            </a:br>
            <a:r>
              <a:rPr lang="bn-BD" sz="4400" dirty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4400" smtClean="0">
                <a:latin typeface="NikoshBAN" pitchFamily="2" charset="0"/>
                <a:cs typeface="NikoshBAN" pitchFamily="2" charset="0"/>
              </a:rPr>
              <a:t>৫ম</a:t>
            </a:r>
            <a:r>
              <a:rPr lang="bn-BD" sz="440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পাঠঃ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১ ও ২</a:t>
            </a:r>
            <a:br>
              <a:rPr lang="bn-BD" sz="4400" dirty="0">
                <a:latin typeface="NikoshBAN" pitchFamily="2" charset="0"/>
                <a:cs typeface="NikoshBAN" pitchFamily="2" charset="0"/>
              </a:rPr>
            </a:b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৪০ মিঃ </a:t>
            </a:r>
            <a:br>
              <a:rPr lang="bn-BD" sz="4400" dirty="0">
                <a:latin typeface="NikoshBAN" pitchFamily="2" charset="0"/>
                <a:cs typeface="NikoshBAN" pitchFamily="2" charset="0"/>
              </a:rPr>
            </a:b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যাকাত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3200" y="6462395"/>
            <a:ext cx="1180722" cy="365125"/>
          </a:xfrm>
        </p:spPr>
        <p:txBody>
          <a:bodyPr/>
          <a:lstStyle/>
          <a:p>
            <a:fld id="{19EABFAC-C362-4A90-9BAA-68E77C10BFDA}" type="datetime1">
              <a:rPr lang="en-US" sz="1400" smtClean="0">
                <a:solidFill>
                  <a:schemeClr val="tx1"/>
                </a:solidFill>
              </a:rPr>
              <a:t>03/02/2021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58600" y="6477000"/>
            <a:ext cx="381000" cy="3810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361" y="1048644"/>
            <a:ext cx="7078639" cy="42091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6488668"/>
            <a:ext cx="990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/>
              <a:t>জামিলাতুন নেছা, সহকারী মৌলভী,ছড়ারকুটি আল ওয়াহেদীয়া দ্বি-মুখী দাখিল মাদ্রাসা, সুন্দরগঞ্জ, গাইবান্ধা।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" y="1307655"/>
            <a:ext cx="3549331" cy="2780775"/>
          </a:xfrm>
          <a:prstGeom prst="rect">
            <a:avLst/>
          </a:prstGeom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307655"/>
            <a:ext cx="4953000" cy="2780775"/>
          </a:xfrm>
          <a:prstGeom prst="rect">
            <a:avLst/>
          </a:prstGeom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TextBox 4"/>
          <p:cNvSpPr txBox="1"/>
          <p:nvPr/>
        </p:nvSpPr>
        <p:spPr>
          <a:xfrm>
            <a:off x="21610" y="4336658"/>
            <a:ext cx="3549330" cy="830997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পবিত্র হওয়া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0" y="4254098"/>
            <a:ext cx="4953000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বৃদ্ধি পাওয়া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53600" y="6400800"/>
            <a:ext cx="1600200" cy="365125"/>
          </a:xfrm>
        </p:spPr>
        <p:txBody>
          <a:bodyPr/>
          <a:lstStyle/>
          <a:p>
            <a:fld id="{B34F6109-3965-4174-8855-CA74E966126D}" type="datetime1">
              <a:rPr lang="en-US" sz="1600" smtClean="0">
                <a:solidFill>
                  <a:schemeClr val="tx1"/>
                </a:solidFill>
              </a:rPr>
              <a:t>03/02/2021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277600" y="6400800"/>
            <a:ext cx="7620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0" y="-7373"/>
            <a:ext cx="12192000" cy="1066800"/>
          </a:xfrm>
          <a:prstGeom prst="wedgeRoundRect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0324" y="1332699"/>
            <a:ext cx="3069291" cy="27557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Rectangle 11"/>
          <p:cNvSpPr/>
          <p:nvPr/>
        </p:nvSpPr>
        <p:spPr>
          <a:xfrm>
            <a:off x="228600" y="6324600"/>
            <a:ext cx="990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/>
              <a:t>জামিলাতুন নেছা, সহকারী মৌলভী,ছড়ারকুটি আল ওয়াহেদীয়া দ্বি-মুখী দাখিল মাদ্রাসা, সুন্দরগঞ্জ, গাইবান্ধা।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600"/>
            <a:ext cx="9463078" cy="5334000"/>
          </a:xfrm>
          <a:prstGeom prst="rect">
            <a:avLst/>
          </a:prstGeom>
          <a:solidFill>
            <a:srgbClr val="002060"/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210800" y="6324600"/>
            <a:ext cx="1371600" cy="365125"/>
          </a:xfrm>
        </p:spPr>
        <p:txBody>
          <a:bodyPr/>
          <a:lstStyle/>
          <a:p>
            <a:fld id="{797ACE43-822B-435B-A218-2339BB9A0904}" type="datetime1">
              <a:rPr lang="en-US" sz="1600" smtClean="0">
                <a:solidFill>
                  <a:schemeClr val="tx1"/>
                </a:solidFill>
              </a:rPr>
              <a:t>03/02/2021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82400" y="6371492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6324600"/>
            <a:ext cx="990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/>
              <a:t>জামিলাতুন নেছা, সহকারী মৌলভী,ছড়ারকুটি আল ওয়াহেদীয়া দ্বি-মুখী দাখিল মাদ্রাসা, সুন্দরগঞ্জ, গাইবান্ধা।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82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575"/>
            <a:ext cx="1219200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2060"/>
            </a:solidFill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1524000"/>
            <a:ext cx="8839200" cy="1446550"/>
          </a:xfrm>
          <a:prstGeom prst="rect">
            <a:avLst/>
          </a:prstGeom>
          <a:solidFill>
            <a:srgbClr val="002060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BD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 </a:t>
            </a:r>
            <a:endParaRPr lang="en-US" sz="8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6000" y="6324600"/>
            <a:ext cx="1676400" cy="365125"/>
          </a:xfrm>
        </p:spPr>
        <p:txBody>
          <a:bodyPr/>
          <a:lstStyle/>
          <a:p>
            <a:fld id="{DD1FFA91-B14E-495C-9BC9-1776E29A9DAE}" type="datetime1">
              <a:rPr lang="en-US" sz="1600" smtClean="0">
                <a:solidFill>
                  <a:schemeClr val="tx1"/>
                </a:solidFill>
              </a:rPr>
              <a:t>03/02/2021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6200" y="6324600"/>
            <a:ext cx="457200" cy="3810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6324600"/>
            <a:ext cx="990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/>
              <a:t>জামিলাতুন নেছা, সহকারী মৌলভী,ছড়ারকুটি আল ওয়াহেদীয়া দ্বি-মুখী দাখিল মাদ্রাসা, সুন্দরগঞ্জ, গাইবান্ধা।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321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412"/>
            <a:ext cx="12192000" cy="110799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0512" y="2286685"/>
            <a:ext cx="579120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*যাকাত কি তা বলতে পারবে।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0512" y="3348618"/>
            <a:ext cx="7010400" cy="769441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*যাকাতের নিসাব বর্ণনা করতে পারবে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7530" y="4357735"/>
            <a:ext cx="8229599" cy="1446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* যাকাত ফরজ হওয়ার শর্তগুলো ব্যাখ্যা করতে পারবে।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1"/>
            <a:ext cx="12192000" cy="830997"/>
          </a:xfrm>
          <a:prstGeom prst="rect">
            <a:avLst/>
          </a:prstGeom>
          <a:solidFill>
            <a:srgbClr val="00B050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439400" y="6492875"/>
            <a:ext cx="1143000" cy="365125"/>
          </a:xfrm>
        </p:spPr>
        <p:txBody>
          <a:bodyPr/>
          <a:lstStyle/>
          <a:p>
            <a:fld id="{DD51C9E4-A97D-4E80-8D61-F2642C3CB721}" type="datetime1">
              <a:rPr lang="en-US" sz="1400" smtClean="0">
                <a:solidFill>
                  <a:schemeClr val="tx1"/>
                </a:solidFill>
              </a:rPr>
              <a:t>03/02/2021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11755" y="6554372"/>
            <a:ext cx="380245" cy="3810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" y="6464050"/>
            <a:ext cx="990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/>
              <a:t>জামিলাতুন নেছা, সহকারী মৌলভী,ছড়ারকুটি আল ওয়াহেদীয়া দ্বি-মুখী দাখিল মাদ্রাসা, সুন্দরগঞ্জ, গাইবান্ধা।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4375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Callout 1"/>
          <p:cNvSpPr/>
          <p:nvPr/>
        </p:nvSpPr>
        <p:spPr>
          <a:xfrm>
            <a:off x="4036136" y="609192"/>
            <a:ext cx="2821864" cy="1600607"/>
          </a:xfrm>
          <a:prstGeom prst="leftRightArrowCallou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যাকাত অর্থ</a:t>
            </a:r>
          </a:p>
        </p:txBody>
      </p:sp>
      <p:pic>
        <p:nvPicPr>
          <p:cNvPr id="3" name="Picture 2" descr="C:\Users\Jaduboyra\Desktop\delwar image\wash-clipart-2117bce10b2a9c8ce5efed206a478ec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842" y="304800"/>
            <a:ext cx="2899487" cy="2558371"/>
          </a:xfrm>
          <a:prstGeom prst="rect">
            <a:avLst/>
          </a:prstGeom>
          <a:noFill/>
          <a:ln w="381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007" y="454222"/>
            <a:ext cx="3282193" cy="2259526"/>
          </a:xfrm>
          <a:prstGeom prst="rect">
            <a:avLst/>
          </a:prstGeom>
          <a:ln w="381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5" name="TextBox 4"/>
          <p:cNvSpPr txBox="1"/>
          <p:nvPr/>
        </p:nvSpPr>
        <p:spPr>
          <a:xfrm>
            <a:off x="1524000" y="4002873"/>
            <a:ext cx="8915400" cy="1938992"/>
          </a:xfrm>
          <a:prstGeom prst="rect">
            <a:avLst/>
          </a:prstGeom>
          <a:solidFill>
            <a:schemeClr val="accent4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কোন মুসলিমের নিসাব পরিমাণ সম্পদ থাকলে বছরান্তে ২.৫% হারে সম্পদ গরিবদের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বিতরন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করাকে যাকাত বলে।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138763"/>
            <a:ext cx="281940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পবিত্র হওয়া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0" y="2986800"/>
            <a:ext cx="2743200" cy="76944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বৃদ্ধি পাওয়া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0515600" y="6324600"/>
            <a:ext cx="1295400" cy="365125"/>
          </a:xfrm>
        </p:spPr>
        <p:txBody>
          <a:bodyPr/>
          <a:lstStyle/>
          <a:p>
            <a:fld id="{027F4AC1-4066-46AB-9749-A6DDB45D9E9A}" type="datetime1">
              <a:rPr lang="en-US" sz="1600" smtClean="0">
                <a:solidFill>
                  <a:schemeClr val="accent2"/>
                </a:solidFill>
              </a:rPr>
              <a:t>03/02/2021</a:t>
            </a:fld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712109" y="6400800"/>
            <a:ext cx="456445" cy="3810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8600" y="6324600"/>
            <a:ext cx="990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/>
              <a:t>জামিলাতুন নেছা, সহকারী মৌলভী,ছড়ারকুটি আল ওয়াহেদীয়া দ্বি-মুখী দাখিল মাদ্রাসা, সুন্দরগঞ্জ, গাইবান্ধা।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4178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438400"/>
            <a:ext cx="12954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উশর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84365"/>
            <a:ext cx="3886200" cy="1924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429000" y="838200"/>
            <a:ext cx="2819400" cy="646331"/>
          </a:xfrm>
          <a:prstGeom prst="rect">
            <a:avLst/>
          </a:prstGeom>
          <a:solidFill>
            <a:srgbClr val="002060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দশ ভাগের ১ ভাগ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3962400"/>
            <a:ext cx="2971800" cy="646331"/>
          </a:xfrm>
          <a:prstGeom prst="rect">
            <a:avLst/>
          </a:prstGeom>
          <a:solidFill>
            <a:schemeClr val="accent2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বিশ ভাগের ১ ভাগ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0515600" y="6400800"/>
            <a:ext cx="1295400" cy="365125"/>
          </a:xfrm>
        </p:spPr>
        <p:txBody>
          <a:bodyPr/>
          <a:lstStyle/>
          <a:p>
            <a:fld id="{83785EB8-1DD5-4CDD-90C4-44A43BC3C06A}" type="datetime1">
              <a:rPr lang="en-US" sz="1600" smtClean="0">
                <a:solidFill>
                  <a:schemeClr val="tx1"/>
                </a:solidFill>
              </a:rPr>
              <a:t>03/02/2021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811000" y="6553200"/>
            <a:ext cx="227845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Left Arrow Callout 10"/>
          <p:cNvSpPr/>
          <p:nvPr/>
        </p:nvSpPr>
        <p:spPr>
          <a:xfrm>
            <a:off x="2362200" y="762000"/>
            <a:ext cx="838200" cy="4038600"/>
          </a:xfrm>
          <a:prstGeom prst="lef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895600"/>
            <a:ext cx="3810000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228600" y="6324600"/>
            <a:ext cx="990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/>
              <a:t>জামিলাতুন নেছা, সহকারী মৌলভী,ছড়ারকুটি আল ওয়াহেদীয়া দ্বি-মুখী দাখিল মাদ্রাসা, সুন্দরগঞ্জ, গাইবান্ধা।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4718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1098</TotalTime>
  <Words>730</Words>
  <Application>Microsoft Office PowerPoint</Application>
  <PresentationFormat>Widescreen</PresentationFormat>
  <Paragraphs>155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Calibri</vt:lpstr>
      <vt:lpstr>Century Gothic</vt:lpstr>
      <vt:lpstr>NikoshBAN</vt:lpstr>
      <vt:lpstr>Vrinda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মিলিয়ে নাও…</vt:lpstr>
      <vt:lpstr>PowerPoint Presentation</vt:lpstr>
      <vt:lpstr> যাকাত ফরজ হওয়ার শর্তগূলো উল্লেখ কর ।</vt:lpstr>
      <vt:lpstr>বাড়ীর কাজ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REZA</dc:creator>
  <cp:lastModifiedBy>NAZRUL</cp:lastModifiedBy>
  <cp:revision>271</cp:revision>
  <dcterms:created xsi:type="dcterms:W3CDTF">2006-08-16T00:00:00Z</dcterms:created>
  <dcterms:modified xsi:type="dcterms:W3CDTF">2021-02-03T15:52:02Z</dcterms:modified>
</cp:coreProperties>
</file>