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75" r:id="rId4"/>
    <p:sldId id="259" r:id="rId5"/>
    <p:sldId id="260" r:id="rId6"/>
    <p:sldId id="261" r:id="rId7"/>
    <p:sldId id="262" r:id="rId8"/>
    <p:sldId id="276" r:id="rId9"/>
    <p:sldId id="265" r:id="rId10"/>
    <p:sldId id="267" r:id="rId11"/>
    <p:sldId id="268" r:id="rId12"/>
    <p:sldId id="266" r:id="rId13"/>
    <p:sldId id="269" r:id="rId14"/>
    <p:sldId id="270" r:id="rId15"/>
    <p:sldId id="272"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19"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7D4F20-CA27-4807-9AE9-B867FF66A86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287896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D4F20-CA27-4807-9AE9-B867FF66A86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194527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D4F20-CA27-4807-9AE9-B867FF66A86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305141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D4F20-CA27-4807-9AE9-B867FF66A86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12519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7D4F20-CA27-4807-9AE9-B867FF66A866}"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358458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7D4F20-CA27-4807-9AE9-B867FF66A866}"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243114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D4F20-CA27-4807-9AE9-B867FF66A866}"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211770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7D4F20-CA27-4807-9AE9-B867FF66A866}"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237868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D4F20-CA27-4807-9AE9-B867FF66A866}"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347074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D4F20-CA27-4807-9AE9-B867FF66A866}"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169556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D4F20-CA27-4807-9AE9-B867FF66A866}"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1F10-95DD-4EB6-A680-802D7527A99F}" type="slidenum">
              <a:rPr lang="en-US" smtClean="0"/>
              <a:t>‹#›</a:t>
            </a:fld>
            <a:endParaRPr lang="en-US"/>
          </a:p>
        </p:txBody>
      </p:sp>
    </p:spTree>
    <p:extLst>
      <p:ext uri="{BB962C8B-B14F-4D97-AF65-F5344CB8AC3E}">
        <p14:creationId xmlns:p14="http://schemas.microsoft.com/office/powerpoint/2010/main" val="242956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D4F20-CA27-4807-9AE9-B867FF66A866}"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1F10-95DD-4EB6-A680-802D7527A99F}" type="slidenum">
              <a:rPr lang="en-US" smtClean="0"/>
              <a:t>‹#›</a:t>
            </a:fld>
            <a:endParaRPr lang="en-US"/>
          </a:p>
        </p:txBody>
      </p:sp>
    </p:spTree>
    <p:extLst>
      <p:ext uri="{BB962C8B-B14F-4D97-AF65-F5344CB8AC3E}">
        <p14:creationId xmlns:p14="http://schemas.microsoft.com/office/powerpoint/2010/main" val="408716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5538441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5" y="89452"/>
            <a:ext cx="12122426" cy="6659217"/>
          </a:xfrm>
          <a:prstGeom prst="rect">
            <a:avLst/>
          </a:prstGeom>
        </p:spPr>
      </p:pic>
    </p:spTree>
    <p:extLst>
      <p:ext uri="{BB962C8B-B14F-4D97-AF65-F5344CB8AC3E}">
        <p14:creationId xmlns:p14="http://schemas.microsoft.com/office/powerpoint/2010/main" val="1527758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706" y="-1652796"/>
            <a:ext cx="12192000" cy="772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4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Traffic jam causes great harm to us. It creates a great problem for our</a:t>
            </a:r>
            <a:r>
              <a:rPr kumimoji="0" lang="en-US" sz="440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44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social and individual life. Traffic jam created in the road kills a lot of valuable time. Hours after hours we have to wait for the jam. Students and</a:t>
            </a:r>
            <a:r>
              <a:rPr kumimoji="0" lang="en-US" sz="440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44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service-holders-can’t reach institutions and offices respectively in time.</a:t>
            </a:r>
            <a:r>
              <a:rPr lang="en-US" sz="4400" dirty="0">
                <a:latin typeface="Times New Roman" panose="02020603050405020304" pitchFamily="18" charset="0"/>
                <a:cs typeface="Times New Roman" panose="02020603050405020304" pitchFamily="18" charset="0"/>
              </a:rPr>
              <a:t> The traffic jam kills much time, many valuable lives of the hospital going patients.</a:t>
            </a:r>
            <a:endParaRPr kumimoji="0" lang="en-US" sz="44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103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217" y="1590261"/>
            <a:ext cx="5626813" cy="31904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8511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3305" y="591070"/>
            <a:ext cx="9253331" cy="550920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To relieve the passengers of the suffering of traffic jam, some steps should be taken by the government. The drivers who do not abide by traffic rules should be punished. The traffic authority should be active to enforce the traffic rules and maintain the discipline on the roads.</a:t>
            </a:r>
          </a:p>
        </p:txBody>
      </p:sp>
    </p:spTree>
    <p:extLst>
      <p:ext uri="{BB962C8B-B14F-4D97-AF65-F5344CB8AC3E}">
        <p14:creationId xmlns:p14="http://schemas.microsoft.com/office/powerpoint/2010/main" val="5953056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6109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504" y="1262268"/>
            <a:ext cx="8776253" cy="3416320"/>
          </a:xfrm>
          <a:prstGeom prst="rect">
            <a:avLst/>
          </a:prstGeom>
        </p:spPr>
        <p:txBody>
          <a:bodyPr wrap="square">
            <a:spAutoFit/>
          </a:bodyPr>
          <a:lstStyle/>
          <a:p>
            <a:r>
              <a:rPr lang="en-US" sz="5400" dirty="0">
                <a:latin typeface="Times New Roman" panose="02020603050405020304" pitchFamily="18" charset="0"/>
                <a:cs typeface="Times New Roman" panose="02020603050405020304" pitchFamily="18" charset="0"/>
              </a:rPr>
              <a:t>The sooner the problem is solved, the better not only for saving time but also for saving a life.</a:t>
            </a:r>
          </a:p>
        </p:txBody>
      </p:sp>
    </p:spTree>
    <p:extLst>
      <p:ext uri="{BB962C8B-B14F-4D97-AF65-F5344CB8AC3E}">
        <p14:creationId xmlns:p14="http://schemas.microsoft.com/office/powerpoint/2010/main" val="1550670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095" y="530087"/>
            <a:ext cx="3886200" cy="1143000"/>
          </a:xfrm>
          <a:solidFill>
            <a:schemeClr val="bg1">
              <a:lumMod val="95000"/>
            </a:schemeClr>
          </a:solidFill>
          <a:ln w="57150">
            <a:solidFill>
              <a:schemeClr val="tx1"/>
            </a:solidFill>
          </a:ln>
        </p:spPr>
        <p:txBody>
          <a:bodyPr>
            <a:normAutofit/>
          </a:bodyPr>
          <a:lstStyle/>
          <a:p>
            <a:r>
              <a:rPr lang="en-US" sz="5400" b="1" dirty="0">
                <a:latin typeface="Times New Roman" panose="02020603050405020304" pitchFamily="18" charset="0"/>
                <a:cs typeface="Times New Roman" panose="02020603050405020304" pitchFamily="18" charset="0"/>
              </a:rPr>
              <a:t>Home Work</a:t>
            </a:r>
          </a:p>
        </p:txBody>
      </p:sp>
      <p:sp>
        <p:nvSpPr>
          <p:cNvPr id="3" name="Content Placeholder 2"/>
          <p:cNvSpPr>
            <a:spLocks noGrp="1"/>
          </p:cNvSpPr>
          <p:nvPr>
            <p:ph idx="1"/>
          </p:nvPr>
        </p:nvSpPr>
        <p:spPr>
          <a:xfrm>
            <a:off x="1752600" y="2971800"/>
            <a:ext cx="8578702" cy="2743200"/>
          </a:xfrm>
        </p:spPr>
        <p:txBody>
          <a:bodyPr>
            <a:normAutofit/>
          </a:bodyPr>
          <a:lstStyle/>
          <a:p>
            <a:pPr algn="ctr">
              <a:buNone/>
            </a:pPr>
            <a:endParaRPr lang="en-US" sz="3200" b="1" dirty="0">
              <a:latin typeface="Times New Roman" panose="02020603050405020304" pitchFamily="18" charset="0"/>
              <a:cs typeface="Times New Roman" panose="02020603050405020304" pitchFamily="18" charset="0"/>
            </a:endParaRPr>
          </a:p>
          <a:p>
            <a:pPr algn="ctr"/>
            <a:endParaRPr lang="en-US" sz="3200" b="1" dirty="0"/>
          </a:p>
        </p:txBody>
      </p:sp>
      <p:sp>
        <p:nvSpPr>
          <p:cNvPr id="6" name="Rectangle 5"/>
          <p:cNvSpPr/>
          <p:nvPr/>
        </p:nvSpPr>
        <p:spPr>
          <a:xfrm>
            <a:off x="5131904" y="2574235"/>
            <a:ext cx="5410200"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Write a paragraph about </a:t>
            </a:r>
          </a:p>
          <a:p>
            <a:r>
              <a:rPr lang="en-US" sz="3200" b="1" dirty="0">
                <a:latin typeface="Times New Roman" panose="02020603050405020304" pitchFamily="18" charset="0"/>
                <a:cs typeface="Times New Roman" panose="02020603050405020304" pitchFamily="18" charset="0"/>
              </a:rPr>
              <a:t>       “ </a:t>
            </a:r>
            <a:r>
              <a:rPr lang="en-US" sz="3200" b="1" dirty="0" smtClean="0">
                <a:latin typeface="Times New Roman" panose="02020603050405020304" pitchFamily="18" charset="0"/>
                <a:cs typeface="Times New Roman" panose="02020603050405020304" pitchFamily="18" charset="0"/>
              </a:rPr>
              <a:t>Road Accident”</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38" y="3937860"/>
            <a:ext cx="4293498" cy="2457558"/>
          </a:xfrm>
          <a:prstGeom prst="rect">
            <a:avLst/>
          </a:prstGeom>
        </p:spPr>
      </p:pic>
    </p:spTree>
    <p:extLst>
      <p:ext uri="{BB962C8B-B14F-4D97-AF65-F5344CB8AC3E}">
        <p14:creationId xmlns:p14="http://schemas.microsoft.com/office/powerpoint/2010/main" val="39624590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80">
                                          <p:stCondLst>
                                            <p:cond delay="0"/>
                                          </p:stCondLst>
                                        </p:cTn>
                                        <p:tgtEl>
                                          <p:spTgt spid="6">
                                            <p:txEl>
                                              <p:pRg st="0" end="0"/>
                                            </p:txEl>
                                          </p:spTgt>
                                        </p:tgtEl>
                                      </p:cBhvr>
                                    </p:animEffect>
                                    <p:anim calcmode="lin" valueType="num">
                                      <p:cBhvr>
                                        <p:cTn id="1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0" end="0"/>
                                            </p:txEl>
                                          </p:spTgt>
                                        </p:tgtEl>
                                      </p:cBhvr>
                                      <p:to x="100000" y="60000"/>
                                    </p:animScale>
                                    <p:animScale>
                                      <p:cBhvr>
                                        <p:cTn id="19" dur="166" decel="50000">
                                          <p:stCondLst>
                                            <p:cond delay="676"/>
                                          </p:stCondLst>
                                        </p:cTn>
                                        <p:tgtEl>
                                          <p:spTgt spid="6">
                                            <p:txEl>
                                              <p:pRg st="0" end="0"/>
                                            </p:txEl>
                                          </p:spTgt>
                                        </p:tgtEl>
                                      </p:cBhvr>
                                      <p:to x="100000" y="100000"/>
                                    </p:animScale>
                                    <p:animScale>
                                      <p:cBhvr>
                                        <p:cTn id="20" dur="26">
                                          <p:stCondLst>
                                            <p:cond delay="1312"/>
                                          </p:stCondLst>
                                        </p:cTn>
                                        <p:tgtEl>
                                          <p:spTgt spid="6">
                                            <p:txEl>
                                              <p:pRg st="0" end="0"/>
                                            </p:txEl>
                                          </p:spTgt>
                                        </p:tgtEl>
                                      </p:cBhvr>
                                      <p:to x="100000" y="80000"/>
                                    </p:animScale>
                                    <p:animScale>
                                      <p:cBhvr>
                                        <p:cTn id="21" dur="166" decel="50000">
                                          <p:stCondLst>
                                            <p:cond delay="1338"/>
                                          </p:stCondLst>
                                        </p:cTn>
                                        <p:tgtEl>
                                          <p:spTgt spid="6">
                                            <p:txEl>
                                              <p:pRg st="0" end="0"/>
                                            </p:txEl>
                                          </p:spTgt>
                                        </p:tgtEl>
                                      </p:cBhvr>
                                      <p:to x="100000" y="100000"/>
                                    </p:animScale>
                                    <p:animScale>
                                      <p:cBhvr>
                                        <p:cTn id="22" dur="26">
                                          <p:stCondLst>
                                            <p:cond delay="1642"/>
                                          </p:stCondLst>
                                        </p:cTn>
                                        <p:tgtEl>
                                          <p:spTgt spid="6">
                                            <p:txEl>
                                              <p:pRg st="0" end="0"/>
                                            </p:txEl>
                                          </p:spTgt>
                                        </p:tgtEl>
                                      </p:cBhvr>
                                      <p:to x="100000" y="90000"/>
                                    </p:animScale>
                                    <p:animScale>
                                      <p:cBhvr>
                                        <p:cTn id="23" dur="166" decel="50000">
                                          <p:stCondLst>
                                            <p:cond delay="1668"/>
                                          </p:stCondLst>
                                        </p:cTn>
                                        <p:tgtEl>
                                          <p:spTgt spid="6">
                                            <p:txEl>
                                              <p:pRg st="0" end="0"/>
                                            </p:txEl>
                                          </p:spTgt>
                                        </p:tgtEl>
                                      </p:cBhvr>
                                      <p:to x="100000" y="100000"/>
                                    </p:animScale>
                                    <p:animScale>
                                      <p:cBhvr>
                                        <p:cTn id="24" dur="26">
                                          <p:stCondLst>
                                            <p:cond delay="1808"/>
                                          </p:stCondLst>
                                        </p:cTn>
                                        <p:tgtEl>
                                          <p:spTgt spid="6">
                                            <p:txEl>
                                              <p:pRg st="0" end="0"/>
                                            </p:txEl>
                                          </p:spTgt>
                                        </p:tgtEl>
                                      </p:cBhvr>
                                      <p:to x="100000" y="95000"/>
                                    </p:animScale>
                                    <p:animScale>
                                      <p:cBhvr>
                                        <p:cTn id="25" dur="166" decel="50000">
                                          <p:stCondLst>
                                            <p:cond delay="1834"/>
                                          </p:stCondLst>
                                        </p:cTn>
                                        <p:tgtEl>
                                          <p:spTgt spid="6">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580">
                                          <p:stCondLst>
                                            <p:cond delay="0"/>
                                          </p:stCondLst>
                                        </p:cTn>
                                        <p:tgtEl>
                                          <p:spTgt spid="6">
                                            <p:txEl>
                                              <p:pRg st="1" end="1"/>
                                            </p:txEl>
                                          </p:spTgt>
                                        </p:tgtEl>
                                      </p:cBhvr>
                                    </p:animEffect>
                                    <p:anim calcmode="lin" valueType="num">
                                      <p:cBhvr>
                                        <p:cTn id="29"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xEl>
                                              <p:pRg st="1" end="1"/>
                                            </p:txEl>
                                          </p:spTgt>
                                        </p:tgtEl>
                                      </p:cBhvr>
                                      <p:to x="100000" y="60000"/>
                                    </p:animScale>
                                    <p:animScale>
                                      <p:cBhvr>
                                        <p:cTn id="35" dur="166" decel="50000">
                                          <p:stCondLst>
                                            <p:cond delay="676"/>
                                          </p:stCondLst>
                                        </p:cTn>
                                        <p:tgtEl>
                                          <p:spTgt spid="6">
                                            <p:txEl>
                                              <p:pRg st="1" end="1"/>
                                            </p:txEl>
                                          </p:spTgt>
                                        </p:tgtEl>
                                      </p:cBhvr>
                                      <p:to x="100000" y="100000"/>
                                    </p:animScale>
                                    <p:animScale>
                                      <p:cBhvr>
                                        <p:cTn id="36" dur="26">
                                          <p:stCondLst>
                                            <p:cond delay="1312"/>
                                          </p:stCondLst>
                                        </p:cTn>
                                        <p:tgtEl>
                                          <p:spTgt spid="6">
                                            <p:txEl>
                                              <p:pRg st="1" end="1"/>
                                            </p:txEl>
                                          </p:spTgt>
                                        </p:tgtEl>
                                      </p:cBhvr>
                                      <p:to x="100000" y="80000"/>
                                    </p:animScale>
                                    <p:animScale>
                                      <p:cBhvr>
                                        <p:cTn id="37" dur="166" decel="50000">
                                          <p:stCondLst>
                                            <p:cond delay="1338"/>
                                          </p:stCondLst>
                                        </p:cTn>
                                        <p:tgtEl>
                                          <p:spTgt spid="6">
                                            <p:txEl>
                                              <p:pRg st="1" end="1"/>
                                            </p:txEl>
                                          </p:spTgt>
                                        </p:tgtEl>
                                      </p:cBhvr>
                                      <p:to x="100000" y="100000"/>
                                    </p:animScale>
                                    <p:animScale>
                                      <p:cBhvr>
                                        <p:cTn id="38" dur="26">
                                          <p:stCondLst>
                                            <p:cond delay="1642"/>
                                          </p:stCondLst>
                                        </p:cTn>
                                        <p:tgtEl>
                                          <p:spTgt spid="6">
                                            <p:txEl>
                                              <p:pRg st="1" end="1"/>
                                            </p:txEl>
                                          </p:spTgt>
                                        </p:tgtEl>
                                      </p:cBhvr>
                                      <p:to x="100000" y="90000"/>
                                    </p:animScale>
                                    <p:animScale>
                                      <p:cBhvr>
                                        <p:cTn id="39" dur="166" decel="50000">
                                          <p:stCondLst>
                                            <p:cond delay="1668"/>
                                          </p:stCondLst>
                                        </p:cTn>
                                        <p:tgtEl>
                                          <p:spTgt spid="6">
                                            <p:txEl>
                                              <p:pRg st="1" end="1"/>
                                            </p:txEl>
                                          </p:spTgt>
                                        </p:tgtEl>
                                      </p:cBhvr>
                                      <p:to x="100000" y="100000"/>
                                    </p:animScale>
                                    <p:animScale>
                                      <p:cBhvr>
                                        <p:cTn id="40" dur="26">
                                          <p:stCondLst>
                                            <p:cond delay="1808"/>
                                          </p:stCondLst>
                                        </p:cTn>
                                        <p:tgtEl>
                                          <p:spTgt spid="6">
                                            <p:txEl>
                                              <p:pRg st="1" end="1"/>
                                            </p:txEl>
                                          </p:spTgt>
                                        </p:tgtEl>
                                      </p:cBhvr>
                                      <p:to x="100000" y="95000"/>
                                    </p:animScale>
                                    <p:animScale>
                                      <p:cBhvr>
                                        <p:cTn id="41"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714" y="662608"/>
            <a:ext cx="8656982" cy="5410613"/>
          </a:xfrm>
          <a:prstGeom prst="rect">
            <a:avLst/>
          </a:prstGeom>
        </p:spPr>
      </p:pic>
    </p:spTree>
    <p:extLst>
      <p:ext uri="{BB962C8B-B14F-4D97-AF65-F5344CB8AC3E}">
        <p14:creationId xmlns:p14="http://schemas.microsoft.com/office/powerpoint/2010/main" val="1394977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623"/>
          <a:stretch/>
        </p:blipFill>
        <p:spPr>
          <a:xfrm>
            <a:off x="1928191" y="1300607"/>
            <a:ext cx="8751443" cy="3539750"/>
          </a:xfrm>
          <a:prstGeom prst="rect">
            <a:avLst/>
          </a:prstGeom>
        </p:spPr>
      </p:pic>
    </p:spTree>
    <p:extLst>
      <p:ext uri="{BB962C8B-B14F-4D97-AF65-F5344CB8AC3E}">
        <p14:creationId xmlns:p14="http://schemas.microsoft.com/office/powerpoint/2010/main" val="374470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BAIYA_SULTANA_copy.jpg"/>
          <p:cNvPicPr>
            <a:picLocks noChangeAspect="1"/>
          </p:cNvPicPr>
          <p:nvPr/>
        </p:nvPicPr>
        <p:blipFill>
          <a:blip r:embed="rId2"/>
          <a:stretch>
            <a:fillRect/>
          </a:stretch>
        </p:blipFill>
        <p:spPr>
          <a:xfrm>
            <a:off x="2438400" y="1676400"/>
            <a:ext cx="2667000" cy="2476500"/>
          </a:xfrm>
          <a:prstGeom prst="rect">
            <a:avLst/>
          </a:prstGeom>
          <a:ln w="76200">
            <a:solidFill>
              <a:schemeClr val="bg1">
                <a:lumMod val="65000"/>
              </a:schemeClr>
            </a:solidFill>
          </a:ln>
        </p:spPr>
      </p:pic>
      <p:sp>
        <p:nvSpPr>
          <p:cNvPr id="3" name="Title 1"/>
          <p:cNvSpPr txBox="1">
            <a:spLocks/>
          </p:cNvSpPr>
          <p:nvPr/>
        </p:nvSpPr>
        <p:spPr>
          <a:xfrm>
            <a:off x="3962400" y="228600"/>
            <a:ext cx="4381500" cy="642866"/>
          </a:xfrm>
          <a:prstGeom prst="rect">
            <a:avLst/>
          </a:prstGeom>
          <a:solidFill>
            <a:schemeClr val="bg1">
              <a:lumMod val="75000"/>
            </a:schemeClr>
          </a:solidFill>
        </p:spPr>
        <p:txBody>
          <a:bodyPr>
            <a:noAutofit/>
          </a:bodyPr>
          <a:lstStyle/>
          <a:p>
            <a:pPr algn="ctr">
              <a:spcBef>
                <a:spcPct val="0"/>
              </a:spcBef>
              <a:defRPr/>
            </a:pPr>
            <a:r>
              <a:rPr lang="en-US" sz="2800" b="1" dirty="0">
                <a:latin typeface="+mj-lt"/>
                <a:ea typeface="+mj-ea"/>
                <a:cs typeface="+mj-cs"/>
              </a:rPr>
              <a:t>  </a:t>
            </a:r>
            <a:r>
              <a:rPr lang="en-US" sz="3600" b="1" dirty="0">
                <a:latin typeface="Times New Roman" pitchFamily="18" charset="0"/>
                <a:ea typeface="+mj-ea"/>
                <a:cs typeface="Times New Roman" pitchFamily="18" charset="0"/>
              </a:rPr>
              <a:t>INTRODUCTION</a:t>
            </a:r>
            <a:endParaRPr lang="en-US" sz="3200" b="1" dirty="0">
              <a:latin typeface="Times New Roman" pitchFamily="18" charset="0"/>
              <a:ea typeface="+mj-ea"/>
              <a:cs typeface="Times New Roman" pitchFamily="18" charset="0"/>
            </a:endParaRPr>
          </a:p>
        </p:txBody>
      </p:sp>
      <p:sp>
        <p:nvSpPr>
          <p:cNvPr id="4" name="Rounded Rectangle 3"/>
          <p:cNvSpPr/>
          <p:nvPr/>
        </p:nvSpPr>
        <p:spPr>
          <a:xfrm>
            <a:off x="1981200" y="3962400"/>
            <a:ext cx="3581400" cy="1752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b="1" dirty="0">
                <a:solidFill>
                  <a:schemeClr val="tx1"/>
                </a:solidFill>
                <a:latin typeface="Times New Roman" pitchFamily="18" charset="0"/>
                <a:cs typeface="Times New Roman" pitchFamily="18" charset="0"/>
              </a:rPr>
              <a:t>RUBAIYA SULTANA</a:t>
            </a:r>
          </a:p>
          <a:p>
            <a:pPr algn="ctr"/>
            <a:r>
              <a:rPr lang="en-US" sz="2400" b="1" dirty="0">
                <a:solidFill>
                  <a:schemeClr val="tx1"/>
                </a:solidFill>
                <a:latin typeface="Times New Roman" pitchFamily="18" charset="0"/>
                <a:cs typeface="Times New Roman" pitchFamily="18" charset="0"/>
              </a:rPr>
              <a:t>Assistant Teacher</a:t>
            </a:r>
          </a:p>
          <a:p>
            <a:pPr algn="ctr"/>
            <a:r>
              <a:rPr lang="en-US" sz="2000" b="1" dirty="0">
                <a:solidFill>
                  <a:schemeClr val="tx1"/>
                </a:solidFill>
                <a:latin typeface="Times New Roman" pitchFamily="18" charset="0"/>
                <a:cs typeface="Times New Roman" pitchFamily="18" charset="0"/>
              </a:rPr>
              <a:t>Hafiz Ahmed High School</a:t>
            </a:r>
          </a:p>
          <a:p>
            <a:pPr algn="ctr"/>
            <a:r>
              <a:rPr lang="en-US" sz="2000" b="1" dirty="0" err="1">
                <a:solidFill>
                  <a:schemeClr val="tx1"/>
                </a:solidFill>
                <a:latin typeface="Times New Roman" pitchFamily="18" charset="0"/>
                <a:cs typeface="Times New Roman" pitchFamily="18" charset="0"/>
              </a:rPr>
              <a:t>Barura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Cumilla</a:t>
            </a:r>
            <a:r>
              <a:rPr lang="en-US" sz="2000" b="1" dirty="0">
                <a:solidFill>
                  <a:schemeClr val="tx1"/>
                </a:solidFill>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5" name="Rounded Rectangle 4"/>
          <p:cNvSpPr/>
          <p:nvPr/>
        </p:nvSpPr>
        <p:spPr>
          <a:xfrm>
            <a:off x="6019800" y="5257800"/>
            <a:ext cx="4579374" cy="990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English  Grammar And Composition</a:t>
            </a:r>
          </a:p>
          <a:p>
            <a:pPr algn="ctr"/>
            <a:r>
              <a:rPr lang="en-US" sz="2000" b="1" dirty="0">
                <a:solidFill>
                  <a:schemeClr val="tx1"/>
                </a:solidFill>
                <a:latin typeface="Times New Roman" pitchFamily="18" charset="0"/>
                <a:cs typeface="Times New Roman" pitchFamily="18" charset="0"/>
              </a:rPr>
              <a:t>Class: </a:t>
            </a:r>
            <a:r>
              <a:rPr lang="en-US" sz="2000" b="1" dirty="0" smtClean="0">
                <a:solidFill>
                  <a:schemeClr val="tx1"/>
                </a:solidFill>
                <a:latin typeface="Times New Roman" pitchFamily="18" charset="0"/>
                <a:cs typeface="Times New Roman" pitchFamily="18" charset="0"/>
              </a:rPr>
              <a:t>Nine-Ten</a:t>
            </a:r>
            <a:endParaRPr lang="en-US" sz="2000" b="1" dirty="0">
              <a:solidFill>
                <a:schemeClr val="tx1"/>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362200"/>
            <a:ext cx="2171700" cy="2895600"/>
          </a:xfrm>
          <a:prstGeom prst="rect">
            <a:avLst/>
          </a:prstGeom>
        </p:spPr>
      </p:pic>
    </p:spTree>
    <p:extLst>
      <p:ext uri="{BB962C8B-B14F-4D97-AF65-F5344CB8AC3E}">
        <p14:creationId xmlns:p14="http://schemas.microsoft.com/office/powerpoint/2010/main" val="2788861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391" y="129208"/>
            <a:ext cx="9253332" cy="2800767"/>
          </a:xfrm>
          <a:prstGeom prst="rect">
            <a:avLst/>
          </a:prstGeom>
        </p:spPr>
        <p:txBody>
          <a:bodyPr wrap="square">
            <a:spAutoFit/>
          </a:bodyPr>
          <a:lstStyle/>
          <a:p>
            <a:r>
              <a:rPr lang="en-US" sz="4800" b="1" dirty="0" smtClean="0">
                <a:latin typeface="Times New Roman" panose="02020603050405020304" pitchFamily="18" charset="0"/>
                <a:cs typeface="Times New Roman" panose="02020603050405020304" pitchFamily="18" charset="0"/>
              </a:rPr>
              <a:t>Our today’s lesson is-</a:t>
            </a:r>
          </a:p>
          <a:p>
            <a:r>
              <a:rPr lang="en-US" sz="4800" b="1" dirty="0" smtClean="0">
                <a:latin typeface="Times New Roman" panose="02020603050405020304" pitchFamily="18" charset="0"/>
                <a:cs typeface="Times New Roman" panose="02020603050405020304" pitchFamily="18" charset="0"/>
              </a:rPr>
              <a:t>                Paragraph Writing</a:t>
            </a:r>
          </a:p>
          <a:p>
            <a:r>
              <a:rPr lang="en-US" sz="4800" dirty="0" smtClean="0"/>
              <a:t>		</a:t>
            </a:r>
            <a:r>
              <a:rPr lang="en-US" sz="8000" dirty="0" smtClean="0">
                <a:latin typeface="Algerian" panose="04020705040A02060702" pitchFamily="82" charset="0"/>
              </a:rPr>
              <a:t>TRAFFIC JAM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355" y="3328178"/>
            <a:ext cx="6677550" cy="2953219"/>
          </a:xfrm>
          <a:prstGeom prst="rect">
            <a:avLst/>
          </a:prstGeom>
        </p:spPr>
      </p:pic>
    </p:spTree>
    <p:extLst>
      <p:ext uri="{BB962C8B-B14F-4D97-AF65-F5344CB8AC3E}">
        <p14:creationId xmlns:p14="http://schemas.microsoft.com/office/powerpoint/2010/main" val="1109212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440" y="1445143"/>
            <a:ext cx="8906064" cy="4431983"/>
          </a:xfrm>
          <a:prstGeom prst="rect">
            <a:avLst/>
          </a:prstGeom>
        </p:spPr>
        <p:txBody>
          <a:bodyPr wrap="square">
            <a:spAutoFit/>
          </a:bodyPr>
          <a:lstStyle/>
          <a:p>
            <a:pPr marL="571500" indent="-571500">
              <a:buFont typeface="Wingdings" panose="05000000000000000000" pitchFamily="2" charset="2"/>
              <a:buChar char="§"/>
            </a:pPr>
            <a:r>
              <a:rPr lang="en-US" sz="3600" b="1" dirty="0" smtClean="0">
                <a:latin typeface="Times New Roman" panose="02020603050405020304" pitchFamily="18" charset="0"/>
                <a:cs typeface="Times New Roman" panose="02020603050405020304" pitchFamily="18" charset="0"/>
              </a:rPr>
              <a:t>What </a:t>
            </a:r>
            <a:r>
              <a:rPr lang="en-US" sz="3600" b="1" dirty="0">
                <a:latin typeface="Times New Roman" panose="02020603050405020304" pitchFamily="18" charset="0"/>
                <a:cs typeface="Times New Roman" panose="02020603050405020304" pitchFamily="18" charset="0"/>
              </a:rPr>
              <a:t>is Traffic </a:t>
            </a:r>
            <a:r>
              <a:rPr lang="en-US" sz="3600" b="1" dirty="0" smtClean="0">
                <a:latin typeface="Times New Roman" panose="02020603050405020304" pitchFamily="18" charset="0"/>
                <a:cs typeface="Times New Roman" panose="02020603050405020304" pitchFamily="18" charset="0"/>
              </a:rPr>
              <a:t>jam?</a:t>
            </a:r>
            <a:endParaRPr lang="en-US" sz="3600" b="1"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en-US" sz="3600" b="1" dirty="0" smtClean="0">
                <a:latin typeface="Times New Roman" panose="02020603050405020304" pitchFamily="18" charset="0"/>
                <a:cs typeface="Times New Roman" panose="02020603050405020304" pitchFamily="18" charset="0"/>
              </a:rPr>
              <a:t>Traffic </a:t>
            </a:r>
            <a:r>
              <a:rPr lang="en-US" sz="3600" b="1" dirty="0">
                <a:latin typeface="Times New Roman" panose="02020603050405020304" pitchFamily="18" charset="0"/>
                <a:cs typeface="Times New Roman" panose="02020603050405020304" pitchFamily="18" charset="0"/>
              </a:rPr>
              <a:t>jam in cities &amp; </a:t>
            </a:r>
            <a:r>
              <a:rPr lang="en-US" sz="3600" b="1" dirty="0" smtClean="0">
                <a:latin typeface="Times New Roman" panose="02020603050405020304" pitchFamily="18" charset="0"/>
                <a:cs typeface="Times New Roman" panose="02020603050405020304" pitchFamily="18" charset="0"/>
              </a:rPr>
              <a:t>Bangladesh</a:t>
            </a:r>
          </a:p>
          <a:p>
            <a:pPr marL="571500" indent="-571500">
              <a:buFont typeface="Wingdings" panose="05000000000000000000" pitchFamily="2" charset="2"/>
              <a:buChar char="§"/>
            </a:pPr>
            <a:r>
              <a:rPr lang="en-US" sz="3600" b="1" dirty="0" smtClean="0">
                <a:latin typeface="Times New Roman" panose="02020603050405020304" pitchFamily="18" charset="0"/>
                <a:cs typeface="Times New Roman" panose="02020603050405020304" pitchFamily="18" charset="0"/>
              </a:rPr>
              <a:t>Causes</a:t>
            </a:r>
          </a:p>
          <a:p>
            <a:pPr marL="571500" indent="-571500">
              <a:buFont typeface="Wingdings" panose="05000000000000000000" pitchFamily="2" charset="2"/>
              <a:buChar char="§"/>
            </a:pPr>
            <a:r>
              <a:rPr lang="en-US" sz="3600" b="1" dirty="0" smtClean="0">
                <a:latin typeface="Times New Roman" panose="02020603050405020304" pitchFamily="18" charset="0"/>
                <a:cs typeface="Times New Roman" panose="02020603050405020304" pitchFamily="18" charset="0"/>
              </a:rPr>
              <a:t>Effects</a:t>
            </a:r>
          </a:p>
          <a:p>
            <a:pPr marL="571500" indent="-571500">
              <a:buFont typeface="Wingdings" panose="05000000000000000000" pitchFamily="2" charset="2"/>
              <a:buChar char="§"/>
            </a:pPr>
            <a:r>
              <a:rPr lang="en-US" sz="3600" b="1" dirty="0" smtClean="0">
                <a:latin typeface="Times New Roman" panose="02020603050405020304" pitchFamily="18" charset="0"/>
                <a:cs typeface="Times New Roman" panose="02020603050405020304" pitchFamily="18" charset="0"/>
              </a:rPr>
              <a:t>Solution</a:t>
            </a:r>
          </a:p>
          <a:p>
            <a:pPr marL="571500" indent="-571500">
              <a:buFont typeface="Wingdings" panose="05000000000000000000" pitchFamily="2" charset="2"/>
              <a:buChar char="§"/>
            </a:pPr>
            <a:r>
              <a:rPr lang="en-US" sz="3600" b="1" dirty="0" smtClean="0">
                <a:latin typeface="Times New Roman" panose="02020603050405020304" pitchFamily="18" charset="0"/>
                <a:cs typeface="Times New Roman" panose="02020603050405020304" pitchFamily="18" charset="0"/>
              </a:rPr>
              <a:t>Concluding Sentence </a:t>
            </a:r>
            <a:r>
              <a:rPr lang="en-US" sz="5400" b="1" dirty="0"/>
              <a:t/>
            </a:r>
            <a:br>
              <a:rPr lang="en-US" sz="5400" b="1" dirty="0"/>
            </a:br>
            <a:endParaRPr lang="en-US" sz="6600" b="1" dirty="0"/>
          </a:p>
        </p:txBody>
      </p:sp>
      <p:sp>
        <p:nvSpPr>
          <p:cNvPr id="3" name="Rectangle 2"/>
          <p:cNvSpPr/>
          <p:nvPr/>
        </p:nvSpPr>
        <p:spPr>
          <a:xfrm>
            <a:off x="4164497" y="208722"/>
            <a:ext cx="2892287"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4" name="TextBox 3"/>
          <p:cNvSpPr txBox="1"/>
          <p:nvPr/>
        </p:nvSpPr>
        <p:spPr>
          <a:xfrm>
            <a:off x="4661453" y="268357"/>
            <a:ext cx="1808922" cy="769441"/>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Topics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8301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66" y="562274"/>
            <a:ext cx="11200392" cy="5293757"/>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What is Traffic Jam</a:t>
            </a:r>
            <a:r>
              <a:rPr lang="en-US" sz="4400" b="1" dirty="0" smtClean="0">
                <a:latin typeface="Times New Roman" panose="02020603050405020304" pitchFamily="18" charset="0"/>
                <a:cs typeface="Times New Roman" panose="02020603050405020304" pitchFamily="18" charset="0"/>
              </a:rPr>
              <a:t>?(Topic Sentence</a:t>
            </a:r>
            <a:r>
              <a:rPr lang="en-US" sz="4400" b="1" dirty="0" smtClean="0"/>
              <a:t>)</a:t>
            </a:r>
          </a:p>
          <a:p>
            <a:endParaRPr lang="en-US" sz="6000" dirty="0"/>
          </a:p>
          <a:p>
            <a:endParaRPr lang="en-US" sz="6000" dirty="0" smtClean="0"/>
          </a:p>
          <a:p>
            <a:endParaRPr lang="en-US" sz="6000" dirty="0" smtClean="0"/>
          </a:p>
          <a:p>
            <a:endParaRPr lang="en-US" dirty="0" smtClean="0"/>
          </a:p>
          <a:p>
            <a:endParaRPr lang="en-US" sz="3200" b="1"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Traffic jam is a situation in which a long line of vehicles on a road have stopped moving or are moving very slowly.</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746" y="1675911"/>
            <a:ext cx="7524750" cy="2806636"/>
          </a:xfrm>
          <a:prstGeom prst="rect">
            <a:avLst/>
          </a:prstGeom>
        </p:spPr>
      </p:pic>
    </p:spTree>
    <p:extLst>
      <p:ext uri="{BB962C8B-B14F-4D97-AF65-F5344CB8AC3E}">
        <p14:creationId xmlns:p14="http://schemas.microsoft.com/office/powerpoint/2010/main" val="836454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7" y="655982"/>
            <a:ext cx="9544878" cy="208721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sz="4900" b="1" u="sng" dirty="0" smtClean="0">
                <a:latin typeface="Times New Roman" panose="02020603050405020304" pitchFamily="18" charset="0"/>
                <a:cs typeface="Times New Roman" panose="02020603050405020304" pitchFamily="18" charset="0"/>
              </a:rPr>
              <a:t>Enlarging idea; Supporting Sentences:</a:t>
            </a:r>
            <a:r>
              <a:rPr lang="en-US" sz="4900" b="1" u="sng" dirty="0">
                <a:latin typeface="Times New Roman" panose="02020603050405020304" pitchFamily="18" charset="0"/>
                <a:cs typeface="Times New Roman" panose="02020603050405020304" pitchFamily="18" charset="0"/>
              </a:rPr>
              <a:t/>
            </a:r>
            <a:br>
              <a:rPr lang="en-US" sz="4900" b="1" u="sng"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dirty="0"/>
              <a:t/>
            </a:r>
            <a:br>
              <a:rPr lang="en-US" dirty="0"/>
            </a:br>
            <a:r>
              <a:rPr lang="en-US" sz="4900" dirty="0" smtClean="0">
                <a:latin typeface="Times New Roman" panose="02020603050405020304" pitchFamily="18" charset="0"/>
                <a:cs typeface="Times New Roman" panose="02020603050405020304" pitchFamily="18" charset="0"/>
              </a:rPr>
              <a:t>It is </a:t>
            </a:r>
            <a:r>
              <a:rPr lang="en-US" sz="4900" dirty="0">
                <a:latin typeface="Times New Roman" panose="02020603050405020304" pitchFamily="18" charset="0"/>
                <a:cs typeface="Times New Roman" panose="02020603050405020304" pitchFamily="18" charset="0"/>
              </a:rPr>
              <a:t>a common problem in big cities ‘and towns. It is one of the major problems in modern time. Everyman in the town has to face the nasty situation of a traffic jam.</a:t>
            </a:r>
          </a:p>
        </p:txBody>
      </p:sp>
    </p:spTree>
    <p:extLst>
      <p:ext uri="{BB962C8B-B14F-4D97-AF65-F5344CB8AC3E}">
        <p14:creationId xmlns:p14="http://schemas.microsoft.com/office/powerpoint/2010/main" val="408112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0626" y="665922"/>
            <a:ext cx="9203635" cy="5632311"/>
          </a:xfrm>
          <a:prstGeom prst="rect">
            <a:avLst/>
          </a:prstGeom>
          <a:noFill/>
        </p:spPr>
        <p:txBody>
          <a:bodyPr wrap="square" rtlCol="0">
            <a:spAutoFit/>
          </a:bodyPr>
          <a:lstStyle/>
          <a:p>
            <a:pPr marL="285750" indent="-285750">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Insufficient amount of </a:t>
            </a:r>
            <a:r>
              <a:rPr lang="en-US" sz="3600" dirty="0" smtClean="0">
                <a:latin typeface="Times New Roman" panose="02020603050405020304" pitchFamily="18" charset="0"/>
                <a:cs typeface="Times New Roman" panose="02020603050405020304" pitchFamily="18" charset="0"/>
              </a:rPr>
              <a:t>roads</a:t>
            </a:r>
          </a:p>
          <a:p>
            <a:pPr marL="285750" indent="-285750">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Poor </a:t>
            </a:r>
            <a:r>
              <a:rPr lang="en-US" sz="3600" dirty="0">
                <a:latin typeface="Times New Roman" panose="02020603050405020304" pitchFamily="18" charset="0"/>
                <a:cs typeface="Times New Roman" panose="02020603050405020304" pitchFamily="18" charset="0"/>
              </a:rPr>
              <a:t>Traffic </a:t>
            </a:r>
            <a:r>
              <a:rPr lang="en-US" sz="3600" dirty="0" smtClean="0">
                <a:latin typeface="Times New Roman" panose="02020603050405020304" pitchFamily="18" charset="0"/>
                <a:cs typeface="Times New Roman" panose="02020603050405020304" pitchFamily="18" charset="0"/>
              </a:rPr>
              <a:t>Administration</a:t>
            </a:r>
          </a:p>
          <a:p>
            <a:pPr marL="285750" indent="-285750">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Wrong Parking</a:t>
            </a:r>
          </a:p>
          <a:p>
            <a:pPr marL="285750" indent="-285750">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Unfit </a:t>
            </a:r>
            <a:r>
              <a:rPr lang="en-US" sz="3600" dirty="0">
                <a:latin typeface="Times New Roman" panose="02020603050405020304" pitchFamily="18" charset="0"/>
                <a:cs typeface="Times New Roman" panose="02020603050405020304" pitchFamily="18" charset="0"/>
              </a:rPr>
              <a:t>Vehicles &amp; Illegal </a:t>
            </a:r>
            <a:r>
              <a:rPr lang="en-US" sz="3600" dirty="0" smtClean="0">
                <a:latin typeface="Times New Roman" panose="02020603050405020304" pitchFamily="18" charset="0"/>
                <a:cs typeface="Times New Roman" panose="02020603050405020304" pitchFamily="18" charset="0"/>
              </a:rPr>
              <a:t>License</a:t>
            </a:r>
          </a:p>
          <a:p>
            <a:pPr marL="285750" indent="-285750">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Construction Works</a:t>
            </a:r>
          </a:p>
          <a:p>
            <a:pPr marL="285750" indent="-285750">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Hawkers</a:t>
            </a:r>
          </a:p>
          <a:p>
            <a:pPr marL="285750" indent="-285750">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Political </a:t>
            </a:r>
            <a:r>
              <a:rPr lang="en-US" sz="3600" dirty="0">
                <a:latin typeface="Times New Roman" panose="02020603050405020304" pitchFamily="18" charset="0"/>
                <a:cs typeface="Times New Roman" panose="02020603050405020304" pitchFamily="18" charset="0"/>
              </a:rPr>
              <a:t>Meeting and </a:t>
            </a:r>
            <a:r>
              <a:rPr lang="en-US" sz="3600" dirty="0" smtClean="0">
                <a:latin typeface="Times New Roman" panose="02020603050405020304" pitchFamily="18" charset="0"/>
                <a:cs typeface="Times New Roman" panose="02020603050405020304" pitchFamily="18" charset="0"/>
              </a:rPr>
              <a:t>Rally</a:t>
            </a:r>
          </a:p>
          <a:p>
            <a:pPr marL="285750" indent="-285750">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Overtaking Tendency</a:t>
            </a:r>
          </a:p>
          <a:p>
            <a:pPr marL="285750" indent="-285750">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Uneducated Drivers</a:t>
            </a:r>
          </a:p>
          <a:p>
            <a:pPr marL="285750" indent="-285750">
              <a:buFont typeface="Wingdings" panose="05000000000000000000" pitchFamily="2" charset="2"/>
              <a:buChar char="ü"/>
            </a:pPr>
            <a:r>
              <a:rPr lang="en-US" sz="3600" dirty="0" smtClean="0">
                <a:latin typeface="Times New Roman" panose="02020603050405020304" pitchFamily="18" charset="0"/>
                <a:cs typeface="Times New Roman" panose="02020603050405020304" pitchFamily="18" charset="0"/>
              </a:rPr>
              <a:t>Accident</a:t>
            </a:r>
            <a:endParaRPr lang="en-US" sz="3600" dirty="0"/>
          </a:p>
        </p:txBody>
      </p:sp>
      <p:sp>
        <p:nvSpPr>
          <p:cNvPr id="3" name="Rectangle 2"/>
          <p:cNvSpPr/>
          <p:nvPr/>
        </p:nvSpPr>
        <p:spPr>
          <a:xfrm>
            <a:off x="4389783" y="0"/>
            <a:ext cx="6096000" cy="1446550"/>
          </a:xfrm>
          <a:prstGeom prst="rect">
            <a:avLst/>
          </a:prstGeom>
        </p:spPr>
        <p:txBody>
          <a:bodyPr>
            <a:spAutoFit/>
          </a:bodyPr>
          <a:lstStyle/>
          <a:p>
            <a:r>
              <a:rPr lang="en-US" sz="4400" b="1" dirty="0">
                <a:latin typeface="Times New Roman" panose="02020603050405020304" pitchFamily="18" charset="0"/>
                <a:cs typeface="Times New Roman" panose="02020603050405020304" pitchFamily="18" charset="0"/>
              </a:rPr>
              <a:t>Causes</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sz="4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015"/>
          <a:stretch/>
        </p:blipFill>
        <p:spPr>
          <a:xfrm>
            <a:off x="7623312" y="3717235"/>
            <a:ext cx="4283766" cy="27004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4104861" y="109331"/>
            <a:ext cx="2494722" cy="6758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871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3243" y="1063488"/>
            <a:ext cx="10147852" cy="3970318"/>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There are many causes of traffic jam in </a:t>
            </a:r>
            <a:r>
              <a:rPr lang="en-US" sz="3600" dirty="0" err="1" smtClean="0">
                <a:latin typeface="Times New Roman" panose="02020603050405020304" pitchFamily="18" charset="0"/>
                <a:cs typeface="Times New Roman" panose="02020603050405020304" pitchFamily="18" charset="0"/>
              </a:rPr>
              <a:t>Bangladesh.Bangladesh</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is a thickly populated country. So her towns are also thickly. </a:t>
            </a: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roads and streets of our towns and </a:t>
            </a:r>
            <a:r>
              <a:rPr lang="en-US" sz="3600" dirty="0" smtClean="0">
                <a:latin typeface="Times New Roman" panose="02020603050405020304" pitchFamily="18" charset="0"/>
                <a:cs typeface="Times New Roman" panose="02020603050405020304" pitchFamily="18" charset="0"/>
              </a:rPr>
              <a:t>cities </a:t>
            </a:r>
            <a:r>
              <a:rPr lang="en-US" sz="3600" dirty="0">
                <a:latin typeface="Times New Roman" panose="02020603050405020304" pitchFamily="18" charset="0"/>
                <a:cs typeface="Times New Roman" panose="02020603050405020304" pitchFamily="18" charset="0"/>
              </a:rPr>
              <a:t>are not so wide. </a:t>
            </a:r>
            <a:r>
              <a:rPr lang="en-US" sz="3600" dirty="0" smtClean="0">
                <a:latin typeface="Times New Roman" panose="02020603050405020304" pitchFamily="18" charset="0"/>
                <a:cs typeface="Times New Roman" panose="02020603050405020304" pitchFamily="18" charset="0"/>
              </a:rPr>
              <a:t>…………………………………………………………………………………………………………………………So they cause </a:t>
            </a:r>
            <a:r>
              <a:rPr lang="en-US" sz="3600" dirty="0">
                <a:latin typeface="Times New Roman" panose="02020603050405020304" pitchFamily="18" charset="0"/>
                <a:cs typeface="Times New Roman" panose="02020603050405020304" pitchFamily="18" charset="0"/>
              </a:rPr>
              <a:t>a traffic </a:t>
            </a:r>
            <a:r>
              <a:rPr lang="en-US" sz="3600" dirty="0" smtClean="0">
                <a:latin typeface="Times New Roman" panose="02020603050405020304" pitchFamily="18" charset="0"/>
                <a:cs typeface="Times New Roman" panose="02020603050405020304" pitchFamily="18" charset="0"/>
              </a:rPr>
              <a:t>jam.</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06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305</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Algerian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     Enlarging idea; Supporting Sentences:   It is a common problem in big cities ‘and towns. It is one of the major problems in modern time. Everyman in the town has to face the nasty situation of a traffic jam.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36</cp:revision>
  <dcterms:created xsi:type="dcterms:W3CDTF">2020-09-29T11:14:20Z</dcterms:created>
  <dcterms:modified xsi:type="dcterms:W3CDTF">2021-02-03T17:26:44Z</dcterms:modified>
</cp:coreProperties>
</file>