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4" r:id="rId2"/>
    <p:sldId id="270" r:id="rId3"/>
    <p:sldId id="294" r:id="rId4"/>
    <p:sldId id="295" r:id="rId5"/>
    <p:sldId id="296" r:id="rId6"/>
    <p:sldId id="271" r:id="rId7"/>
    <p:sldId id="268" r:id="rId8"/>
    <p:sldId id="285" r:id="rId9"/>
    <p:sldId id="286" r:id="rId10"/>
    <p:sldId id="298" r:id="rId11"/>
    <p:sldId id="299" r:id="rId12"/>
    <p:sldId id="301" r:id="rId13"/>
    <p:sldId id="300" r:id="rId14"/>
    <p:sldId id="29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FFCC"/>
    <a:srgbClr val="F0E1FF"/>
    <a:srgbClr val="CFFCFD"/>
    <a:srgbClr val="CCFF66"/>
    <a:srgbClr val="E7E7FF"/>
    <a:srgbClr val="CCCCFF"/>
    <a:srgbClr val="CCECFF"/>
    <a:srgbClr val="66FFFF"/>
    <a:srgbClr val="E6F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64" autoAdjust="0"/>
  </p:normalViewPr>
  <p:slideViewPr>
    <p:cSldViewPr>
      <p:cViewPr varScale="1">
        <p:scale>
          <a:sx n="65" d="100"/>
          <a:sy n="65" d="100"/>
        </p:scale>
        <p:origin x="130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3F80C-922D-46F4-B341-072351C3828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C5343-A24A-4E2E-99CA-C1403DF78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25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06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3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35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ধন্যবাদ</a:t>
            </a:r>
            <a:r>
              <a:rPr lang="bn-IN" baseline="0" dirty="0" smtClean="0"/>
              <a:t> জ্ঞাপনের মাধ্যমে শ্রেণীর কার্যক্রম শেষ করা যেতে পারে।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5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40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20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বিষয়কে কী ধরা হয়? বিষয়ের নম্বরকে কী ধরা হয়? প্রদত্ত তথ্যের গড় কত? গাণিতিক গড়ের প্রতীক কী? গড় নির্ণয়ের সূত্র কী?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36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27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বিন্যস্ত উপাত্তের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গড় নির্ণয়ের জন্য ঘর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কয়টি? </a:t>
            </a:r>
            <a:r>
              <a:rPr lang="en-US" sz="2800" b="1" baseline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কীসের প্রতীক?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বিন্যস্ত উপাত্তের গড় নির্ণয়ের সূত্র কী?  শিক্ষার্থীদের ধারনা দেওয়া যেতে পারে।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07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C5343-A24A-4E2E-99CA-C1403DF78F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4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6872"/>
            <a:ext cx="8534400" cy="61642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2819400"/>
            <a:ext cx="5867400" cy="1569660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8686800" cy="6282529"/>
          </a:xfrm>
          <a:prstGeom prst="rect">
            <a:avLst/>
          </a:prstGeom>
          <a:noFill/>
          <a:ln w="2159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893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1874" y="0"/>
            <a:ext cx="8909726" cy="6705600"/>
          </a:xfrm>
          <a:prstGeom prst="rect">
            <a:avLst/>
          </a:prstGeom>
          <a:ln w="225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01005"/>
              </p:ext>
            </p:extLst>
          </p:nvPr>
        </p:nvGraphicFramePr>
        <p:xfrm>
          <a:off x="192323" y="76200"/>
          <a:ext cx="6172199" cy="367740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101173"/>
                <a:gridCol w="2363822"/>
                <a:gridCol w="1707204"/>
              </a:tblGrid>
              <a:tr h="766562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শ্রেণি</a:t>
                      </a:r>
                      <a:r>
                        <a:rPr lang="bn-IN" sz="2000" baseline="0" dirty="0" smtClean="0"/>
                        <a:t> ব্যাপ্তি 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গণসংখ্যা</a:t>
                      </a:r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ক্রমযোজিত গণসংখ্যা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69085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30</a:t>
                      </a:r>
                      <a:r>
                        <a:rPr lang="bn-IN" sz="2000" baseline="0" dirty="0" smtClean="0"/>
                        <a:t> – 35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9085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36 – 41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/>
                        <a:t>10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13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9085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42 – 47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18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31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48 – 53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/>
                        <a:t>25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56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9085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54 – 59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64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9085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60 – 65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/>
                        <a:t>6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/>
                        <a:t>70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980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0" dirty="0" smtClean="0"/>
                        <a:t> = 70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348" y="3733800"/>
                <a:ext cx="8915400" cy="286059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এখানে  n = 70  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এবং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বা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35</a:t>
                </a:r>
              </a:p>
              <a:p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অতএব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মধ্যক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35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তম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পদ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যার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অবস্থান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48 - 53 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শ্রেণিতে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।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অতএব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মধ্যক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শ্রেণি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48 – 53.</a:t>
                </a:r>
              </a:p>
              <a:p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 48, F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31,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25 ,h = 6  </a:t>
                </a:r>
              </a:p>
              <a:p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মধ্যক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L +(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𝐹𝑐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𝐹𝑚</m:t>
                        </m:r>
                      </m:den>
                    </m:f>
                    <m:r>
                      <a:rPr lang="en-US" sz="2800" b="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h   = 48 + ( 35 – 31)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48 + 0.96 = 48.96 </a:t>
                </a:r>
              </a:p>
              <a:p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নির্ণেয়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মধ্যক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48.96</a:t>
                </a:r>
                <a:endParaRPr lang="en-GB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48" y="3733800"/>
                <a:ext cx="8915400" cy="2860591"/>
              </a:xfrm>
              <a:prstGeom prst="rect">
                <a:avLst/>
              </a:prstGeom>
              <a:blipFill rotWithShape="0">
                <a:blip r:embed="rId3"/>
                <a:stretch>
                  <a:fillRect l="-1025" b="-3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76200"/>
            <a:ext cx="2768147" cy="371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1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8106" y="14591"/>
            <a:ext cx="9144000" cy="68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25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374184"/>
              </p:ext>
            </p:extLst>
          </p:nvPr>
        </p:nvGraphicFramePr>
        <p:xfrm>
          <a:off x="76200" y="914400"/>
          <a:ext cx="4800600" cy="29667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400300"/>
                <a:gridCol w="2400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  </a:t>
                      </a:r>
                      <a:r>
                        <a:rPr lang="en-US" dirty="0" err="1" smtClean="0"/>
                        <a:t>শ্রেণি</a:t>
                      </a:r>
                      <a:r>
                        <a:rPr lang="en-US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গণসংখ্যা</a:t>
                      </a:r>
                      <a:r>
                        <a:rPr lang="bn-IN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– 40 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41 – 50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51 – 60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61 – 70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71 – 80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81 – 90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91 – 100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228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3886200"/>
            <a:ext cx="48006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সারণি থেকে মধ্যক নির্ণয় কর । </a:t>
            </a:r>
            <a:endParaRPr lang="en-GB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400"/>
            <a:ext cx="4114800" cy="65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25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55" y="0"/>
            <a:ext cx="9144000" cy="6934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159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-304800"/>
            <a:ext cx="6934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853" y="2583141"/>
            <a:ext cx="2896226" cy="1819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08" y="2583142"/>
            <a:ext cx="2914692" cy="1819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37340"/>
            <a:ext cx="3077453" cy="186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33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8213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9916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সারণিভুক্তি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যতগুলো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খ)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গ)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ঘ)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27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পরিসংখ্যানের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অবিন্যস্ত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উপাত্তসমূহ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ক্রমানুসারে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সাজালে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উপাত্তসমূহ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মাঝামাঝি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পুঞ্জিভূত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উপাত্তের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প্রবনতাকে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7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প্রবনতা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905886"/>
              </p:ext>
            </p:extLst>
          </p:nvPr>
        </p:nvGraphicFramePr>
        <p:xfrm>
          <a:off x="152400" y="3569242"/>
          <a:ext cx="4038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46710"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IN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ব্যাপ্তি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16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en-US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২১ </a:t>
                      </a:r>
                      <a:r>
                        <a:rPr lang="bn-IN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bn-IN" sz="16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৩০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৪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২৫.৫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১০২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৩১ </a:t>
                      </a:r>
                      <a:r>
                        <a:rPr lang="bn-IN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bn-IN" sz="16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bn-IN" sz="16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৪</a:t>
                      </a: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০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৬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৩৫.৫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২১৩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৪১ </a:t>
                      </a:r>
                      <a:r>
                        <a:rPr lang="bn-IN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bn-IN" sz="16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bn-IN" sz="16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৫</a:t>
                      </a: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০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৯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৪৫.৫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৪০৯.৫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৫১ </a:t>
                      </a:r>
                      <a:r>
                        <a:rPr lang="bn-IN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bn-IN" sz="16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bn-IN" sz="16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৬</a:t>
                      </a: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০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১১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৫৫.৫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৬১০.৫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৬১ </a:t>
                      </a:r>
                      <a:r>
                        <a:rPr lang="bn-IN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bn-IN" sz="16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bn-IN" sz="16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৭</a:t>
                      </a: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০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৮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৬৫.৫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৫২৪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৭১ </a:t>
                      </a:r>
                      <a:r>
                        <a:rPr lang="bn-IN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bn-IN" sz="16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bn-IN" sz="16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৮</a:t>
                      </a: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০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৭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৭৫.৫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৫২৮.৫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৮১ </a:t>
                      </a:r>
                      <a:r>
                        <a:rPr lang="bn-IN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bn-IN" sz="16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bn-IN" sz="16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৯</a:t>
                      </a:r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/>
                        </a:rPr>
                        <a:t>০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৫</a:t>
                      </a:r>
                      <a:endParaRPr lang="en-US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৮৫.৫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NikoshBAN" pitchFamily="2" charset="0"/>
                        </a:rPr>
                        <a:t>৪২৭.৫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3420787"/>
            <a:ext cx="4876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bn-IN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তথ্যের আলোকে নিচের ৩ ও ৪ নং প্রশ্নের উত্তর দাও । </a:t>
            </a:r>
          </a:p>
          <a:p>
            <a:r>
              <a:rPr lang="bn-IN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GB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8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  খ)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৫৬.৩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গ)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  ঘ) ৬৫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.৩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2800" dirty="0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rgbClr val="008080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ক) ৪১ – ৫০         খ) ৫১ – ৬০  </a:t>
            </a:r>
          </a:p>
          <a:p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গ) ৬১ – ৭০         ঘ) ৭১ – ৮০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705600" y="1066800"/>
            <a:ext cx="4572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838200" y="2707371"/>
            <a:ext cx="4572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486400" y="4800600"/>
            <a:ext cx="3810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446196" y="5653735"/>
            <a:ext cx="488004" cy="2898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470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19100" y="4343400"/>
            <a:ext cx="8153400" cy="156966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খ. সারণি থেকে গড় নির্ণয় কর।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" y="1421635"/>
            <a:ext cx="8153400" cy="1077218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১০ম শ্রেণীর ৬০ জন শিক্ষার্থীর ওজনের ( কেজি ) গণসংখ্যা নিবেশন সারণি নিন্মরুপঃ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" y="685800"/>
            <a:ext cx="8153400" cy="76944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83749"/>
              </p:ext>
            </p:extLst>
          </p:nvPr>
        </p:nvGraphicFramePr>
        <p:xfrm>
          <a:off x="389918" y="2548888"/>
          <a:ext cx="8182581" cy="1699512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168940"/>
                <a:gridCol w="1168940"/>
                <a:gridCol w="1157964"/>
                <a:gridCol w="1179917"/>
                <a:gridCol w="1168940"/>
                <a:gridCol w="1168940"/>
                <a:gridCol w="1168940"/>
              </a:tblGrid>
              <a:tr h="849756">
                <a:tc>
                  <a:txBody>
                    <a:bodyPr/>
                    <a:lstStyle/>
                    <a:p>
                      <a:r>
                        <a:rPr lang="bn-IN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শ্রেণি</a:t>
                      </a:r>
                      <a:r>
                        <a:rPr lang="bn-IN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ব্যাপ্তি</a:t>
                      </a:r>
                      <a:endParaRPr lang="en-GB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49 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– 54 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– 59 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64 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– 69 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74 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9756">
                <a:tc>
                  <a:txBody>
                    <a:bodyPr/>
                    <a:lstStyle/>
                    <a:p>
                      <a:r>
                        <a:rPr lang="bn-IN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গণসংখ্যা</a:t>
                      </a:r>
                      <a:endParaRPr lang="en-GB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580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96" y="304800"/>
            <a:ext cx="8504004" cy="6248400"/>
          </a:xfrm>
          <a:prstGeom prst="rect">
            <a:avLst/>
          </a:prstGeom>
          <a:solidFill>
            <a:srgbClr val="000000">
              <a:shade val="95000"/>
            </a:srgbClr>
          </a:solidFill>
          <a:ln w="215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 rot="1978496">
            <a:off x="3084131" y="1941519"/>
            <a:ext cx="29626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0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0"/>
            <a:ext cx="9144000" cy="6876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25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3581400" cy="25237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আমিনুল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(গণিত)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লোহাজাল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মাদরাসা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কাহালু , বগুড়া।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০১৭২১ – ৯৪৯২১৩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1981200"/>
            <a:ext cx="3124200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শ্রেণিঃ গণিত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▼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১৭ 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অধ্যায়ঃ তথ্য ও উপাত্ত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সময়ঃ ৪৫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533400"/>
            <a:ext cx="36576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75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17834" y="0"/>
            <a:ext cx="9144000" cy="6876000"/>
          </a:xfrm>
          <a:prstGeom prst="rect">
            <a:avLst/>
          </a:prstGeom>
          <a:ln w="225425"/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72281"/>
            <a:ext cx="8610600" cy="565257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52400" y="27432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প্রত্যেক প্রকার আমের মোট ওজন কত?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9731" y="4424405"/>
            <a:ext cx="1592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৭০০ গ্রাম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1051" y="3406182"/>
            <a:ext cx="1638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৬০০ গ্রাম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4011" y="1905000"/>
            <a:ext cx="1634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৮০০ গ্রাম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5109861"/>
            <a:ext cx="1613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০০ গ্রাম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6876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25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074" t="2412" b="11443"/>
          <a:stretch/>
        </p:blipFill>
        <p:spPr>
          <a:xfrm>
            <a:off x="1389868" y="723945"/>
            <a:ext cx="7608217" cy="5442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616086" y="6152523"/>
            <a:ext cx="8381999" cy="584775"/>
          </a:xfrm>
          <a:prstGeom prst="rect">
            <a:avLst/>
          </a:prstGeom>
          <a:solidFill>
            <a:srgbClr val="F0E1FF"/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lang="bn-IN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১০    ২০   ৩০   ৪০    ৫০    ৬০   ৭০    ৮০   ৯০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736876" y="2997432"/>
            <a:ext cx="5492685" cy="830997"/>
          </a:xfrm>
          <a:prstGeom prst="rect">
            <a:avLst/>
          </a:prstGeom>
          <a:solidFill>
            <a:srgbClr val="F0E1FF"/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জনসংখ্যার হার </a:t>
            </a: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-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১০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১৫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২০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৩৫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৪০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5174" y="616601"/>
            <a:ext cx="2568332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কেন্দ্রীয় প্রবনতা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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0262" y="660552"/>
            <a:ext cx="1834156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পরিমাপক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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39979" y="636345"/>
            <a:ext cx="591830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গড়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3967" y="143368"/>
            <a:ext cx="844464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গড়  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07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0"/>
            <a:ext cx="9144000" cy="6876000"/>
          </a:xfrm>
          <a:prstGeom prst="rect">
            <a:avLst/>
          </a:prstGeom>
          <a:ln w="225425"/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-14127" y="-146435"/>
            <a:ext cx="9144000" cy="6876000"/>
          </a:xfrm>
          <a:prstGeom prst="rect">
            <a:avLst/>
          </a:prstGeom>
          <a:ln w="225425"/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5486400"/>
            <a:ext cx="5086647" cy="584775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প্রত্যেক স্তম্ভে টিফিন বক্সের সংখ্যা ৫টি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6172200"/>
            <a:ext cx="508664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গাণিতিক গড়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9" y="4800600"/>
            <a:ext cx="5086649" cy="584775"/>
          </a:xfrm>
          <a:prstGeom prst="rect">
            <a:avLst/>
          </a:prstGeom>
          <a:solidFill>
            <a:srgbClr val="CFFCFD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স্তম্ভে 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টিফিন বক্স আছে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799" y="4147457"/>
            <a:ext cx="5086649" cy="584775"/>
          </a:xfrm>
          <a:prstGeom prst="rect">
            <a:avLst/>
          </a:prstGeom>
          <a:solidFill>
            <a:srgbClr val="F0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সারিতে মোট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স্তম্ভ আছে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63939" y="3235526"/>
            <a:ext cx="1154352" cy="90609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61546" y="2803867"/>
            <a:ext cx="1154352" cy="90609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59153" y="2359921"/>
            <a:ext cx="1144780" cy="89857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920681" y="3291565"/>
            <a:ext cx="1154352" cy="83177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908869" y="2892907"/>
            <a:ext cx="1154352" cy="83177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895737" y="2494249"/>
            <a:ext cx="1144780" cy="82488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77613" y="1884085"/>
            <a:ext cx="1144780" cy="89857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902374" y="2115993"/>
            <a:ext cx="1144780" cy="82488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99529" y="3207962"/>
            <a:ext cx="1154352" cy="83177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87717" y="2809304"/>
            <a:ext cx="1154352" cy="83177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74585" y="2410646"/>
            <a:ext cx="1144780" cy="82488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60777" y="2062990"/>
            <a:ext cx="1144780" cy="82488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48350" y="3011189"/>
            <a:ext cx="1154352" cy="99809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36538" y="2778850"/>
            <a:ext cx="1154352" cy="83177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61973" y="2263047"/>
            <a:ext cx="1144780" cy="98982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59242" y="1814552"/>
            <a:ext cx="1144780" cy="98982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19071" y="2975532"/>
            <a:ext cx="1154352" cy="109452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07410" y="2460180"/>
            <a:ext cx="1154352" cy="109452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45979" y="2011502"/>
            <a:ext cx="1144780" cy="108544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32039" y="1478907"/>
            <a:ext cx="1144780" cy="108544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920681" y="1613034"/>
            <a:ext cx="1154352" cy="95131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56358" y="1280766"/>
            <a:ext cx="1144780" cy="879512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46110" y="1525258"/>
            <a:ext cx="1144780" cy="824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929465" y="1431506"/>
            <a:ext cx="1154352" cy="72877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16298" y="873386"/>
            <a:ext cx="1144780" cy="82488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-21541" y="0"/>
            <a:ext cx="9144000" cy="6876000"/>
          </a:xfrm>
          <a:prstGeom prst="rect">
            <a:avLst/>
          </a:prstGeom>
          <a:ln w="225425"/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-14477" y="-53668"/>
            <a:ext cx="9144000" cy="6876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25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807259" y="5321288"/>
            <a:ext cx="5086647" cy="584775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প্রত্যেক স্তম্ভে টিফিন বক্সের সংখ্যা ৫টি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07259" y="5887567"/>
            <a:ext cx="508664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গাণিতিক গড়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7257" y="4732144"/>
            <a:ext cx="5086649" cy="584775"/>
          </a:xfrm>
          <a:prstGeom prst="rect">
            <a:avLst/>
          </a:prstGeom>
          <a:solidFill>
            <a:srgbClr val="CFFCFD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স্তম্ভে 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টিফিন বক্স আছে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07258" y="4147457"/>
            <a:ext cx="5086649" cy="584775"/>
          </a:xfrm>
          <a:prstGeom prst="rect">
            <a:avLst/>
          </a:prstGeom>
          <a:solidFill>
            <a:srgbClr val="F0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সারিতে মোট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স্তম্ভ আছে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42398" y="3235526"/>
            <a:ext cx="1154352" cy="9060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40005" y="2803867"/>
            <a:ext cx="1154352" cy="90609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37612" y="2359921"/>
            <a:ext cx="1144780" cy="89857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899140" y="3291565"/>
            <a:ext cx="1154352" cy="83177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887328" y="2892907"/>
            <a:ext cx="1154352" cy="83177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874196" y="2494249"/>
            <a:ext cx="1144780" cy="82488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7956072" y="1884085"/>
            <a:ext cx="1144780" cy="89857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880833" y="2115993"/>
            <a:ext cx="1144780" cy="82488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77988" y="3207962"/>
            <a:ext cx="1154352" cy="83177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66176" y="2809304"/>
            <a:ext cx="1154352" cy="83177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53044" y="2410646"/>
            <a:ext cx="1144780" cy="82488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4339236" y="2062990"/>
            <a:ext cx="1144780" cy="82488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26809" y="3011189"/>
            <a:ext cx="1154352" cy="99809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14997" y="2778850"/>
            <a:ext cx="1154352" cy="831778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40432" y="2263047"/>
            <a:ext cx="1144780" cy="98982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37701" y="1814552"/>
            <a:ext cx="1144780" cy="98982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97530" y="2975532"/>
            <a:ext cx="1154352" cy="1094522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85869" y="2460180"/>
            <a:ext cx="1154352" cy="109452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24438" y="2011502"/>
            <a:ext cx="1144780" cy="108544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10498" y="1478907"/>
            <a:ext cx="1144780" cy="108544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899140" y="1613034"/>
            <a:ext cx="1154352" cy="951318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634817" y="1280766"/>
            <a:ext cx="1144780" cy="879512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2724569" y="1525258"/>
            <a:ext cx="1144780" cy="82488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899074" y="1458903"/>
            <a:ext cx="1154352" cy="728772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6245" r="9052" b="7902"/>
          <a:stretch/>
        </p:blipFill>
        <p:spPr>
          <a:xfrm>
            <a:off x="594757" y="873386"/>
            <a:ext cx="1144780" cy="8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608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1125 -7.40741E-7 C 0.16302 -7.40741E-7 0.22517 0.00556 0.22517 0.00995 L 0.22517 0.02014 " pathEditMode="relative" rAng="0" ptsTypes="AAAA">
                                      <p:cBhvr>
                                        <p:cTn id="15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0.20278 7.40741E-7 C 0.29375 7.40741E-7 0.40573 0.0331 0.40573 0.06018 L 0.40573 0.1206 " pathEditMode="relative" rAng="0" ptsTypes="AAAA">
                                      <p:cBhvr>
                                        <p:cTn id="16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8" y="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100" y="76200"/>
            <a:ext cx="8686800" cy="6571200"/>
          </a:xfrm>
          <a:prstGeom prst="rect">
            <a:avLst/>
          </a:prstGeom>
          <a:solidFill>
            <a:srgbClr val="00B050"/>
          </a:solidFill>
          <a:ln w="225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295400" y="1030665"/>
            <a:ext cx="6172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IN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শিক্ষার্থীরা----------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গাণিতিক গড় ব্যাখ্যা করতে পারবে;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গাণিতিক গড়ের সূত্র বর্ণনা করতে পারবে;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গাণিতিক সূত্রের সাহায্যে গড় নির্ণয় করতে পারবে;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গড় সম্পর্কিত বিভিন্ন সমস্যা সমাধান করতে পারবে।</a:t>
            </a: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93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159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88239"/>
              </p:ext>
            </p:extLst>
          </p:nvPr>
        </p:nvGraphicFramePr>
        <p:xfrm>
          <a:off x="457200" y="457200"/>
          <a:ext cx="3657600" cy="4572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26512"/>
                <a:gridCol w="1531088"/>
              </a:tblGrid>
              <a:tr h="152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রিমির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বার্ষিক</a:t>
                      </a:r>
                      <a:r>
                        <a:rPr lang="bn-IN" sz="2400" b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পরীক্ষা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 </a:t>
                      </a:r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নম্বর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en-US" sz="2400" b="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0" dirty="0" smtClean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নম্বর</a:t>
                      </a:r>
                      <a:r>
                        <a:rPr lang="en-US" sz="2400" b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বাংলা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9৫</a:t>
                      </a:r>
                      <a:endParaRPr lang="en-US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ইংরেজী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9৩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গণিত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9৭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9১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বাংলাদেশ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বিশ্ব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9০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তথ্য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প্রযুক্তি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৯২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গারস্থ্য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৯৪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শারীরিক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শিক্ষা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9৬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457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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উপাত্ত সংখ্যা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1" y="1066800"/>
            <a:ext cx="4267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পরীক্ষার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নম্বর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 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উপাত্ত সংখ্যা সূচক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08949" y="1675989"/>
                <a:ext cx="4232249" cy="1015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2400" dirty="0" smtClean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গড়=</a:t>
                </a:r>
                <a:r>
                  <a:rPr lang="en-US" sz="2400" dirty="0" smtClean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৯</m:t>
                        </m:r>
                        <m:r>
                          <a:rPr lang="en-US" sz="24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৫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+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৯</m:t>
                        </m:r>
                        <m:r>
                          <a:rPr lang="en-US" sz="24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৩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+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৯</m:t>
                        </m:r>
                        <m:r>
                          <a:rPr lang="en-US" sz="24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৭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+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৯</m:t>
                        </m:r>
                        <m:r>
                          <a:rPr lang="en-US" sz="24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১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+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৯</m:t>
                        </m:r>
                        <m:r>
                          <a:rPr lang="en-US" sz="24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০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+</m:t>
                        </m:r>
                        <m:r>
                          <a:rPr lang="en-US" sz="24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৯২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+</m:t>
                        </m:r>
                        <m:r>
                          <a:rPr lang="en-US" sz="24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৯৪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+</m:t>
                        </m:r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৯</m:t>
                        </m:r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  <m:t>৬</m:t>
                        </m:r>
                      </m:num>
                      <m:den>
                        <m:r>
                          <a:rPr lang="bn-IN" sz="2400" b="0" i="0" smtClean="0">
                            <a:solidFill>
                              <a:schemeClr val="accent1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৮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2400" dirty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</a:rPr>
                  <a:t>    = ৯</a:t>
                </a:r>
                <a:r>
                  <a:rPr lang="en-US" sz="2400" dirty="0" smtClean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</a:rPr>
                  <a:t>৩</a:t>
                </a:r>
                <a:r>
                  <a:rPr lang="bn-IN" sz="2400" dirty="0" smtClean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</a:rPr>
                  <a:t>.৫</a:t>
                </a:r>
                <a:endParaRPr lang="en-US" sz="2400" dirty="0">
                  <a:solidFill>
                    <a:schemeClr val="accent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949" y="1675989"/>
                <a:ext cx="4232249" cy="1015599"/>
              </a:xfrm>
              <a:prstGeom prst="rect">
                <a:avLst/>
              </a:prstGeom>
              <a:blipFill rotWithShape="0">
                <a:blip r:embed="rId4"/>
                <a:stretch>
                  <a:fillRect l="-2158" r="-1583" b="-12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08948" y="2828874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মনে করি উপাত্তের  সংখ্যা =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8949" y="3439180"/>
            <a:ext cx="4267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উপাত্তের সংখ্যা সূচক মান </a:t>
            </a: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bn-IN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bn-IN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bn-IN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------------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I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08948" y="4505980"/>
                <a:ext cx="426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chemeClr val="accent1"/>
                    </a:solidFill>
                    <a:latin typeface="NikoshBAN" pitchFamily="2" charset="0"/>
                    <a:cs typeface="NikoshBAN" pitchFamily="2" charset="0"/>
                  </a:rPr>
                  <a:t>উপাত্তসমূহের গাণিতিক গড় </a:t>
                </a:r>
                <a:r>
                  <a:rPr lang="bn-IN" sz="28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bn-IN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x</m:t>
                        </m:r>
                      </m:e>
                    </m:acc>
                  </m:oMath>
                </a14:m>
                <a:endParaRPr lang="en-US" sz="2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948" y="4505980"/>
                <a:ext cx="4267200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2857" t="-9302" b="-33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" y="5308560"/>
                <a:ext cx="5029200" cy="76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bn-IN" sz="2400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NikoshBAN" pitchFamily="2" charset="0"/>
                        </a:rPr>
                        <m:t>∴</m:t>
                      </m:r>
                      <m:acc>
                        <m:accPr>
                          <m:chr m:val="̅"/>
                          <m:ctrlPr>
                            <a:rPr lang="bn-IN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x</m:t>
                          </m:r>
                        </m:e>
                      </m:acc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+−−−−−−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308560"/>
                <a:ext cx="5029200" cy="7632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10200" y="5141893"/>
                <a:ext cx="3322961" cy="1098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n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,….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141893"/>
                <a:ext cx="3322961" cy="10985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566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uiExpand="1" build="p"/>
      <p:bldP spid="9" grpId="0"/>
      <p:bldP spid="10" grpId="0" uiExpand="1" build="p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370415" y="408044"/>
            <a:ext cx="802102" cy="74584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44523" y="493134"/>
            <a:ext cx="6068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971" y="5816025"/>
            <a:ext cx="8131629" cy="584775"/>
          </a:xfrm>
          <a:prstGeom prst="rect">
            <a:avLst/>
          </a:prstGeom>
          <a:solidFill>
            <a:srgbClr val="B7FF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শিক্ষার্থীদের গড় বয়স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বছরে) কত?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91907" y="391886"/>
            <a:ext cx="7414945" cy="808498"/>
            <a:chOff x="1191907" y="391886"/>
            <a:chExt cx="7414945" cy="808498"/>
          </a:xfrm>
        </p:grpSpPr>
        <p:sp>
          <p:nvSpPr>
            <p:cNvPr id="4" name="Oval 3"/>
            <p:cNvSpPr/>
            <p:nvPr/>
          </p:nvSpPr>
          <p:spPr>
            <a:xfrm>
              <a:off x="2995040" y="413682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১৫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191907" y="391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১৩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028230" y="391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১৪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5177" y="398174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১৯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690045" y="438384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১৫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463496" y="413682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১৪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248399" y="417331"/>
              <a:ext cx="761999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১৭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048499" y="420578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১৯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806752" y="406318"/>
              <a:ext cx="800100" cy="671861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১৩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00" y="4953000"/>
            <a:ext cx="8077200" cy="772886"/>
            <a:chOff x="533400" y="4953000"/>
            <a:chExt cx="8077200" cy="772886"/>
          </a:xfrm>
        </p:grpSpPr>
        <p:sp>
          <p:nvSpPr>
            <p:cNvPr id="13" name="Oval 12"/>
            <p:cNvSpPr/>
            <p:nvPr/>
          </p:nvSpPr>
          <p:spPr>
            <a:xfrm>
              <a:off x="5334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4478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১৬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3622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১৬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2766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১৮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1910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১৪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1054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১৬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0198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১৭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934200" y="4953000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১৬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848600" y="4963886"/>
              <a:ext cx="762000" cy="762000"/>
            </a:xfrm>
            <a:prstGeom prst="ellipse">
              <a:avLst/>
            </a:prstGeom>
            <a:solidFill>
              <a:srgbClr val="E8E2E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১৮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182578"/>
            <a:ext cx="8458199" cy="37991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159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718553" y="1304133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নিজেরা চেষ্টা করো।</a:t>
            </a:r>
            <a:endParaRPr lang="en-GB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1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01438"/>
              </p:ext>
            </p:extLst>
          </p:nvPr>
        </p:nvGraphicFramePr>
        <p:xfrm>
          <a:off x="609600" y="533400"/>
          <a:ext cx="21336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নম্বর</a:t>
                      </a:r>
                      <a:endParaRPr lang="bn-IN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x</a:t>
                      </a:r>
                      <a:r>
                        <a:rPr lang="en-US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i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f</a:t>
                      </a:r>
                      <a:r>
                        <a:rPr lang="en-US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৪০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55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60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80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16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85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90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95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GB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75877"/>
              </p:ext>
            </p:extLst>
          </p:nvPr>
        </p:nvGraphicFramePr>
        <p:xfrm>
          <a:off x="3869088" y="542479"/>
          <a:ext cx="3733800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371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ব্যাপ্তি</a:t>
                      </a:r>
                      <a:r>
                        <a:rPr lang="en-GB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শ্রেণিমধ্যমান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x</a:t>
                      </a:r>
                      <a:r>
                        <a:rPr lang="en-US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i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f</a:t>
                      </a:r>
                      <a:r>
                        <a:rPr lang="en-US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bn-IN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41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bn-IN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50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bn-IN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bn-IN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bn-IN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bn-IN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bn-IN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0076" y="4191000"/>
                <a:ext cx="4806724" cy="970650"/>
              </a:xfrm>
              <a:prstGeom prst="rect">
                <a:avLst/>
              </a:prstGeom>
              <a:solidFill>
                <a:srgbClr val="CCFF66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k</m:t>
                      </m:r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7</m:t>
                      </m:r>
                      <m:r>
                        <a:rPr lang="en-US" sz="2000" b="0" i="0" smtClean="0">
                          <a:latin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n</m:t>
                      </m:r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50</m:t>
                      </m:r>
                      <m:r>
                        <a:rPr lang="en-US" sz="2000" b="0" i="0" smtClean="0">
                          <a:latin typeface="Cambria Math"/>
                        </a:rPr>
                        <m:t>         </m:t>
                      </m:r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sz="2000" b="0" i="0" smtClean="0">
                              <a:latin typeface="Cambria Math"/>
                            </a:rPr>
                            <m:t>i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000" b="0" i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k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i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000" b="0" i="0" smtClean="0">
                              <a:latin typeface="Cambria Math"/>
                            </a:rPr>
                            <m:t> =</m:t>
                          </m:r>
                          <m: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3305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76" y="4191000"/>
                <a:ext cx="4806724" cy="9706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93215"/>
              </p:ext>
            </p:extLst>
          </p:nvPr>
        </p:nvGraphicFramePr>
        <p:xfrm>
          <a:off x="2743200" y="533400"/>
          <a:ext cx="9906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bn-IN" sz="2400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80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180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200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165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420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1280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510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360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285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68737"/>
              </p:ext>
            </p:extLst>
          </p:nvPr>
        </p:nvGraphicFramePr>
        <p:xfrm>
          <a:off x="7620000" y="533400"/>
          <a:ext cx="1062038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203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bn-IN" sz="2400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273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444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786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679.5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598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382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93825"/>
              </p:ext>
            </p:extLst>
          </p:nvPr>
        </p:nvGraphicFramePr>
        <p:xfrm>
          <a:off x="5105400" y="1352006"/>
          <a:ext cx="1371600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৫.৫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9600" y="5334000"/>
                <a:ext cx="3124200" cy="1146148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bn-IN" sz="2400" b="0" i="1" smtClean="0">
                          <a:latin typeface="Cambria Math"/>
                          <a:ea typeface="Cambria Math"/>
                        </a:rPr>
                        <m:t>∴</m:t>
                      </m:r>
                      <m:acc>
                        <m:accPr>
                          <m:chr m:val="̅"/>
                          <m:ctrlPr>
                            <a:rPr lang="bn-IN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bn-IN" sz="24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</m:e>
                      </m:acc>
                      <m:r>
                        <a:rPr lang="en-US" sz="24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sz="2400" b="0" i="0" smtClean="0">
                              <a:latin typeface="Cambria Math"/>
                            </a:rPr>
                            <m:t>i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k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i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0"/>
                <a:ext cx="3124200" cy="11461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880076" y="5257800"/>
            <a:ext cx="4806724" cy="1138773"/>
          </a:xfrm>
          <a:prstGeom prst="rect">
            <a:avLst/>
          </a:prstGeom>
          <a:solidFill>
            <a:srgbClr val="B7FF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600" dirty="0" smtClean="0">
                <a:latin typeface="NikoshBAN" pitchFamily="2" charset="0"/>
                <a:cs typeface="NikoshBAN" pitchFamily="2" charset="0"/>
                <a:sym typeface="Symbol"/>
              </a:rPr>
              <a:t>বিন্যস্ত উপাত্তের গাণিতিক</a:t>
            </a:r>
          </a:p>
          <a:p>
            <a:pPr algn="ctr"/>
            <a:r>
              <a:rPr lang="bn-IN" sz="2600" dirty="0" smtClean="0">
                <a:latin typeface="NikoshBAN" pitchFamily="2" charset="0"/>
                <a:cs typeface="NikoshBAN" pitchFamily="2" charset="0"/>
                <a:sym typeface="Symbol"/>
              </a:rPr>
              <a:t> গড় নির্ণয়ের  পদ্ধতি</a:t>
            </a:r>
          </a:p>
          <a:p>
            <a:pPr algn="ctr"/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159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489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159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410201"/>
            <a:ext cx="81534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শ্রমিকের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ওজন(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দেওয়া আছে। গনসংখ্যা নিবেশণ সারণি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তৈরি করে গাণিতিক গড় নির্ণয়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39048"/>
              </p:ext>
            </p:extLst>
          </p:nvPr>
        </p:nvGraphicFramePr>
        <p:xfrm>
          <a:off x="990600" y="762000"/>
          <a:ext cx="6019800" cy="4536951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049293"/>
                <a:gridCol w="2305456"/>
                <a:gridCol w="1665051"/>
              </a:tblGrid>
              <a:tr h="927285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ব্যাপ্তি</a:t>
                      </a:r>
                      <a:r>
                        <a:rPr lang="en-GB" sz="2400" baseline="0" dirty="0" smtClean="0"/>
                        <a:t> 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</a:t>
                      </a:r>
                      <a:r>
                        <a:rPr lang="en-US" sz="2400" baseline="-25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– 20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30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– 40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6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– 50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– 60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– 70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– 80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– 90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76200"/>
            <a:ext cx="88773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26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3422</TotalTime>
  <Words>882</Words>
  <Application>Microsoft Office PowerPoint</Application>
  <PresentationFormat>On-screen Show (4:3)</PresentationFormat>
  <Paragraphs>314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Calibri</vt:lpstr>
      <vt:lpstr>Cambria Math</vt:lpstr>
      <vt:lpstr>NikoshBAN</vt:lpstr>
      <vt:lpstr>Symbol</vt:lpstr>
      <vt:lpstr>Times New Roman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425</cp:revision>
  <dcterms:created xsi:type="dcterms:W3CDTF">2006-08-16T00:00:00Z</dcterms:created>
  <dcterms:modified xsi:type="dcterms:W3CDTF">2021-02-03T04:39:56Z</dcterms:modified>
</cp:coreProperties>
</file>