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89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</p:spPr>
        <p:txBody>
          <a:bodyPr wrap="square" anchor="b"/>
          <a:lstStyle>
            <a:lvl1pPr lvl="0" algn="ctr">
              <a:defRPr sz="6000">
                <a:solidFill>
                  <a:schemeClr val="tx1"/>
                </a:solidFill>
                <a:latin typeface="Calibri Light"/>
              </a:defRPr>
            </a:lvl1pPr>
          </a:lstStyle>
          <a:p>
            <a:pPr lvl="0" algn="ctr"/>
            <a:r>
              <a:rPr sz="600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4175"/>
          </a:xfrm>
          <a:prstGeom prst="rect">
            <a:avLst/>
          </a:prstGeom>
          <a:noFill/>
        </p:spPr>
        <p:txBody>
          <a:bodyPr wrap="square" anchor="t"/>
          <a:lstStyle>
            <a:lvl1pPr marL="0" lvl="0" algn="ctr">
              <a:buNone/>
              <a:defRPr sz="2400"/>
            </a:lvl1pPr>
          </a:lstStyle>
          <a:p>
            <a:pPr marL="0" lvl="0" indent="0" algn="ctr">
              <a:buNone/>
            </a:pPr>
            <a:r>
              <a:rPr sz="2400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0" cy="1325562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7" y="1681162"/>
            <a:ext cx="5156200" cy="822325"/>
          </a:xfrm>
          <a:prstGeom prst="rect">
            <a:avLst/>
          </a:prstGeom>
          <a:noFill/>
        </p:spPr>
        <p:txBody>
          <a:bodyPr wrap="square" anchor="b"/>
          <a:lstStyle>
            <a:lvl1pPr marL="0" lvl="0">
              <a:buNone/>
              <a:defRPr sz="2400" b="1"/>
            </a:lvl1pPr>
          </a:lstStyle>
          <a:p>
            <a:pPr marL="0" lvl="0" indent="0">
              <a:buNone/>
            </a:pPr>
            <a:r>
              <a:rPr sz="2400" b="1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6200" cy="368458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2"/>
            <a:ext cx="5183187" cy="822325"/>
          </a:xfrm>
          <a:prstGeom prst="rect">
            <a:avLst/>
          </a:prstGeom>
          <a:noFill/>
        </p:spPr>
        <p:txBody>
          <a:bodyPr wrap="square" anchor="b"/>
          <a:lstStyle>
            <a:lvl1pPr marL="0" lvl="0">
              <a:buNone/>
              <a:defRPr sz="2400" b="1"/>
            </a:lvl1pPr>
          </a:lstStyle>
          <a:p>
            <a:pPr marL="0" lvl="0" indent="0">
              <a:buNone/>
            </a:pPr>
            <a:r>
              <a:rPr sz="2400" b="1"/>
              <a:t>Click to edit Master text styles</a:t>
            </a: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0650" cy="1600200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 sz="3200"/>
            </a:lvl1pPr>
          </a:lstStyle>
          <a:p>
            <a:pPr lvl="0"/>
            <a:r>
              <a:rPr sz="320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0" cy="48736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 sz="3200"/>
            </a:lvl1pPr>
          </a:lstStyle>
          <a:p>
            <a:pPr lvl="0"/>
            <a:r>
              <a:rPr sz="3200"/>
              <a:t>Click to edit Master text styles</a:t>
            </a:r>
          </a:p>
          <a:p>
            <a:pPr lvl="1"/>
            <a:r>
              <a:rPr sz="2800"/>
              <a:t>Second level</a:t>
            </a:r>
          </a:p>
          <a:p>
            <a:pPr lvl="2"/>
            <a:r>
              <a:rPr sz="2400"/>
              <a:t>Third level</a:t>
            </a:r>
          </a:p>
          <a:p>
            <a:pPr lvl="3"/>
            <a:r>
              <a:rPr sz="2000"/>
              <a:t>Fourth level</a:t>
            </a:r>
          </a:p>
          <a:p>
            <a:pPr lvl="4"/>
            <a:r>
              <a:rPr sz="2000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0650" cy="3811587"/>
          </a:xfrm>
          <a:prstGeom prst="rect">
            <a:avLst/>
          </a:prstGeom>
          <a:noFill/>
        </p:spPr>
        <p:txBody>
          <a:bodyPr wrap="square" anchor="t"/>
          <a:lstStyle>
            <a:lvl1pPr marL="0" lvl="0">
              <a:buNone/>
              <a:defRPr sz="1600"/>
            </a:lvl1pPr>
          </a:lstStyle>
          <a:p>
            <a:pPr marL="0" lvl="0" indent="0">
              <a:buNone/>
            </a:pPr>
            <a:r>
              <a:rPr sz="160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0650" cy="1600200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 sz="3200"/>
            </a:lvl1pPr>
          </a:lstStyle>
          <a:p>
            <a:pPr lvl="0"/>
            <a:r>
              <a:rPr sz="320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7" y="987425"/>
            <a:ext cx="6172200" cy="4873625"/>
          </a:xfrm>
          <a:prstGeom prst="rect">
            <a:avLst/>
          </a:prstGeom>
          <a:noFill/>
        </p:spPr>
        <p:txBody>
          <a:bodyPr wrap="square" anchor="t"/>
          <a:lstStyle>
            <a:lvl1pPr marL="0" lvl="0">
              <a:buNone/>
              <a:defRPr sz="3200"/>
            </a:lvl1pPr>
          </a:lstStyle>
          <a:p>
            <a:endParaRPr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0650" cy="3811587"/>
          </a:xfrm>
          <a:prstGeom prst="rect">
            <a:avLst/>
          </a:prstGeom>
          <a:noFill/>
        </p:spPr>
        <p:txBody>
          <a:bodyPr wrap="square" anchor="t"/>
          <a:lstStyle>
            <a:lvl1pPr marL="0" lvl="0">
              <a:buNone/>
              <a:defRPr sz="1600"/>
            </a:lvl1pPr>
          </a:lstStyle>
          <a:p>
            <a:pPr marL="0" lvl="0" indent="0">
              <a:buNone/>
            </a:pPr>
            <a:r>
              <a:rPr sz="160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1150"/>
          </a:xfrm>
          <a:prstGeom prst="rect">
            <a:avLst/>
          </a:prstGeom>
          <a:noFill/>
        </p:spPr>
        <p:txBody>
          <a:bodyPr wrap="square" anchor="b"/>
          <a:lstStyle>
            <a:lvl1pPr lvl="0">
              <a:defRPr sz="6000"/>
            </a:lvl1pPr>
          </a:lstStyle>
          <a:p>
            <a:pPr lvl="0"/>
            <a:r>
              <a:rPr sz="6000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498600"/>
          </a:xfrm>
          <a:prstGeom prst="rect">
            <a:avLst/>
          </a:prstGeom>
          <a:noFill/>
        </p:spPr>
        <p:txBody>
          <a:bodyPr wrap="square" anchor="t"/>
          <a:lstStyle>
            <a:lvl1pPr marL="0" lv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sz="2400">
                <a:solidFill>
                  <a:schemeClr val="tx1">
                    <a:tint val="75000"/>
                  </a:schemeClr>
                </a:solidFill>
              </a:rPr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7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lvl="0" algn="l">
        <a:lnSpc>
          <a:spcPct val="90000"/>
        </a:lnSpc>
        <a:buNone/>
        <a:defRPr sz="4400">
          <a:solidFill>
            <a:schemeClr val="tx1"/>
          </a:solidFill>
          <a:latin typeface="Calibri Light"/>
        </a:defRPr>
      </a:lvl1pPr>
      <a:lvl2pPr lvl="0">
        <a:defRPr/>
      </a:lvl2pPr>
      <a:lvl3pPr lvl="0">
        <a:defRPr/>
      </a:lvl3pPr>
      <a:lvl4pPr lvl="0">
        <a:defRPr/>
      </a:lvl4pPr>
      <a:lvl5pPr lvl="0">
        <a:defRPr/>
      </a:lvl5pPr>
      <a:lvl6pPr lvl="0">
        <a:defRPr/>
      </a:lvl6pPr>
      <a:lvl7pPr lvl="0">
        <a:defRPr/>
      </a:lvl7pPr>
      <a:lvl8pPr lvl="0">
        <a:defRPr/>
      </a:lvl8pPr>
      <a:lvl9pPr lvl="0">
        <a:defRPr/>
      </a:lvl9pPr>
    </p:titleStyle>
    <p:bodyStyle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</a:defRPr>
      </a:lvl1pPr>
      <a:lvl2pPr marL="685800" lvl="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2pPr>
      <a:lvl3pPr marL="1143000" lvl="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3pPr>
      <a:lvl4pPr marL="1600200" lvl="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4pPr>
      <a:lvl5pPr marL="2057400" lvl="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5pPr>
      <a:lvl6pPr marL="2514600" lvl="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6pPr>
      <a:lvl7pPr marL="2971800" lvl="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7pPr>
      <a:lvl8pPr marL="3429000" lvl="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8pPr>
      <a:lvl9pPr marL="3886200" lvl="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9pPr>
    </p:bodyStyle>
    <p:otherStyle>
      <a:lvl1pPr marL="0" lvl="0" algn="l">
        <a:defRPr sz="1800">
          <a:solidFill>
            <a:schemeClr val="tx1"/>
          </a:solidFill>
          <a:latin typeface="Calibri"/>
        </a:defRPr>
      </a:lvl1pPr>
      <a:lvl2pPr marL="457200" lvl="0" algn="l">
        <a:defRPr sz="1800">
          <a:solidFill>
            <a:schemeClr val="tx1"/>
          </a:solidFill>
          <a:latin typeface="Calibri"/>
        </a:defRPr>
      </a:lvl2pPr>
      <a:lvl3pPr marL="914400" lvl="0" algn="l">
        <a:defRPr sz="1800">
          <a:solidFill>
            <a:schemeClr val="tx1"/>
          </a:solidFill>
          <a:latin typeface="Calibri"/>
        </a:defRPr>
      </a:lvl3pPr>
      <a:lvl4pPr marL="1371600" lvl="0" algn="l">
        <a:defRPr sz="1800">
          <a:solidFill>
            <a:schemeClr val="tx1"/>
          </a:solidFill>
          <a:latin typeface="Calibri"/>
        </a:defRPr>
      </a:lvl4pPr>
      <a:lvl5pPr marL="1828800" lvl="0" algn="l">
        <a:defRPr sz="1800">
          <a:solidFill>
            <a:schemeClr val="tx1"/>
          </a:solidFill>
          <a:latin typeface="Calibri"/>
        </a:defRPr>
      </a:lvl5pPr>
      <a:lvl6pPr marL="2286000" lvl="0" algn="l">
        <a:defRPr sz="1800">
          <a:solidFill>
            <a:schemeClr val="tx1"/>
          </a:solidFill>
          <a:latin typeface="Calibri"/>
        </a:defRPr>
      </a:lvl6pPr>
      <a:lvl7pPr marL="2743200" lvl="0" algn="l">
        <a:defRPr sz="1800">
          <a:solidFill>
            <a:schemeClr val="tx1"/>
          </a:solidFill>
          <a:latin typeface="Calibri"/>
        </a:defRPr>
      </a:lvl7pPr>
      <a:lvl8pPr marL="3200400" lvl="0" algn="l">
        <a:defRPr sz="1800">
          <a:solidFill>
            <a:schemeClr val="tx1"/>
          </a:solidFill>
          <a:latin typeface="Calibri"/>
        </a:defRPr>
      </a:lvl8pPr>
      <a:lvl9pPr marL="3657600" lvl="0" algn="l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0412" cy="685800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2209799" y="0"/>
            <a:ext cx="6688137" cy="1882775"/>
          </a:xfrm>
          <a:prstGeom prst="horizontalScroll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8000" dirty="0" err="1">
                <a:solidFill>
                  <a:schemeClr val="dk1"/>
                </a:solidFill>
              </a:rPr>
              <a:t>একক</a:t>
            </a:r>
            <a:r>
              <a:rPr sz="8000" dirty="0">
                <a:solidFill>
                  <a:schemeClr val="dk1"/>
                </a:solidFill>
                <a:latin typeface="NikoshBAN"/>
              </a:rPr>
              <a:t> </a:t>
            </a:r>
            <a:r>
              <a:rPr sz="8000" dirty="0" err="1">
                <a:solidFill>
                  <a:schemeClr val="dk1"/>
                </a:solidFill>
              </a:rPr>
              <a:t>কাজ</a:t>
            </a:r>
            <a:endParaRPr sz="8000" dirty="0">
              <a:solidFill>
                <a:schemeClr val="dk1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8897937" y="436562"/>
            <a:ext cx="1992313" cy="1882775"/>
          </a:xfrm>
          <a:prstGeom prst="irregularSeal1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000">
                <a:solidFill>
                  <a:schemeClr val="lt1"/>
                </a:solidFill>
              </a:rPr>
              <a:t>সময়</a:t>
            </a:r>
            <a:r>
              <a:rPr sz="2000">
                <a:solidFill>
                  <a:schemeClr val="lt1"/>
                </a:solidFill>
                <a:latin typeface="NikoshBAN"/>
              </a:rPr>
              <a:t> </a:t>
            </a:r>
            <a:r>
              <a:rPr sz="2000">
                <a:solidFill>
                  <a:schemeClr val="lt1"/>
                </a:solidFill>
              </a:rPr>
              <a:t>৫</a:t>
            </a:r>
            <a:r>
              <a:rPr sz="2000">
                <a:solidFill>
                  <a:schemeClr val="lt1"/>
                </a:solidFill>
                <a:latin typeface="NikoshBAN"/>
              </a:rPr>
              <a:t> </a:t>
            </a:r>
            <a:r>
              <a:rPr sz="2000">
                <a:solidFill>
                  <a:schemeClr val="lt1"/>
                </a:solidFill>
              </a:rPr>
              <a:t>মিনিট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5151" y="4648200"/>
            <a:ext cx="10972800" cy="1765300"/>
          </a:xfrm>
          <a:prstGeom prst="round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5400" dirty="0" err="1">
                <a:solidFill>
                  <a:schemeClr val="dk1"/>
                </a:solidFill>
              </a:rPr>
              <a:t>এক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5400" dirty="0" err="1">
                <a:solidFill>
                  <a:schemeClr val="dk1"/>
                </a:solidFill>
              </a:rPr>
              <a:t>মালিকানা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5400" dirty="0" err="1">
                <a:solidFill>
                  <a:schemeClr val="dk1"/>
                </a:solidFill>
              </a:rPr>
              <a:t>ব্যবসায়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5400" dirty="0" err="1">
                <a:solidFill>
                  <a:schemeClr val="dk1"/>
                </a:solidFill>
              </a:rPr>
              <a:t>কাকে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5400" dirty="0" err="1">
                <a:solidFill>
                  <a:schemeClr val="dk1"/>
                </a:solidFill>
              </a:rPr>
              <a:t>বলে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64667" y="1762125"/>
            <a:ext cx="4978400" cy="2657475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048000" y="381000"/>
            <a:ext cx="590073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800" b="1" dirty="0">
                <a:solidFill>
                  <a:srgbClr val="17375D">
                    <a:lumMod val="75000"/>
                  </a:srgbClr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17375D">
                    <a:lumMod val="75000"/>
                  </a:srgbClr>
                </a:solidFill>
              </a:rPr>
              <a:t>চলো</a:t>
            </a:r>
            <a:r>
              <a:rPr sz="4800" b="1" dirty="0">
                <a:solidFill>
                  <a:srgbClr val="17375D">
                    <a:lumMod val="75000"/>
                  </a:srgbClr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17375D">
                    <a:lumMod val="75000"/>
                  </a:srgbClr>
                </a:solidFill>
              </a:rPr>
              <a:t>মিলিয়ে</a:t>
            </a:r>
            <a:r>
              <a:rPr sz="4800" b="1" dirty="0">
                <a:solidFill>
                  <a:srgbClr val="17375D">
                    <a:lumMod val="75000"/>
                  </a:srgbClr>
                </a:solidFill>
                <a:latin typeface="NikoshBAN"/>
              </a:rPr>
              <a:t> </a:t>
            </a:r>
            <a:r>
              <a:rPr sz="4800" b="1" dirty="0" err="1">
                <a:solidFill>
                  <a:srgbClr val="17375D">
                    <a:lumMod val="75000"/>
                  </a:srgbClr>
                </a:solidFill>
              </a:rPr>
              <a:t>নেই</a:t>
            </a:r>
            <a:endParaRPr sz="4800" b="1" dirty="0">
              <a:solidFill>
                <a:srgbClr val="17375D">
                  <a:lumMod val="75000"/>
                </a:srgb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52450" y="1524001"/>
            <a:ext cx="11312525" cy="4017962"/>
          </a:xfrm>
          <a:prstGeom prst="round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just"/>
            <a:r>
              <a:rPr sz="4400" dirty="0" err="1">
                <a:solidFill>
                  <a:schemeClr val="dk1"/>
                </a:solidFill>
              </a:rPr>
              <a:t>মুনাফা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অর্জনের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লক্ষ্য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নিয়ে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যখন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কোনো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ব্যক্তি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নিজ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দায়িত্বে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 </a:t>
            </a:r>
            <a:r>
              <a:rPr sz="4400" dirty="0" err="1">
                <a:solidFill>
                  <a:schemeClr val="dk1"/>
                </a:solidFill>
              </a:rPr>
              <a:t>মূলধন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smtClean="0">
                <a:solidFill>
                  <a:schemeClr val="dk1"/>
                </a:solidFill>
              </a:rPr>
              <a:t>যোগা</a:t>
            </a:r>
            <a:r>
              <a:rPr lang="en-US" sz="4400">
                <a:solidFill>
                  <a:schemeClr val="dk1"/>
                </a:solidFill>
              </a:rPr>
              <a:t>ড়</a:t>
            </a:r>
            <a:r>
              <a:rPr sz="4400" smtClean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করে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কোনো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ব্যবসা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গঠন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>
                <a:solidFill>
                  <a:schemeClr val="dk1"/>
                </a:solidFill>
              </a:rPr>
              <a:t>ও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পরিচালনা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করে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এবং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উক্ত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ব্যবসায়ে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অর্জিত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সকল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লাভ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নিজে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ভোগ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করে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বা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ক্ষতি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হলে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নিজেই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তা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বহন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করে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, </a:t>
            </a:r>
            <a:r>
              <a:rPr sz="4400" dirty="0" err="1">
                <a:solidFill>
                  <a:schemeClr val="dk1"/>
                </a:solidFill>
              </a:rPr>
              <a:t>তখন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তাকে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একমালিকানা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ব্যবসায়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বলে</a:t>
            </a:r>
            <a:r>
              <a:rPr sz="4400" dirty="0">
                <a:solidFill>
                  <a:schemeClr val="dk1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099175" y="860425"/>
            <a:ext cx="5300662" cy="2809875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80987" y="819150"/>
            <a:ext cx="5272088" cy="2851150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62200" y="100012"/>
            <a:ext cx="6934200" cy="58420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3200" b="1" dirty="0" err="1">
                <a:solidFill>
                  <a:schemeClr val="dk1"/>
                </a:solidFill>
              </a:rPr>
              <a:t>চল</a:t>
            </a:r>
            <a:r>
              <a:rPr sz="3200" b="1" dirty="0">
                <a:solidFill>
                  <a:schemeClr val="dk1"/>
                </a:solidFill>
                <a:latin typeface="NikoshBAN"/>
              </a:rPr>
              <a:t> </a:t>
            </a:r>
            <a:r>
              <a:rPr sz="3200" b="1" dirty="0" err="1">
                <a:solidFill>
                  <a:schemeClr val="dk1"/>
                </a:solidFill>
              </a:rPr>
              <a:t>আমারা</a:t>
            </a:r>
            <a:r>
              <a:rPr sz="3200" b="1" dirty="0">
                <a:solidFill>
                  <a:schemeClr val="dk1"/>
                </a:solidFill>
                <a:latin typeface="NikoshBAN"/>
              </a:rPr>
              <a:t> </a:t>
            </a:r>
            <a:r>
              <a:rPr sz="3200" b="1" dirty="0" err="1">
                <a:solidFill>
                  <a:schemeClr val="dk1"/>
                </a:solidFill>
              </a:rPr>
              <a:t>আরও</a:t>
            </a:r>
            <a:r>
              <a:rPr sz="3200" b="1" dirty="0">
                <a:solidFill>
                  <a:schemeClr val="dk1"/>
                </a:solidFill>
                <a:latin typeface="NikoshBAN"/>
              </a:rPr>
              <a:t> </a:t>
            </a:r>
            <a:r>
              <a:rPr sz="3200" b="1" dirty="0" err="1">
                <a:solidFill>
                  <a:schemeClr val="dk1"/>
                </a:solidFill>
              </a:rPr>
              <a:t>কিছু</a:t>
            </a:r>
            <a:r>
              <a:rPr sz="3200" b="1" dirty="0">
                <a:solidFill>
                  <a:schemeClr val="dk1"/>
                </a:solidFill>
                <a:latin typeface="NikoshBAN"/>
              </a:rPr>
              <a:t> </a:t>
            </a:r>
            <a:r>
              <a:rPr sz="3200" b="1" dirty="0" err="1">
                <a:solidFill>
                  <a:schemeClr val="dk1"/>
                </a:solidFill>
              </a:rPr>
              <a:t>ছবি</a:t>
            </a:r>
            <a:r>
              <a:rPr sz="3200" b="1" dirty="0">
                <a:solidFill>
                  <a:schemeClr val="dk1"/>
                </a:solidFill>
                <a:latin typeface="NikoshBAN"/>
              </a:rPr>
              <a:t> </a:t>
            </a:r>
            <a:r>
              <a:rPr sz="3200" b="1" dirty="0" err="1">
                <a:solidFill>
                  <a:schemeClr val="dk1"/>
                </a:solidFill>
              </a:rPr>
              <a:t>দেখি</a:t>
            </a:r>
            <a:endParaRPr sz="3200" b="1" dirty="0">
              <a:solidFill>
                <a:schemeClr val="dk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69937" y="3790950"/>
            <a:ext cx="4548188" cy="279876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6572250" y="3832225"/>
            <a:ext cx="4413250" cy="2757487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249987" y="3028950"/>
            <a:ext cx="4899025" cy="3124200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500687" y="127000"/>
            <a:ext cx="5343525" cy="264001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062037" y="3028950"/>
            <a:ext cx="4873625" cy="3124200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85737" y="127000"/>
            <a:ext cx="5127625" cy="264001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990600" y="196850"/>
            <a:ext cx="8610600" cy="962025"/>
          </a:xfrm>
          <a:prstGeom prst="round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8800" dirty="0" err="1">
                <a:solidFill>
                  <a:schemeClr val="dk1"/>
                </a:solidFill>
              </a:rPr>
              <a:t>জোড়ায়</a:t>
            </a:r>
            <a:r>
              <a:rPr sz="8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8800" dirty="0" err="1">
                <a:solidFill>
                  <a:schemeClr val="dk1"/>
                </a:solidFill>
              </a:rPr>
              <a:t>কাজ</a:t>
            </a:r>
            <a:endParaRPr sz="8800" dirty="0">
              <a:solidFill>
                <a:schemeClr val="dk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7912" y="4919662"/>
            <a:ext cx="10085388" cy="1014413"/>
          </a:xfrm>
          <a:prstGeom prst="round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dk1"/>
                </a:solidFill>
              </a:rPr>
              <a:t>ছবিগুলোর</a:t>
            </a:r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dk1"/>
                </a:solidFill>
              </a:rPr>
              <a:t>আলোকে</a:t>
            </a:r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dk1"/>
                </a:solidFill>
              </a:rPr>
              <a:t>একমালিকানা</a:t>
            </a:r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dk1"/>
                </a:solidFill>
              </a:rPr>
              <a:t>ব্যবসায়ের</a:t>
            </a:r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>
                <a:solidFill>
                  <a:schemeClr val="dk1"/>
                </a:solidFill>
              </a:rPr>
              <a:t>৫টি</a:t>
            </a:r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dk1"/>
                </a:solidFill>
              </a:rPr>
              <a:t>ক্ষেত্রের</a:t>
            </a:r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dk1"/>
                </a:solidFill>
              </a:rPr>
              <a:t>নাম</a:t>
            </a:r>
            <a:r>
              <a:rPr sz="3600" dirty="0">
                <a:solidFill>
                  <a:schemeClr val="dk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dk1"/>
                </a:solidFill>
              </a:rPr>
              <a:t>লিখ</a:t>
            </a:r>
            <a:r>
              <a:rPr sz="3600" dirty="0">
                <a:solidFill>
                  <a:schemeClr val="dk1"/>
                </a:solidFill>
              </a:rPr>
              <a:t>।</a:t>
            </a:r>
          </a:p>
        </p:txBody>
      </p:sp>
      <p:sp>
        <p:nvSpPr>
          <p:cNvPr id="5" name="Explosion 1 4"/>
          <p:cNvSpPr/>
          <p:nvPr/>
        </p:nvSpPr>
        <p:spPr>
          <a:xfrm>
            <a:off x="9694862" y="407987"/>
            <a:ext cx="2079625" cy="2174875"/>
          </a:xfrm>
          <a:prstGeom prst="irregularSeal1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lt1"/>
                </a:solidFill>
              </a:rPr>
              <a:t>সময়</a:t>
            </a:r>
            <a:r>
              <a:rPr sz="2800">
                <a:solidFill>
                  <a:schemeClr val="lt1"/>
                </a:solidFill>
                <a:latin typeface="NikoshBAN"/>
              </a:rPr>
              <a:t> </a:t>
            </a:r>
            <a:r>
              <a:rPr sz="2800">
                <a:solidFill>
                  <a:schemeClr val="lt1"/>
                </a:solidFill>
              </a:rPr>
              <a:t>৮</a:t>
            </a:r>
            <a:r>
              <a:rPr sz="2800">
                <a:solidFill>
                  <a:schemeClr val="lt1"/>
                </a:solidFill>
                <a:latin typeface="NikoshBAN"/>
              </a:rPr>
              <a:t> </a:t>
            </a:r>
            <a:r>
              <a:rPr sz="2800">
                <a:solidFill>
                  <a:schemeClr val="lt1"/>
                </a:solidFill>
              </a:rPr>
              <a:t>মিনিট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74962" y="1357312"/>
            <a:ext cx="5830888" cy="3390900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52800" y="158750"/>
            <a:ext cx="5503862" cy="830262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800" dirty="0" err="1">
                <a:solidFill>
                  <a:schemeClr val="dk1"/>
                </a:solidFill>
              </a:rPr>
              <a:t>চলো</a:t>
            </a:r>
            <a:r>
              <a:rPr sz="4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dk1"/>
                </a:solidFill>
              </a:rPr>
              <a:t>মিলিয়ে</a:t>
            </a:r>
            <a:r>
              <a:rPr sz="4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dk1"/>
                </a:solidFill>
              </a:rPr>
              <a:t>নেই</a:t>
            </a: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6325" y="1125537"/>
            <a:ext cx="5240337" cy="5508625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200">
                <a:solidFill>
                  <a:schemeClr val="dk1"/>
                </a:solidFill>
              </a:rPr>
              <a:t>০১।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চায়ের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০২।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ছোট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খাবারের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০৩।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কুটির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শিল্পের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০৪।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মৃৎ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শিল্পের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০৫।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সবজির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০৬।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চালের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০৭।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ঔষধের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০৮।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মিষ্টির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০৯।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লন্ড্রির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১০।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সেলুনের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দোকান</a:t>
            </a:r>
          </a:p>
          <a:p>
            <a:pPr lvl="0"/>
            <a:r>
              <a:rPr sz="3200">
                <a:solidFill>
                  <a:schemeClr val="dk1"/>
                </a:solidFill>
              </a:rPr>
              <a:t>১১।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বিউটি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পার্লার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9395" y="4175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10591800" cy="1062038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ctr">
              <a:lnSpc>
                <a:spcPct val="90000"/>
              </a:lnSpc>
              <a:buNone/>
            </a:pPr>
            <a:r>
              <a:rPr sz="4800" dirty="0" err="1">
                <a:solidFill>
                  <a:schemeClr val="tx1"/>
                </a:solidFill>
              </a:rPr>
              <a:t>একমালিকানা</a:t>
            </a:r>
            <a:r>
              <a:rPr sz="4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tx1"/>
                </a:solidFill>
              </a:rPr>
              <a:t>ব্যবসায়ের</a:t>
            </a:r>
            <a:r>
              <a:rPr sz="4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tx1"/>
                </a:solidFill>
              </a:rPr>
              <a:t>বৈশিষ্ট্যঃ</a:t>
            </a:r>
            <a:r>
              <a:rPr sz="4800" dirty="0">
                <a:solidFill>
                  <a:schemeClr val="tx1"/>
                </a:solidFill>
                <a:latin typeface="NikoshBAN"/>
              </a:rPr>
              <a:t>-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133600"/>
            <a:ext cx="5356225" cy="2235200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just"/>
            <a:r>
              <a:rPr sz="2800" dirty="0" err="1">
                <a:solidFill>
                  <a:schemeClr val="tx1"/>
                </a:solidFill>
              </a:rPr>
              <a:t>একমালিকানা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ব্যবসায়ের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মালিক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সবসময়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একজন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ব্যক্তি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, </a:t>
            </a:r>
            <a:r>
              <a:rPr sz="2800" dirty="0" err="1">
                <a:solidFill>
                  <a:schemeClr val="tx1"/>
                </a:solidFill>
              </a:rPr>
              <a:t>যিনি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নিজ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উদ্যোগে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পুঁজির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সংস্থান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করেন</a:t>
            </a:r>
            <a:r>
              <a:rPr sz="2800" dirty="0" err="1">
                <a:solidFill>
                  <a:schemeClr val="tx1"/>
                </a:solidFill>
                <a:latin typeface="NikoshBAN"/>
              </a:rPr>
              <a:t>,</a:t>
            </a:r>
            <a:r>
              <a:rPr sz="2800" dirty="0" err="1">
                <a:solidFill>
                  <a:schemeClr val="tx1"/>
                </a:solidFill>
              </a:rPr>
              <a:t>ব্যবসায়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পরিচালনা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করেন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>
                <a:solidFill>
                  <a:schemeClr val="tx1"/>
                </a:solidFill>
              </a:rPr>
              <a:t>ও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ঝুঁকি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বহন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করেন</a:t>
            </a:r>
            <a:r>
              <a:rPr sz="28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2133600"/>
            <a:ext cx="6021387" cy="2235200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just"/>
            <a:r>
              <a:rPr sz="2800" dirty="0">
                <a:solidFill>
                  <a:schemeClr val="tx1"/>
                </a:solidFill>
              </a:rPr>
              <a:t>এ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জাতীয়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ব্যবসায়ের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গঠন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বেশ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সহজ</a:t>
            </a:r>
            <a:r>
              <a:rPr sz="2800" dirty="0">
                <a:solidFill>
                  <a:schemeClr val="tx1"/>
                </a:solidFill>
              </a:rPr>
              <a:t>।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আইনগত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ঝামেলা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না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থাকায়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যে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কেউ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ইচ্ছা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করলে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>
                <a:solidFill>
                  <a:schemeClr val="tx1"/>
                </a:solidFill>
              </a:rPr>
              <a:t>ও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উদ্যোগ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নিলে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>
                <a:solidFill>
                  <a:schemeClr val="tx1"/>
                </a:solidFill>
              </a:rPr>
              <a:t>এ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ব্যবসায়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শুরু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করতে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পারেন</a:t>
            </a:r>
            <a:r>
              <a:rPr sz="2800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308100" y="4670424"/>
            <a:ext cx="9817100" cy="1425575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just"/>
            <a:r>
              <a:rPr sz="3200" dirty="0" err="1">
                <a:solidFill>
                  <a:schemeClr val="tx1"/>
                </a:solidFill>
              </a:rPr>
              <a:t>স্বল্প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মূলধন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নিয়ে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>
                <a:solidFill>
                  <a:schemeClr val="tx1"/>
                </a:solidFill>
              </a:rPr>
              <a:t>এ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জাতীয়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ব্যবসায়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গঠন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করা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যায়</a:t>
            </a:r>
            <a:r>
              <a:rPr sz="3200" dirty="0">
                <a:solidFill>
                  <a:schemeClr val="tx1"/>
                </a:solidFill>
              </a:rPr>
              <a:t>।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মালিক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নিজেই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>
                <a:solidFill>
                  <a:schemeClr val="tx1"/>
                </a:solidFill>
              </a:rPr>
              <a:t>এ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মূলধন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যোগান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দেন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অথবা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ব্যাংক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থেকে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ঋণ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tx1"/>
                </a:solidFill>
              </a:rPr>
              <a:t>নেন</a:t>
            </a:r>
            <a:r>
              <a:rPr sz="3200" dirty="0">
                <a:solidFill>
                  <a:schemeClr val="tx1"/>
                </a:solidFill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4691062"/>
            <a:ext cx="9758362" cy="1609725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sz="4400">
                <a:solidFill>
                  <a:schemeClr val="dk1"/>
                </a:solidFill>
              </a:rPr>
              <a:t>উপরে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উল্লেখিত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বৈশিষ্ট্য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গুলোর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আলোকে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একমালিকানা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ব্যবসার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আরো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পাঁচটি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বৈশিষ্ট্য</a:t>
            </a:r>
            <a:r>
              <a:rPr sz="4400">
                <a:solidFill>
                  <a:schemeClr val="dk1"/>
                </a:solidFill>
                <a:latin typeface="NikoshBAN"/>
              </a:rPr>
              <a:t> </a:t>
            </a:r>
            <a:r>
              <a:rPr sz="4400">
                <a:solidFill>
                  <a:schemeClr val="dk1"/>
                </a:solidFill>
              </a:rPr>
              <a:t>লিখ।</a:t>
            </a:r>
          </a:p>
        </p:txBody>
      </p:sp>
      <p:sp>
        <p:nvSpPr>
          <p:cNvPr id="4" name="Explosion 2 3"/>
          <p:cNvSpPr/>
          <p:nvPr/>
        </p:nvSpPr>
        <p:spPr>
          <a:xfrm>
            <a:off x="9020175" y="593725"/>
            <a:ext cx="2919412" cy="1779587"/>
          </a:xfrm>
          <a:prstGeom prst="irregularSeal2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endParaRPr/>
          </a:p>
          <a:p>
            <a:pPr lvl="0" algn="ctr"/>
            <a:r>
              <a:rPr sz="2400">
                <a:solidFill>
                  <a:schemeClr val="lt1"/>
                </a:solidFill>
              </a:rPr>
              <a:t>সময়</a:t>
            </a:r>
            <a:r>
              <a:rPr sz="2400">
                <a:solidFill>
                  <a:schemeClr val="lt1"/>
                </a:solidFill>
                <a:latin typeface="NikoshBAN"/>
              </a:rPr>
              <a:t>- </a:t>
            </a:r>
            <a:r>
              <a:rPr sz="2400">
                <a:solidFill>
                  <a:schemeClr val="lt1"/>
                </a:solidFill>
              </a:rPr>
              <a:t>১০</a:t>
            </a:r>
            <a:r>
              <a:rPr sz="2400">
                <a:solidFill>
                  <a:schemeClr val="lt1"/>
                </a:solidFill>
                <a:latin typeface="NikoshBAN"/>
              </a:rPr>
              <a:t> </a:t>
            </a:r>
            <a:r>
              <a:rPr sz="2400">
                <a:solidFill>
                  <a:schemeClr val="lt1"/>
                </a:solidFill>
              </a:rPr>
              <a:t>মিনিট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59075" y="1374775"/>
            <a:ext cx="6010275" cy="3186112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  <p:sp>
        <p:nvSpPr>
          <p:cNvPr id="6" name="Flowchart: Alternate Process 5"/>
          <p:cNvSpPr/>
          <p:nvPr/>
        </p:nvSpPr>
        <p:spPr>
          <a:xfrm>
            <a:off x="3382962" y="168275"/>
            <a:ext cx="4267200" cy="10668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6600">
                <a:solidFill>
                  <a:schemeClr val="dk1"/>
                </a:solidFill>
              </a:rPr>
              <a:t>দলীয়</a:t>
            </a:r>
            <a:r>
              <a:rPr sz="6600">
                <a:solidFill>
                  <a:schemeClr val="dk1"/>
                </a:solidFill>
                <a:latin typeface="NikoshBAN"/>
              </a:rPr>
              <a:t> </a:t>
            </a:r>
            <a:r>
              <a:rPr sz="6600">
                <a:solidFill>
                  <a:schemeClr val="dk1"/>
                </a:solidFill>
              </a:rPr>
              <a:t>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41437" y="269875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3200">
                <a:solidFill>
                  <a:schemeClr val="tx1"/>
                </a:solidFill>
              </a:rPr>
              <a:t>১।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মালিকানার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ভিত্তিতে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ব্যবসায়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সংগঠন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কত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প্রকার</a:t>
            </a:r>
            <a:r>
              <a:rPr sz="3200">
                <a:solidFill>
                  <a:schemeClr val="dk1"/>
                </a:solidFill>
                <a:latin typeface="NikoshBAN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6550" y="3976687"/>
            <a:ext cx="2657475" cy="614363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just"/>
            <a:r>
              <a:rPr sz="3200">
                <a:solidFill>
                  <a:schemeClr val="tx1"/>
                </a:solidFill>
                <a:latin typeface="NikoshBAN"/>
              </a:rPr>
              <a:t>    (</a:t>
            </a:r>
            <a:r>
              <a:rPr sz="3200">
                <a:solidFill>
                  <a:schemeClr val="tx1"/>
                </a:solidFill>
              </a:rPr>
              <a:t>ক</a:t>
            </a:r>
            <a:r>
              <a:rPr sz="3200">
                <a:solidFill>
                  <a:schemeClr val="tx1"/>
                </a:solidFill>
                <a:latin typeface="NikoshBAN"/>
              </a:rPr>
              <a:t>) </a:t>
            </a:r>
            <a:r>
              <a:rPr sz="3200">
                <a:solidFill>
                  <a:schemeClr val="tx1"/>
                </a:solidFill>
              </a:rPr>
              <a:t>তিন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প্রকার।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2337" y="3994150"/>
            <a:ext cx="2660650" cy="614362"/>
          </a:xfrm>
          <a:prstGeom prst="rect">
            <a:avLst/>
          </a:prstGeom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3200">
                <a:solidFill>
                  <a:schemeClr val="tx1"/>
                </a:solidFill>
                <a:latin typeface="NikoshBAN"/>
              </a:rPr>
              <a:t>(</a:t>
            </a:r>
            <a:r>
              <a:rPr sz="3200">
                <a:solidFill>
                  <a:schemeClr val="tx1"/>
                </a:solidFill>
              </a:rPr>
              <a:t>খ</a:t>
            </a:r>
            <a:r>
              <a:rPr sz="3200">
                <a:solidFill>
                  <a:schemeClr val="tx1"/>
                </a:solidFill>
                <a:latin typeface="NikoshBAN"/>
              </a:rPr>
              <a:t>) </a:t>
            </a:r>
            <a:r>
              <a:rPr sz="3200">
                <a:solidFill>
                  <a:schemeClr val="tx1"/>
                </a:solidFill>
              </a:rPr>
              <a:t>চার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প্রকার।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6550" y="5362575"/>
            <a:ext cx="2657475" cy="585787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3200">
                <a:solidFill>
                  <a:schemeClr val="tx1"/>
                </a:solidFill>
                <a:latin typeface="NikoshBAN"/>
              </a:rPr>
              <a:t>    (</a:t>
            </a:r>
            <a:r>
              <a:rPr sz="3200">
                <a:solidFill>
                  <a:schemeClr val="tx1"/>
                </a:solidFill>
              </a:rPr>
              <a:t>গ</a:t>
            </a:r>
            <a:r>
              <a:rPr sz="3200">
                <a:solidFill>
                  <a:schemeClr val="tx1"/>
                </a:solidFill>
                <a:latin typeface="NikoshBAN"/>
              </a:rPr>
              <a:t>)  </a:t>
            </a:r>
            <a:r>
              <a:rPr sz="3200">
                <a:solidFill>
                  <a:schemeClr val="tx1"/>
                </a:solidFill>
              </a:rPr>
              <a:t>দুই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প্রকার।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016625" y="5362575"/>
            <a:ext cx="2646362" cy="58578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3200">
                <a:solidFill>
                  <a:schemeClr val="tx1"/>
                </a:solidFill>
                <a:latin typeface="NikoshBAN"/>
              </a:rPr>
              <a:t>(</a:t>
            </a:r>
            <a:r>
              <a:rPr sz="3200">
                <a:solidFill>
                  <a:schemeClr val="tx1"/>
                </a:solidFill>
              </a:rPr>
              <a:t>ঘ</a:t>
            </a:r>
            <a:r>
              <a:rPr sz="3200">
                <a:solidFill>
                  <a:schemeClr val="tx1"/>
                </a:solidFill>
                <a:latin typeface="NikoshBAN"/>
              </a:rPr>
              <a:t>)</a:t>
            </a:r>
            <a:r>
              <a:rPr sz="3200">
                <a:solidFill>
                  <a:schemeClr val="tx1"/>
                </a:solidFill>
              </a:rPr>
              <a:t>পাঁচ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প্রকার।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0012" y="1790700"/>
            <a:ext cx="3200400" cy="5937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3600">
                <a:solidFill>
                  <a:schemeClr val="tx1"/>
                </a:solidFill>
              </a:rPr>
              <a:t>বহুনির্বাচনী</a:t>
            </a:r>
            <a:r>
              <a:rPr sz="3600">
                <a:solidFill>
                  <a:schemeClr val="tx1"/>
                </a:solidFill>
                <a:latin typeface="NikoshBAN"/>
              </a:rPr>
              <a:t> </a:t>
            </a:r>
            <a:r>
              <a:rPr sz="3600">
                <a:solidFill>
                  <a:schemeClr val="tx1"/>
                </a:solidFill>
              </a:rPr>
              <a:t>প্রশ্ন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87337"/>
            <a:ext cx="5257800" cy="104775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107950" dist="12699" dir="5400000" algn="ctr">
              <a:srgbClr val="000000"/>
            </a:outerShdw>
          </a:effectLst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7200" dirty="0" err="1">
                <a:solidFill>
                  <a:schemeClr val="tx1"/>
                </a:solidFill>
              </a:rPr>
              <a:t>মূল্যায়ন</a:t>
            </a:r>
            <a:endParaRPr sz="7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2975" y="5270500"/>
            <a:ext cx="533400" cy="768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4400" b="1" dirty="0">
                <a:solidFill>
                  <a:srgbClr val="FF0000"/>
                </a:solidFill>
                <a:latin typeface="Times New Roman"/>
              </a:rPr>
              <a:t>√</a:t>
            </a:r>
          </a:p>
        </p:txBody>
      </p:sp>
      <p:sp>
        <p:nvSpPr>
          <p:cNvPr id="11" name="Oval 10"/>
          <p:cNvSpPr/>
          <p:nvPr/>
        </p:nvSpPr>
        <p:spPr>
          <a:xfrm>
            <a:off x="9075736" y="582612"/>
            <a:ext cx="2201863" cy="2008188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000" dirty="0" err="1">
                <a:solidFill>
                  <a:schemeClr val="tx1"/>
                </a:solidFill>
              </a:rPr>
              <a:t>সঠিক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উত্তরের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জন্য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এখানে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ক্লিক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করুন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35087" y="1143000"/>
            <a:ext cx="7156450" cy="27432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just"/>
            <a:r>
              <a:rPr sz="3200">
                <a:solidFill>
                  <a:schemeClr val="tx1"/>
                </a:solidFill>
                <a:latin typeface="NikoshBAN"/>
              </a:rPr>
              <a:t>2</a:t>
            </a:r>
            <a:r>
              <a:rPr sz="3200">
                <a:solidFill>
                  <a:schemeClr val="tx1"/>
                </a:solidFill>
              </a:rPr>
              <a:t>।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একমালিকানা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ব্যবসায়ের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ক্ষেত্র</a:t>
            </a:r>
            <a:r>
              <a:rPr sz="3200">
                <a:solidFill>
                  <a:schemeClr val="tx1"/>
                </a:solidFill>
                <a:latin typeface="NikoshBAN"/>
              </a:rPr>
              <a:t> -</a:t>
            </a:r>
          </a:p>
          <a:p>
            <a:pPr lvl="0"/>
            <a:r>
              <a:rPr sz="3200">
                <a:solidFill>
                  <a:schemeClr val="tx1"/>
                </a:solidFill>
                <a:latin typeface="NikoshBAN"/>
              </a:rPr>
              <a:t>i.  </a:t>
            </a:r>
            <a:r>
              <a:rPr sz="3200">
                <a:solidFill>
                  <a:schemeClr val="tx1"/>
                </a:solidFill>
              </a:rPr>
              <a:t>মৌ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চাষ</a:t>
            </a:r>
          </a:p>
          <a:p>
            <a:pPr lvl="0"/>
            <a:r>
              <a:rPr sz="3200">
                <a:solidFill>
                  <a:schemeClr val="tx1"/>
                </a:solidFill>
                <a:latin typeface="NikoshBAN"/>
              </a:rPr>
              <a:t>ii. </a:t>
            </a:r>
            <a:r>
              <a:rPr sz="3200">
                <a:solidFill>
                  <a:schemeClr val="tx1"/>
                </a:solidFill>
              </a:rPr>
              <a:t>গাভী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পালন</a:t>
            </a:r>
          </a:p>
          <a:p>
            <a:pPr lvl="0"/>
            <a:r>
              <a:rPr sz="3200">
                <a:solidFill>
                  <a:schemeClr val="tx1"/>
                </a:solidFill>
                <a:latin typeface="NikoshBAN"/>
              </a:rPr>
              <a:t>iii. </a:t>
            </a:r>
            <a:r>
              <a:rPr sz="3200">
                <a:solidFill>
                  <a:schemeClr val="tx1"/>
                </a:solidFill>
              </a:rPr>
              <a:t>ব্যাংক</a:t>
            </a:r>
          </a:p>
          <a:p>
            <a:pPr lvl="0"/>
            <a:r>
              <a:rPr sz="3200">
                <a:solidFill>
                  <a:schemeClr val="tx1"/>
                </a:solidFill>
              </a:rPr>
              <a:t>নিচের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কোনটি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সঠিক</a:t>
            </a:r>
            <a:r>
              <a:rPr sz="3200">
                <a:solidFill>
                  <a:schemeClr val="tx1"/>
                </a:solidFill>
                <a:latin typeface="NikoshBAN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937" y="4454525"/>
            <a:ext cx="2209800" cy="609600"/>
          </a:xfrm>
          <a:prstGeom prst="rect">
            <a:avLst/>
          </a:prstGeom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ক</a:t>
            </a:r>
            <a:r>
              <a:rPr sz="2800">
                <a:solidFill>
                  <a:schemeClr val="tx1"/>
                </a:solidFill>
                <a:latin typeface="NikoshBAN"/>
              </a:rPr>
              <a:t>) i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9737" y="4443412"/>
            <a:ext cx="2209800" cy="609600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খ</a:t>
            </a:r>
            <a:r>
              <a:rPr sz="2800">
                <a:solidFill>
                  <a:schemeClr val="tx1"/>
                </a:solidFill>
                <a:latin typeface="NikoshBAN"/>
              </a:rPr>
              <a:t>) ii 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3875" y="5551487"/>
            <a:ext cx="2209800" cy="53340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গ</a:t>
            </a:r>
            <a:r>
              <a:rPr sz="2800">
                <a:solidFill>
                  <a:schemeClr val="tx1"/>
                </a:solidFill>
                <a:latin typeface="NikoshBAN"/>
              </a:rPr>
              <a:t>) i 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iii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9737" y="5551487"/>
            <a:ext cx="2209800" cy="53340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ঘ</a:t>
            </a:r>
            <a:r>
              <a:rPr sz="2800">
                <a:solidFill>
                  <a:schemeClr val="tx1"/>
                </a:solidFill>
                <a:latin typeface="NikoshBAN"/>
              </a:rPr>
              <a:t>) i, ii 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8900" y="323850"/>
            <a:ext cx="3886200" cy="60960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3600">
                <a:solidFill>
                  <a:schemeClr val="tx1"/>
                </a:solidFill>
              </a:rPr>
              <a:t>বহুনির্বাচনী</a:t>
            </a:r>
            <a:r>
              <a:rPr sz="3600">
                <a:solidFill>
                  <a:schemeClr val="tx1"/>
                </a:solidFill>
                <a:latin typeface="NikoshBAN"/>
              </a:rPr>
              <a:t> </a:t>
            </a:r>
            <a:r>
              <a:rPr sz="3600">
                <a:solidFill>
                  <a:schemeClr val="tx1"/>
                </a:solidFill>
              </a:rPr>
              <a:t>প্রশ্ন</a:t>
            </a:r>
            <a:r>
              <a:rPr sz="360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9578975" y="892175"/>
            <a:ext cx="1524000" cy="1468437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000" dirty="0" err="1">
                <a:solidFill>
                  <a:schemeClr val="tx1"/>
                </a:solidFill>
              </a:rPr>
              <a:t>সঠিক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উত্তরের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জন্য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এখানে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ক্লিক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000" dirty="0" err="1">
                <a:solidFill>
                  <a:schemeClr val="tx1"/>
                </a:solidFill>
              </a:rPr>
              <a:t>করুন</a:t>
            </a:r>
            <a:r>
              <a:rPr sz="2000" dirty="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337" y="4454525"/>
            <a:ext cx="533400" cy="768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4400" b="1">
                <a:solidFill>
                  <a:srgbClr val="FF0000"/>
                </a:solidFill>
                <a:latin typeface="Times New Roman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244725" y="2220912"/>
            <a:ext cx="7532687" cy="4573588"/>
          </a:xfrm>
          <a:prstGeom prst="rect">
            <a:avLst/>
          </a:prstGeom>
          <a:solidFill>
            <a:srgbClr val="D8D8D8">
              <a:shade val="85000"/>
            </a:srgbClr>
          </a:solidFill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371724" y="381000"/>
            <a:ext cx="7405688" cy="1600201"/>
          </a:xfrm>
          <a:prstGeom prst="rect">
            <a:avLst/>
          </a:prstGeom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 w="28575"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5400" dirty="0" err="1">
                <a:solidFill>
                  <a:schemeClr val="dk1"/>
                </a:solidFill>
              </a:rPr>
              <a:t>সকলকে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5400" dirty="0" err="1">
                <a:solidFill>
                  <a:schemeClr val="dk1"/>
                </a:solidFill>
              </a:rPr>
              <a:t>আজকের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5400" dirty="0" err="1">
                <a:solidFill>
                  <a:schemeClr val="dk1"/>
                </a:solidFill>
              </a:rPr>
              <a:t>ক্লাসে</a:t>
            </a:r>
            <a:r>
              <a:rPr sz="5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5400" dirty="0" err="1">
                <a:solidFill>
                  <a:schemeClr val="dk1"/>
                </a:solidFill>
              </a:rPr>
              <a:t>শুভেচ্ছা</a:t>
            </a:r>
            <a:endParaRPr sz="5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8351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68362" y="1143000"/>
            <a:ext cx="7156450" cy="27432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just"/>
            <a:r>
              <a:rPr sz="3200">
                <a:solidFill>
                  <a:schemeClr val="tx1"/>
                </a:solidFill>
              </a:rPr>
              <a:t>৪।</a:t>
            </a:r>
            <a:r>
              <a:rPr sz="3200">
                <a:solidFill>
                  <a:schemeClr val="tx1"/>
                </a:solidFill>
                <a:latin typeface="NikoshBAN"/>
              </a:rPr>
              <a:t>  </a:t>
            </a:r>
            <a:r>
              <a:rPr sz="3200">
                <a:solidFill>
                  <a:schemeClr val="tx1"/>
                </a:solidFill>
              </a:rPr>
              <a:t>একমালিকানা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ব্যবসায়ের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বৈশিষ্ট্য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হলো</a:t>
            </a:r>
            <a:r>
              <a:rPr sz="3200">
                <a:solidFill>
                  <a:schemeClr val="tx1"/>
                </a:solidFill>
                <a:latin typeface="NikoshBAN"/>
              </a:rPr>
              <a:t>-</a:t>
            </a:r>
          </a:p>
          <a:p>
            <a:pPr lvl="0"/>
            <a:r>
              <a:rPr sz="3200">
                <a:solidFill>
                  <a:schemeClr val="tx1"/>
                </a:solidFill>
                <a:latin typeface="NikoshBAN"/>
              </a:rPr>
              <a:t>i. </a:t>
            </a:r>
            <a:r>
              <a:rPr sz="3200">
                <a:solidFill>
                  <a:schemeClr val="tx1"/>
                </a:solidFill>
              </a:rPr>
              <a:t>মালিক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একজন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থাকে</a:t>
            </a:r>
          </a:p>
          <a:p>
            <a:pPr lvl="0"/>
            <a:r>
              <a:rPr sz="3200">
                <a:solidFill>
                  <a:schemeClr val="tx1"/>
                </a:solidFill>
                <a:latin typeface="NikoshBAN"/>
              </a:rPr>
              <a:t>ii. </a:t>
            </a:r>
            <a:r>
              <a:rPr sz="3200">
                <a:solidFill>
                  <a:schemeClr val="tx1"/>
                </a:solidFill>
              </a:rPr>
              <a:t>লাভ</a:t>
            </a:r>
            <a:r>
              <a:rPr sz="3200">
                <a:solidFill>
                  <a:schemeClr val="tx1"/>
                </a:solidFill>
                <a:latin typeface="NikoshBAN"/>
              </a:rPr>
              <a:t>-</a:t>
            </a:r>
            <a:r>
              <a:rPr sz="3200">
                <a:solidFill>
                  <a:schemeClr val="tx1"/>
                </a:solidFill>
              </a:rPr>
              <a:t>ক্ষতি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একাধিক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মালিকের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মাঝে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বণ্টন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হয়।</a:t>
            </a:r>
          </a:p>
          <a:p>
            <a:pPr lvl="0"/>
            <a:r>
              <a:rPr sz="3200">
                <a:solidFill>
                  <a:schemeClr val="tx1"/>
                </a:solidFill>
                <a:latin typeface="NikoshBAN"/>
              </a:rPr>
              <a:t>iii.</a:t>
            </a:r>
            <a:r>
              <a:rPr sz="3200">
                <a:solidFill>
                  <a:schemeClr val="tx1"/>
                </a:solidFill>
              </a:rPr>
              <a:t>ব্যবসায়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গঠনে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আইনগত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কোন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ঝামেলা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নেই।</a:t>
            </a:r>
          </a:p>
          <a:p>
            <a:pPr lvl="0"/>
            <a:r>
              <a:rPr sz="3200">
                <a:solidFill>
                  <a:schemeClr val="tx1"/>
                </a:solidFill>
              </a:rPr>
              <a:t>নিচের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কোনটি</a:t>
            </a:r>
            <a:r>
              <a:rPr sz="3200">
                <a:solidFill>
                  <a:schemeClr val="tx1"/>
                </a:solidFill>
                <a:latin typeface="NikoshBAN"/>
              </a:rPr>
              <a:t> </a:t>
            </a:r>
            <a:r>
              <a:rPr sz="3200">
                <a:solidFill>
                  <a:schemeClr val="tx1"/>
                </a:solidFill>
              </a:rPr>
              <a:t>সঠিক</a:t>
            </a:r>
            <a:r>
              <a:rPr sz="3200">
                <a:solidFill>
                  <a:schemeClr val="tx1"/>
                </a:solidFill>
                <a:latin typeface="NikoshBAN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68362" y="4267200"/>
            <a:ext cx="2482850" cy="609600"/>
          </a:xfrm>
          <a:prstGeom prst="rect">
            <a:avLst/>
          </a:prstGeom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ক</a:t>
            </a:r>
            <a:r>
              <a:rPr sz="2800">
                <a:solidFill>
                  <a:schemeClr val="tx1"/>
                </a:solidFill>
                <a:latin typeface="NikoshBAN"/>
              </a:rPr>
              <a:t>) i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9337" y="5286375"/>
            <a:ext cx="2508250" cy="609600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খ</a:t>
            </a:r>
            <a:r>
              <a:rPr sz="2800">
                <a:solidFill>
                  <a:schemeClr val="tx1"/>
                </a:solidFill>
                <a:latin typeface="NikoshBAN"/>
              </a:rPr>
              <a:t>) ii 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iii.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2962" y="5400675"/>
            <a:ext cx="2508250" cy="57150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গ</a:t>
            </a:r>
            <a:r>
              <a:rPr sz="2800">
                <a:solidFill>
                  <a:schemeClr val="tx1"/>
                </a:solidFill>
                <a:latin typeface="NikoshBAN"/>
              </a:rPr>
              <a:t>) i 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iii</a:t>
            </a:r>
          </a:p>
        </p:txBody>
      </p:sp>
      <p:sp>
        <p:nvSpPr>
          <p:cNvPr id="7" name="Rectangle 6"/>
          <p:cNvSpPr/>
          <p:nvPr/>
        </p:nvSpPr>
        <p:spPr>
          <a:xfrm>
            <a:off x="4859337" y="4267200"/>
            <a:ext cx="2508250" cy="533400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>
                <a:solidFill>
                  <a:schemeClr val="tx1"/>
                </a:solidFill>
                <a:latin typeface="NikoshBAN"/>
              </a:rPr>
              <a:t>(</a:t>
            </a:r>
            <a:r>
              <a:rPr sz="2800">
                <a:solidFill>
                  <a:schemeClr val="tx1"/>
                </a:solidFill>
              </a:rPr>
              <a:t>ঘ</a:t>
            </a:r>
            <a:r>
              <a:rPr sz="2800">
                <a:solidFill>
                  <a:schemeClr val="tx1"/>
                </a:solidFill>
                <a:latin typeface="NikoshBAN"/>
              </a:rPr>
              <a:t>) i, ii </a:t>
            </a:r>
            <a:r>
              <a:rPr sz="2800">
                <a:solidFill>
                  <a:schemeClr val="tx1"/>
                </a:solidFill>
              </a:rPr>
              <a:t>ও</a:t>
            </a:r>
            <a:r>
              <a:rPr sz="2800">
                <a:solidFill>
                  <a:schemeClr val="tx1"/>
                </a:solidFill>
                <a:latin typeface="NikoshBAN"/>
              </a:rPr>
              <a:t> iii.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199" y="4349"/>
            <a:ext cx="5432425" cy="49412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800" dirty="0" err="1">
                <a:solidFill>
                  <a:schemeClr val="tx1"/>
                </a:solidFill>
              </a:rPr>
              <a:t>বহুনির্বাচনী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tx1"/>
                </a:solidFill>
              </a:rPr>
              <a:t>প্রশ্ন</a:t>
            </a:r>
            <a:r>
              <a:rPr sz="2800" dirty="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9159875" y="498475"/>
            <a:ext cx="1524000" cy="1468437"/>
          </a:xfrm>
          <a:prstGeom prst="ellipse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2000">
                <a:solidFill>
                  <a:schemeClr val="tx1"/>
                </a:solidFill>
              </a:rPr>
              <a:t>সঠিক</a:t>
            </a:r>
            <a:r>
              <a:rPr sz="2000">
                <a:solidFill>
                  <a:schemeClr val="tx1"/>
                </a:solidFill>
                <a:latin typeface="NikoshBAN"/>
              </a:rPr>
              <a:t> </a:t>
            </a:r>
            <a:r>
              <a:rPr sz="2000">
                <a:solidFill>
                  <a:schemeClr val="tx1"/>
                </a:solidFill>
              </a:rPr>
              <a:t>উত্তরের</a:t>
            </a:r>
            <a:r>
              <a:rPr sz="2000">
                <a:solidFill>
                  <a:schemeClr val="tx1"/>
                </a:solidFill>
                <a:latin typeface="NikoshBAN"/>
              </a:rPr>
              <a:t> </a:t>
            </a:r>
            <a:r>
              <a:rPr sz="2000">
                <a:solidFill>
                  <a:schemeClr val="tx1"/>
                </a:solidFill>
              </a:rPr>
              <a:t>জন্য</a:t>
            </a:r>
            <a:r>
              <a:rPr sz="2000">
                <a:solidFill>
                  <a:schemeClr val="tx1"/>
                </a:solidFill>
                <a:latin typeface="NikoshBAN"/>
              </a:rPr>
              <a:t> </a:t>
            </a:r>
            <a:r>
              <a:rPr sz="2000">
                <a:solidFill>
                  <a:schemeClr val="tx1"/>
                </a:solidFill>
              </a:rPr>
              <a:t>এখানে</a:t>
            </a:r>
            <a:r>
              <a:rPr sz="2000">
                <a:solidFill>
                  <a:schemeClr val="tx1"/>
                </a:solidFill>
                <a:latin typeface="NikoshBAN"/>
              </a:rPr>
              <a:t> </a:t>
            </a:r>
            <a:r>
              <a:rPr sz="2000">
                <a:solidFill>
                  <a:schemeClr val="tx1"/>
                </a:solidFill>
              </a:rPr>
              <a:t>ক্লিক</a:t>
            </a:r>
            <a:r>
              <a:rPr sz="2000">
                <a:solidFill>
                  <a:schemeClr val="tx1"/>
                </a:solidFill>
                <a:latin typeface="NikoshBAN"/>
              </a:rPr>
              <a:t> </a:t>
            </a:r>
            <a:r>
              <a:rPr sz="2000">
                <a:solidFill>
                  <a:schemeClr val="tx1"/>
                </a:solidFill>
              </a:rPr>
              <a:t>করুন</a:t>
            </a:r>
            <a:r>
              <a:rPr sz="2000">
                <a:solidFill>
                  <a:schemeClr val="tx1"/>
                </a:solidFill>
                <a:latin typeface="NikoshB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5322887"/>
            <a:ext cx="533400" cy="76835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4400" b="1">
                <a:solidFill>
                  <a:srgbClr val="FF0000"/>
                </a:solidFill>
                <a:latin typeface="Times New Roman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112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85825" y="3786186"/>
            <a:ext cx="10139362" cy="1395413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just"/>
            <a:r>
              <a:rPr sz="4400" b="1" dirty="0" err="1">
                <a:solidFill>
                  <a:schemeClr val="tx2">
                    <a:lumMod val="50000"/>
                  </a:schemeClr>
                </a:solidFill>
              </a:rPr>
              <a:t>একমালিকানা</a:t>
            </a:r>
            <a:r>
              <a:rPr sz="4400" b="1" dirty="0">
                <a:solidFill>
                  <a:schemeClr val="tx2">
                    <a:lumMod val="50000"/>
                  </a:schemeClr>
                </a:solidFill>
                <a:latin typeface="NikoshBAN"/>
              </a:rPr>
              <a:t> </a:t>
            </a:r>
            <a:r>
              <a:rPr sz="4400" b="1" dirty="0" err="1">
                <a:solidFill>
                  <a:schemeClr val="tx2">
                    <a:lumMod val="50000"/>
                  </a:schemeClr>
                </a:solidFill>
              </a:rPr>
              <a:t>ব্যবসায়ের</a:t>
            </a:r>
            <a:r>
              <a:rPr sz="4400" b="1" dirty="0">
                <a:solidFill>
                  <a:schemeClr val="tx2">
                    <a:lumMod val="50000"/>
                  </a:schemeClr>
                </a:solidFill>
                <a:latin typeface="NikoshBAN"/>
              </a:rPr>
              <a:t> </a:t>
            </a:r>
            <a:r>
              <a:rPr sz="4400" b="1" dirty="0" err="1">
                <a:solidFill>
                  <a:schemeClr val="tx2">
                    <a:lumMod val="50000"/>
                  </a:schemeClr>
                </a:solidFill>
              </a:rPr>
              <a:t>জনপ্রিয়তার</a:t>
            </a:r>
            <a:r>
              <a:rPr sz="4400" b="1" dirty="0">
                <a:solidFill>
                  <a:schemeClr val="tx2">
                    <a:lumMod val="50000"/>
                  </a:schemeClr>
                </a:solidFill>
                <a:latin typeface="NikoshBAN"/>
              </a:rPr>
              <a:t> </a:t>
            </a:r>
            <a:r>
              <a:rPr sz="4400" b="1" dirty="0" err="1">
                <a:solidFill>
                  <a:schemeClr val="tx2">
                    <a:lumMod val="50000"/>
                  </a:schemeClr>
                </a:solidFill>
              </a:rPr>
              <a:t>কারণ</a:t>
            </a:r>
            <a:r>
              <a:rPr sz="4400" b="1" dirty="0">
                <a:solidFill>
                  <a:schemeClr val="tx2">
                    <a:lumMod val="50000"/>
                  </a:schemeClr>
                </a:solidFill>
                <a:latin typeface="NikoshBAN"/>
              </a:rPr>
              <a:t> </a:t>
            </a:r>
            <a:r>
              <a:rPr sz="4400" b="1" dirty="0" err="1">
                <a:solidFill>
                  <a:schemeClr val="tx2">
                    <a:lumMod val="50000"/>
                  </a:schemeClr>
                </a:solidFill>
              </a:rPr>
              <a:t>ব্যাখ্যা</a:t>
            </a:r>
            <a:r>
              <a:rPr sz="4400" b="1" dirty="0">
                <a:solidFill>
                  <a:schemeClr val="tx2">
                    <a:lumMod val="50000"/>
                  </a:schemeClr>
                </a:solidFill>
                <a:latin typeface="NikoshBAN"/>
              </a:rPr>
              <a:t> </a:t>
            </a:r>
            <a:r>
              <a:rPr sz="4400" b="1" dirty="0" err="1">
                <a:solidFill>
                  <a:schemeClr val="tx2">
                    <a:lumMod val="50000"/>
                  </a:schemeClr>
                </a:solidFill>
              </a:rPr>
              <a:t>কর</a:t>
            </a:r>
            <a:r>
              <a:rPr sz="4400" b="1" dirty="0">
                <a:solidFill>
                  <a:schemeClr val="tx2">
                    <a:lumMod val="50000"/>
                  </a:schemeClr>
                </a:solidFill>
              </a:rPr>
              <a:t>।</a:t>
            </a:r>
            <a:r>
              <a:rPr sz="4400" b="1" dirty="0">
                <a:solidFill>
                  <a:schemeClr val="tx2">
                    <a:lumMod val="50000"/>
                  </a:schemeClr>
                </a:solidFill>
                <a:latin typeface="NikoshBAN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112" y="228600"/>
            <a:ext cx="6429375" cy="2586037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8800" b="1" dirty="0" err="1">
                <a:solidFill>
                  <a:srgbClr val="00B050"/>
                </a:solidFill>
              </a:rPr>
              <a:t>বাড়ির</a:t>
            </a:r>
            <a:r>
              <a:rPr sz="8800" b="1" dirty="0">
                <a:solidFill>
                  <a:srgbClr val="00B050"/>
                </a:solidFill>
                <a:latin typeface="NikoshBAN"/>
              </a:rPr>
              <a:t> </a:t>
            </a:r>
            <a:r>
              <a:rPr sz="8800" b="1" dirty="0" err="1">
                <a:solidFill>
                  <a:srgbClr val="00B050"/>
                </a:solidFill>
              </a:rPr>
              <a:t>কাজ</a:t>
            </a:r>
            <a:endParaRPr sz="8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96162" y="228600"/>
            <a:ext cx="3517900" cy="275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26468" y="1847404"/>
            <a:ext cx="7679532" cy="1143000"/>
          </a:xfrm>
          <a:prstGeom prst="rect">
            <a:avLst/>
          </a:prstGeom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>
            <a:normAutofit fontScale="67000" lnSpcReduction="20000"/>
          </a:bodyPr>
          <a:lstStyle>
            <a:lvl1pPr lvl="0">
              <a:defRPr/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sz="7200" b="0" i="0" u="none" strike="noStrike" baseline="0">
                <a:solidFill>
                  <a:srgbClr val="7030A0"/>
                </a:solidFill>
              </a:rPr>
              <a:t>তোমাদের</a:t>
            </a:r>
            <a:r>
              <a:rPr sz="7200" b="0" i="0" u="none" strike="noStrike" baseline="0">
                <a:solidFill>
                  <a:srgbClr val="7030A0"/>
                </a:solidFill>
                <a:latin typeface="NikoshBAN"/>
              </a:rPr>
              <a:t> </a:t>
            </a:r>
            <a:r>
              <a:rPr sz="7200" b="0" i="0" u="none" strike="noStrike" baseline="0">
                <a:solidFill>
                  <a:srgbClr val="7030A0"/>
                </a:solidFill>
              </a:rPr>
              <a:t>সবাইকে</a:t>
            </a:r>
            <a:r>
              <a:rPr sz="7200" b="0" i="0" u="none" strike="noStrike" baseline="0">
                <a:solidFill>
                  <a:srgbClr val="7030A0"/>
                </a:solidFill>
                <a:latin typeface="NikoshBAN"/>
              </a:rPr>
              <a:t> </a:t>
            </a:r>
            <a:r>
              <a:rPr sz="7200" b="0" i="0" u="none" strike="noStrike" baseline="0">
                <a:solidFill>
                  <a:srgbClr val="7030A0"/>
                </a:solidFill>
              </a:rPr>
              <a:t>অনেক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95512" y="4106862"/>
            <a:ext cx="1557338" cy="16002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839200" y="4106862"/>
            <a:ext cx="1557337" cy="1600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56191" y="7568"/>
            <a:ext cx="1557337" cy="17256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710759" y="3439851"/>
            <a:ext cx="4648200" cy="1600200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9600" dirty="0" err="1">
                <a:solidFill>
                  <a:srgbClr val="002060"/>
                </a:solidFill>
              </a:rPr>
              <a:t>ধন্যবাদ</a:t>
            </a:r>
            <a:endParaRPr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929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124200" y="152400"/>
            <a:ext cx="5365750" cy="2209800"/>
          </a:xfrm>
          <a:prstGeom prst="ellipse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 w="76200">
            <a:solidFill>
              <a:srgbClr val="C00000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400" dirty="0" err="1">
                <a:solidFill>
                  <a:schemeClr val="dk1"/>
                </a:solidFill>
              </a:rPr>
              <a:t>শিক্ষক</a:t>
            </a:r>
            <a:r>
              <a:rPr sz="44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400" dirty="0" err="1">
                <a:solidFill>
                  <a:schemeClr val="dk1"/>
                </a:solidFill>
              </a:rPr>
              <a:t>পরিচিতি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971801"/>
            <a:ext cx="6356350" cy="281940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square" anchor="t"/>
          <a:lstStyle>
            <a:lvl1pPr lvl="0">
              <a:defRPr/>
            </a:lvl1pPr>
          </a:lstStyle>
          <a:p>
            <a:pPr lvl="0" algn="ctr"/>
            <a:r>
              <a:rPr sz="4000" dirty="0" err="1">
                <a:solidFill>
                  <a:srgbClr val="7030A0"/>
                </a:solidFill>
              </a:rPr>
              <a:t>নাম</a:t>
            </a:r>
            <a:r>
              <a:rPr sz="4000" dirty="0" err="1">
                <a:solidFill>
                  <a:srgbClr val="7030A0"/>
                </a:solidFill>
                <a:latin typeface="NikoshBAN"/>
              </a:rPr>
              <a:t>:শেখ</a:t>
            </a:r>
            <a:r>
              <a:rPr sz="40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4000" dirty="0" err="1" smtClean="0">
                <a:solidFill>
                  <a:srgbClr val="7030A0"/>
                </a:solidFill>
                <a:latin typeface="NikoshBAN"/>
              </a:rPr>
              <a:t>মনিরুজ্জামান</a:t>
            </a:r>
            <a:endParaRPr sz="4000" dirty="0">
              <a:solidFill>
                <a:srgbClr val="7030A0"/>
              </a:solidFill>
              <a:latin typeface="NikoshBAN"/>
            </a:endParaRPr>
          </a:p>
          <a:p>
            <a:pPr lvl="0" algn="ctr"/>
            <a:r>
              <a:rPr sz="3200" dirty="0" err="1">
                <a:solidFill>
                  <a:srgbClr val="000000"/>
                </a:solidFill>
              </a:rPr>
              <a:t>সহকারী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</a:rPr>
              <a:t>শিক্ষক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(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ব্যবসা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NikoshBAN"/>
              </a:rPr>
              <a:t>শাখা</a:t>
            </a:r>
            <a:r>
              <a:rPr sz="3200" dirty="0">
                <a:solidFill>
                  <a:srgbClr val="000000"/>
                </a:solidFill>
                <a:latin typeface="NikoshBAN"/>
              </a:rPr>
              <a:t>)</a:t>
            </a:r>
          </a:p>
          <a:p>
            <a:pPr lvl="0" algn="ctr"/>
            <a:r>
              <a:rPr sz="3200" dirty="0" err="1">
                <a:solidFill>
                  <a:srgbClr val="0070C0"/>
                </a:solidFill>
                <a:latin typeface="NikoshBAN"/>
              </a:rPr>
              <a:t>মধ্যডাংগা</a:t>
            </a:r>
            <a:r>
              <a:rPr sz="3200" dirty="0">
                <a:solidFill>
                  <a:srgbClr val="0070C0"/>
                </a:solidFill>
                <a:latin typeface="NikoshBAN"/>
              </a:rPr>
              <a:t> </a:t>
            </a:r>
            <a:r>
              <a:rPr sz="3200" dirty="0" err="1" smtClean="0">
                <a:solidFill>
                  <a:srgbClr val="0070C0"/>
                </a:solidFill>
                <a:latin typeface="NikoshBAN"/>
              </a:rPr>
              <a:t>আদর্শ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মাধ্যমিক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বিদ্যালয়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।</a:t>
            </a:r>
          </a:p>
          <a:p>
            <a:pPr lvl="0" algn="ctr"/>
            <a:r>
              <a:rPr lang="en-US" sz="3200" dirty="0" err="1" smtClean="0">
                <a:solidFill>
                  <a:srgbClr val="0070C0"/>
                </a:solidFill>
                <a:latin typeface="NikoshBAN"/>
              </a:rPr>
              <a:t>দৌলতপুর,খুলনা</a:t>
            </a:r>
            <a:r>
              <a:rPr lang="en-US" sz="3200" dirty="0" smtClean="0">
                <a:solidFill>
                  <a:srgbClr val="0070C0"/>
                </a:solidFill>
                <a:latin typeface="NikoshBAN"/>
              </a:rPr>
              <a:t>। </a:t>
            </a:r>
            <a:endParaRPr sz="3200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635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788840" y="1143000"/>
            <a:ext cx="4833938" cy="1568450"/>
          </a:xfrm>
          <a:prstGeom prst="ellipse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4800" dirty="0" err="1">
                <a:solidFill>
                  <a:schemeClr val="dk1"/>
                </a:solidFill>
              </a:rPr>
              <a:t>পাঠ</a:t>
            </a:r>
            <a:r>
              <a:rPr sz="4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800" dirty="0" err="1">
                <a:solidFill>
                  <a:schemeClr val="dk1"/>
                </a:solidFill>
              </a:rPr>
              <a:t>পরিচিতি</a:t>
            </a:r>
            <a:endParaRPr sz="4800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262" y="3689350"/>
            <a:ext cx="5341937" cy="3168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 algn="just"/>
            <a:r>
              <a:rPr sz="4000" dirty="0" err="1">
                <a:solidFill>
                  <a:srgbClr val="002060"/>
                </a:solidFill>
              </a:rPr>
              <a:t>বিষয়ঃ</a:t>
            </a:r>
            <a:r>
              <a:rPr sz="4000" dirty="0">
                <a:solidFill>
                  <a:srgbClr val="00206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2060"/>
                </a:solidFill>
              </a:rPr>
              <a:t>ব্যবসায়</a:t>
            </a:r>
            <a:r>
              <a:rPr sz="4000" dirty="0">
                <a:solidFill>
                  <a:srgbClr val="00206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2060"/>
                </a:solidFill>
              </a:rPr>
              <a:t>উদ্যোগ</a:t>
            </a:r>
            <a:endParaRPr sz="4000" dirty="0">
              <a:solidFill>
                <a:srgbClr val="002060"/>
              </a:solidFill>
            </a:endParaRPr>
          </a:p>
          <a:p>
            <a:pPr lvl="0" algn="just"/>
            <a:r>
              <a:rPr sz="4000" dirty="0" err="1">
                <a:solidFill>
                  <a:srgbClr val="002060"/>
                </a:solidFill>
              </a:rPr>
              <a:t>অধ্যায়ঃ</a:t>
            </a:r>
            <a:r>
              <a:rPr sz="4000" dirty="0">
                <a:solidFill>
                  <a:srgbClr val="00206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2060"/>
                </a:solidFill>
              </a:rPr>
              <a:t>চতুর্থ</a:t>
            </a:r>
            <a:endParaRPr sz="4000" dirty="0">
              <a:solidFill>
                <a:srgbClr val="002060"/>
              </a:solidFill>
            </a:endParaRPr>
          </a:p>
          <a:p>
            <a:pPr lvl="0" algn="just"/>
            <a:r>
              <a:rPr sz="4000" dirty="0" err="1">
                <a:solidFill>
                  <a:srgbClr val="002060"/>
                </a:solidFill>
              </a:rPr>
              <a:t>শ্রেণিঃ</a:t>
            </a:r>
            <a:r>
              <a:rPr sz="4000" dirty="0">
                <a:solidFill>
                  <a:srgbClr val="002060"/>
                </a:solidFill>
                <a:latin typeface="NikoshBAN"/>
              </a:rPr>
              <a:t> </a:t>
            </a:r>
            <a:r>
              <a:rPr sz="4000" dirty="0" err="1" smtClean="0">
                <a:solidFill>
                  <a:srgbClr val="002060"/>
                </a:solidFill>
              </a:rPr>
              <a:t>নবম</a:t>
            </a:r>
            <a:r>
              <a:rPr lang="en-US" sz="4000" dirty="0" smtClean="0">
                <a:solidFill>
                  <a:srgbClr val="002060"/>
                </a:solidFill>
              </a:rPr>
              <a:t>/</a:t>
            </a:r>
            <a:r>
              <a:rPr lang="bn-BD" sz="4000" dirty="0" smtClean="0">
                <a:solidFill>
                  <a:srgbClr val="002060"/>
                </a:solidFill>
              </a:rPr>
              <a:t>দশম</a:t>
            </a:r>
            <a:endParaRPr sz="4000" dirty="0">
              <a:solidFill>
                <a:srgbClr val="002060"/>
              </a:solidFill>
            </a:endParaRPr>
          </a:p>
          <a:p>
            <a:pPr lvl="0" algn="just"/>
            <a:r>
              <a:rPr sz="4000" dirty="0" err="1">
                <a:solidFill>
                  <a:srgbClr val="002060"/>
                </a:solidFill>
              </a:rPr>
              <a:t>সময়ঃ</a:t>
            </a:r>
            <a:r>
              <a:rPr sz="4000" dirty="0">
                <a:solidFill>
                  <a:srgbClr val="002060"/>
                </a:solidFill>
                <a:latin typeface="NikoshBAN"/>
              </a:rPr>
              <a:t> </a:t>
            </a:r>
            <a:r>
              <a:rPr sz="4000" dirty="0">
                <a:solidFill>
                  <a:srgbClr val="002060"/>
                </a:solidFill>
              </a:rPr>
              <a:t>৫০</a:t>
            </a:r>
            <a:r>
              <a:rPr sz="4000" dirty="0">
                <a:solidFill>
                  <a:srgbClr val="002060"/>
                </a:solidFill>
                <a:latin typeface="NikoshBAN"/>
              </a:rPr>
              <a:t> </a:t>
            </a:r>
            <a:r>
              <a:rPr sz="4000" dirty="0" err="1">
                <a:solidFill>
                  <a:srgbClr val="002060"/>
                </a:solidFill>
              </a:rPr>
              <a:t>মিঃ</a:t>
            </a:r>
            <a:r>
              <a:rPr sz="4000" dirty="0">
                <a:solidFill>
                  <a:srgbClr val="002060"/>
                </a:solidFill>
                <a:latin typeface="NikoshBAN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143000" y="1044574"/>
            <a:ext cx="2362200" cy="264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3132" y="24507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33462" y="3766342"/>
            <a:ext cx="5951777" cy="487363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2800" dirty="0" err="1">
                <a:solidFill>
                  <a:schemeClr val="dk1"/>
                </a:solidFill>
              </a:rPr>
              <a:t>উপরের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চিত্রে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কী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দেখা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যাচ্ছে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256587" y="4943475"/>
            <a:ext cx="3124200" cy="722312"/>
          </a:xfrm>
          <a:prstGeom prst="rect">
            <a:avLst/>
          </a:prstGeom>
          <a:gradFill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3200" dirty="0" err="1">
                <a:solidFill>
                  <a:srgbClr val="000099"/>
                </a:solidFill>
              </a:rPr>
              <a:t>একজন</a:t>
            </a:r>
            <a:endParaRPr sz="3200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462" y="4343400"/>
            <a:ext cx="5930899" cy="1206500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2800" dirty="0">
                <a:solidFill>
                  <a:schemeClr val="dk1"/>
                </a:solidFill>
              </a:rPr>
              <a:t>এ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ধরনের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ব্যবসায়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সাধারণত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কতজন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মালিক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থাকে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269287" y="5665787"/>
            <a:ext cx="3124200" cy="963613"/>
          </a:xfrm>
          <a:prstGeom prst="rect">
            <a:avLst/>
          </a:prstGeom>
          <a:gradFill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3200" dirty="0" err="1">
                <a:solidFill>
                  <a:srgbClr val="000099"/>
                </a:solidFill>
              </a:rPr>
              <a:t>একমালিকানা</a:t>
            </a:r>
            <a:r>
              <a:rPr sz="3200" dirty="0">
                <a:solidFill>
                  <a:srgbClr val="000099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99"/>
                </a:solidFill>
              </a:rPr>
              <a:t>ব্যবসায়</a:t>
            </a:r>
            <a:endParaRPr sz="3200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69287" y="3732211"/>
            <a:ext cx="3111500" cy="1042989"/>
          </a:xfrm>
          <a:prstGeom prst="rect">
            <a:avLst/>
          </a:prstGeom>
          <a:gradFill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3200" dirty="0" err="1">
                <a:solidFill>
                  <a:srgbClr val="000099"/>
                </a:solidFill>
              </a:rPr>
              <a:t>কাঁচামালের</a:t>
            </a:r>
            <a:r>
              <a:rPr sz="3200" dirty="0">
                <a:solidFill>
                  <a:srgbClr val="000099"/>
                </a:solidFill>
                <a:latin typeface="NikoshBAN"/>
              </a:rPr>
              <a:t> </a:t>
            </a:r>
            <a:r>
              <a:rPr sz="3200" dirty="0" err="1">
                <a:solidFill>
                  <a:srgbClr val="000099"/>
                </a:solidFill>
              </a:rPr>
              <a:t>দোকান</a:t>
            </a:r>
            <a:endParaRPr sz="3200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3462" y="5665787"/>
            <a:ext cx="7126288" cy="735013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2800" dirty="0" err="1">
                <a:solidFill>
                  <a:schemeClr val="dk1"/>
                </a:solidFill>
              </a:rPr>
              <a:t>একজন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দ্বারা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পরিচালিত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ব্যবসায়কে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কী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ধরনের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ব্যবসায়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বলা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 </a:t>
            </a:r>
            <a:r>
              <a:rPr sz="2800" dirty="0" err="1">
                <a:solidFill>
                  <a:schemeClr val="dk1"/>
                </a:solidFill>
              </a:rPr>
              <a:t>হয়</a:t>
            </a:r>
            <a:r>
              <a:rPr sz="2800" dirty="0">
                <a:solidFill>
                  <a:schemeClr val="dk1"/>
                </a:solidFill>
                <a:latin typeface="NikoshBAN"/>
              </a:rPr>
              <a:t>?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71675" y="117475"/>
            <a:ext cx="7300912" cy="3311525"/>
          </a:xfrm>
          <a:prstGeom prst="rect">
            <a:avLst/>
          </a:prstGeom>
          <a:noFill/>
          <a:ln w="38100">
            <a:solidFill>
              <a:srgbClr val="000000"/>
            </a:solidFill>
          </a:ln>
          <a:effectLst>
            <a:outerShdw blurRad="50800" dist="38098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2822575"/>
            <a:ext cx="11201399" cy="1322387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8000" b="1" dirty="0" err="1">
                <a:solidFill>
                  <a:schemeClr val="dk1"/>
                </a:solidFill>
              </a:rPr>
              <a:t>একমালিকানা</a:t>
            </a:r>
            <a:r>
              <a:rPr sz="8000" b="1" dirty="0">
                <a:solidFill>
                  <a:schemeClr val="dk1"/>
                </a:solidFill>
                <a:latin typeface="NikoshBAN"/>
              </a:rPr>
              <a:t> </a:t>
            </a:r>
            <a:r>
              <a:rPr sz="8000" b="1" dirty="0" err="1">
                <a:solidFill>
                  <a:schemeClr val="dk1"/>
                </a:solidFill>
              </a:rPr>
              <a:t>ব্যবসায়</a:t>
            </a:r>
            <a:r>
              <a:rPr sz="8000" b="1" dirty="0">
                <a:solidFill>
                  <a:schemeClr val="dk1"/>
                </a:solidFill>
                <a:latin typeface="NikoshBAN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67000" y="298450"/>
            <a:ext cx="7467599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 sz="8000" dirty="0" err="1">
                <a:solidFill>
                  <a:srgbClr val="7030A0"/>
                </a:solidFill>
              </a:rPr>
              <a:t>আজকের</a:t>
            </a:r>
            <a:r>
              <a:rPr sz="8000" dirty="0">
                <a:solidFill>
                  <a:srgbClr val="7030A0"/>
                </a:solidFill>
                <a:latin typeface="NikoshBAN"/>
              </a:rPr>
              <a:t> </a:t>
            </a:r>
            <a:r>
              <a:rPr sz="8000" dirty="0" err="1">
                <a:solidFill>
                  <a:srgbClr val="7030A0"/>
                </a:solidFill>
              </a:rPr>
              <a:t>পাঠ</a:t>
            </a:r>
            <a:r>
              <a:rPr sz="8000" dirty="0">
                <a:solidFill>
                  <a:srgbClr val="7030A0"/>
                </a:solidFill>
                <a:latin typeface="NikoshB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68450" y="2222500"/>
            <a:ext cx="9861550" cy="4102100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sz="2800" dirty="0">
                <a:solidFill>
                  <a:schemeClr val="dk1"/>
                </a:solidFill>
                <a:latin typeface="NikoshBAN"/>
              </a:rPr>
              <a:t>  </a:t>
            </a:r>
            <a:r>
              <a:rPr sz="4000" dirty="0">
                <a:solidFill>
                  <a:schemeClr val="dk1"/>
                </a:solidFill>
              </a:rPr>
              <a:t>এ</a:t>
            </a:r>
            <a:r>
              <a:rPr sz="40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dk1"/>
                </a:solidFill>
              </a:rPr>
              <a:t>পাঠ</a:t>
            </a:r>
            <a:r>
              <a:rPr sz="40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dk1"/>
                </a:solidFill>
              </a:rPr>
              <a:t>শেষে</a:t>
            </a:r>
            <a:r>
              <a:rPr sz="4000" dirty="0">
                <a:solidFill>
                  <a:schemeClr val="dk1"/>
                </a:solidFill>
                <a:latin typeface="NikoshBAN"/>
              </a:rPr>
              <a:t> </a:t>
            </a:r>
            <a:r>
              <a:rPr sz="4000" dirty="0" err="1">
                <a:solidFill>
                  <a:schemeClr val="dk1"/>
                </a:solidFill>
              </a:rPr>
              <a:t>শিক্ষার্থীরা</a:t>
            </a:r>
            <a:r>
              <a:rPr sz="4000" dirty="0">
                <a:solidFill>
                  <a:schemeClr val="dk1"/>
                </a:solidFill>
                <a:latin typeface="NikoshBAN"/>
              </a:rPr>
              <a:t>…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None/>
            </a:pPr>
            <a:endParaRPr sz="4000" dirty="0">
              <a:solidFill>
                <a:schemeClr val="dk1"/>
              </a:solidFill>
              <a:latin typeface="NikoshBAN"/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sz="3200" dirty="0">
                <a:solidFill>
                  <a:schemeClr val="tx1"/>
                </a:solidFill>
              </a:rPr>
              <a:t>১।</a:t>
            </a:r>
            <a:r>
              <a:rPr sz="32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একমালিকানা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ব্যবসায়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কী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তা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বলতে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পারবে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>
                <a:solidFill>
                  <a:schemeClr val="tx1"/>
                </a:solidFill>
              </a:rPr>
              <a:t>।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sz="3600" dirty="0">
                <a:solidFill>
                  <a:schemeClr val="tx1"/>
                </a:solidFill>
              </a:rPr>
              <a:t>২।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একমালিকানা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ব্যবসায়ের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ক্ষেত্রগুলো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চিহ্নিত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করতে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পারবে</a:t>
            </a:r>
            <a:r>
              <a:rPr sz="3600" dirty="0">
                <a:solidFill>
                  <a:schemeClr val="tx1"/>
                </a:solidFill>
              </a:rPr>
              <a:t>।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None/>
            </a:pPr>
            <a:r>
              <a:rPr sz="3600" dirty="0">
                <a:solidFill>
                  <a:schemeClr val="tx1"/>
                </a:solidFill>
                <a:latin typeface="NikoshBAN"/>
              </a:rPr>
              <a:t>3</a:t>
            </a:r>
            <a:r>
              <a:rPr sz="3600" dirty="0">
                <a:solidFill>
                  <a:schemeClr val="tx1"/>
                </a:solidFill>
              </a:rPr>
              <a:t>।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একমালিকানা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ব্যবসায়ের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বৈশিষ্ট্যগুলো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বর্ণনা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করতে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পারবে</a:t>
            </a:r>
            <a:r>
              <a:rPr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sz="3600" dirty="0">
                <a:solidFill>
                  <a:schemeClr val="tx1"/>
                </a:solidFill>
              </a:rPr>
              <a:t>।</a:t>
            </a: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sz="3600" dirty="0">
              <a:solidFill>
                <a:schemeClr val="tx1"/>
              </a:solidFill>
            </a:endParaRPr>
          </a:p>
          <a:p>
            <a:pPr marL="228600" lvl="0" indent="-228600" algn="l">
              <a:lnSpc>
                <a:spcPct val="90000"/>
              </a:lnSpc>
              <a:spcBef>
                <a:spcPts val="1000"/>
              </a:spcBef>
              <a:buNone/>
            </a:pP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038600" y="331787"/>
            <a:ext cx="5715000" cy="1295400"/>
          </a:xfrm>
          <a:prstGeom prst="ellipse">
            <a:avLst/>
          </a:prstGeom>
          <a:gradFill rotWithShape="1"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ctr"/>
          <a:lstStyle>
            <a:lvl1pPr lvl="0">
              <a:defRPr/>
            </a:lvl1pPr>
          </a:lstStyle>
          <a:p>
            <a:pPr lvl="0" algn="ctr"/>
            <a:r>
              <a:rPr sz="6000" dirty="0" err="1">
                <a:solidFill>
                  <a:schemeClr val="tx1"/>
                </a:solidFill>
              </a:rPr>
              <a:t>শিখনফল</a:t>
            </a:r>
            <a:endParaRPr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381000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bn-BD" sz="9600" dirty="0" smtClean="0"/>
              <a:t>পাঠ পর্যালোচনা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362200"/>
            <a:ext cx="7543800" cy="2590800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8000" b="1" dirty="0" err="1">
                <a:solidFill>
                  <a:schemeClr val="dk1"/>
                </a:solidFill>
              </a:rPr>
              <a:t>একমালিকানা</a:t>
            </a:r>
            <a:r>
              <a:rPr sz="8000" b="1" dirty="0">
                <a:solidFill>
                  <a:schemeClr val="dk1"/>
                </a:solidFill>
                <a:latin typeface="NikoshBAN"/>
              </a:rPr>
              <a:t> </a:t>
            </a:r>
            <a:r>
              <a:rPr sz="8000" b="1" dirty="0" err="1">
                <a:solidFill>
                  <a:schemeClr val="dk1"/>
                </a:solidFill>
              </a:rPr>
              <a:t>ব্যবসায়</a:t>
            </a:r>
            <a:r>
              <a:rPr sz="8000" b="1" dirty="0">
                <a:solidFill>
                  <a:schemeClr val="dk1"/>
                </a:solidFill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59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28737" y="5426075"/>
            <a:ext cx="4233863" cy="584200"/>
          </a:xfrm>
          <a:prstGeom prst="rect">
            <a:avLst/>
          </a:prstGeom>
          <a:gradFill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 sz="3200">
                <a:solidFill>
                  <a:schemeClr val="dk1"/>
                </a:solidFill>
              </a:rPr>
              <a:t>একমালিকানা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  <a:r>
              <a:rPr sz="3200">
                <a:solidFill>
                  <a:schemeClr val="dk1"/>
                </a:solidFill>
              </a:rPr>
              <a:t>ব্যবসায়</a:t>
            </a:r>
            <a:r>
              <a:rPr sz="3200">
                <a:solidFill>
                  <a:schemeClr val="dk1"/>
                </a:solidFill>
                <a:latin typeface="NikoshBAN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0" y="5426075"/>
            <a:ext cx="3544887" cy="584200"/>
          </a:xfrm>
          <a:prstGeom prst="rect">
            <a:avLst/>
          </a:prstGeom>
          <a:gradFill rotWithShape="1"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txBody>
          <a:bodyPr wrap="none" anchor="t"/>
          <a:lstStyle>
            <a:lvl1pPr lvl="0">
              <a:defRPr/>
            </a:lvl1pPr>
          </a:lstStyle>
          <a:p>
            <a:pPr lvl="0"/>
            <a:r>
              <a:rPr sz="3200" dirty="0" err="1">
                <a:solidFill>
                  <a:schemeClr val="lt1"/>
                </a:solidFill>
              </a:rPr>
              <a:t>একমালিকানা</a:t>
            </a:r>
            <a:r>
              <a:rPr sz="3200" dirty="0">
                <a:solidFill>
                  <a:schemeClr val="lt1"/>
                </a:solidFill>
                <a:latin typeface="NikoshBAN"/>
              </a:rPr>
              <a:t> </a:t>
            </a:r>
            <a:r>
              <a:rPr sz="3200" dirty="0" err="1">
                <a:solidFill>
                  <a:schemeClr val="lt1"/>
                </a:solidFill>
              </a:rPr>
              <a:t>ব্যবসায়</a:t>
            </a:r>
            <a:r>
              <a:rPr sz="3200" dirty="0">
                <a:solidFill>
                  <a:schemeClr val="lt1"/>
                </a:solidFill>
                <a:latin typeface="NikoshBAN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5562600" cy="3873500"/>
          </a:xfrm>
          <a:prstGeom prst="rect">
            <a:avLst/>
          </a:prstGeom>
          <a:noFill/>
          <a:ln w="88900">
            <a:solidFill>
              <a:srgbClr val="000000"/>
            </a:solidFill>
          </a:ln>
          <a:effectLst>
            <a:outerShdw blurRad="76200">
              <a:srgbClr val="000000"/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132534" y="381000"/>
            <a:ext cx="5327650" cy="3873500"/>
          </a:xfrm>
          <a:prstGeom prst="rect">
            <a:avLst/>
          </a:prstGeom>
          <a:noFill/>
          <a:ln w="88900">
            <a:solidFill>
              <a:srgbClr val="000000"/>
            </a:solidFill>
          </a:ln>
          <a:effectLst>
            <a:outerShdw blurRad="7620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504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MODHADANGA SCHOOLI</dc:creator>
  <cp:lastModifiedBy>USER</cp:lastModifiedBy>
  <cp:revision>22</cp:revision>
  <dcterms:modified xsi:type="dcterms:W3CDTF">2020-11-16T05:36:32Z</dcterms:modified>
</cp:coreProperties>
</file>