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7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7D849-98E4-4675-83F7-0B41444B4D99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82EE-D452-4528-AE58-162EF5AE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উপরের</a:t>
            </a:r>
            <a:r>
              <a:rPr lang="en-US" dirty="0" smtClean="0"/>
              <a:t> </a:t>
            </a:r>
            <a:r>
              <a:rPr lang="en-US" dirty="0" err="1" smtClean="0"/>
              <a:t>চিত্রে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দেখতেছ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প্রশ্নোত্তরের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E82EE-D452-4528-AE58-162EF5AE9A9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FB677-637A-4069-BDF8-62473322603C}" type="datetimeFigureOut">
              <a:rPr lang="en-US" smtClean="0"/>
              <a:pPr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DDF81-2DAA-44E6-BF8C-4B5D492453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5800" y="152400"/>
            <a:ext cx="7620000" cy="18288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</a:rPr>
              <a:t>আজকের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ক্লাসে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</a:rPr>
              <a:t>সবাইকে</a:t>
            </a:r>
            <a:r>
              <a:rPr lang="en-US" sz="4400" dirty="0" smtClean="0">
                <a:solidFill>
                  <a:srgbClr val="7030A0"/>
                </a:solidFill>
              </a:rPr>
              <a:t> 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4724400"/>
            <a:ext cx="6858000" cy="2133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স্বাগতম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90800" y="381000"/>
            <a:ext cx="2438400" cy="1143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</a:rPr>
              <a:t>পুষ্টি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</a:rPr>
              <a:t>পুষ্টি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প্রক্রিয়া</a:t>
            </a:r>
            <a:r>
              <a:rPr lang="en-US" sz="2800" dirty="0" smtClean="0">
                <a:solidFill>
                  <a:srgbClr val="00B050"/>
                </a:solidFill>
              </a:rPr>
              <a:t>। এ </a:t>
            </a:r>
            <a:r>
              <a:rPr lang="en-US" sz="2800" dirty="0" err="1" smtClean="0">
                <a:solidFill>
                  <a:srgbClr val="00B050"/>
                </a:solidFill>
              </a:rPr>
              <a:t>প্রক্রিয়াতে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খাদ্যবস্তু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খাওয়ার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পরিপাক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জটিল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উপাদান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গুলো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ভেঙ্গে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সরল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উপাদানে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পরিণত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</a:rPr>
              <a:t>।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</a:rPr>
              <a:t>দেহ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এসব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সরল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উপাদান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</a:rPr>
              <a:t>শোষণ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নেয়।শোষণের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খাদ্য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উপাদান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গুলো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</a:rPr>
              <a:t>দেহের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সকল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অঙ্গের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ক্ষয়প্রাপ্ত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কোষের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পুনর্গঠন</a:t>
            </a:r>
            <a:r>
              <a:rPr lang="en-US" sz="2800" dirty="0" smtClean="0">
                <a:solidFill>
                  <a:srgbClr val="00B050"/>
                </a:solidFill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</a:rPr>
              <a:t>দেহের</a:t>
            </a:r>
            <a:endParaRPr lang="en-US" sz="2800" dirty="0" smtClean="0">
              <a:solidFill>
                <a:srgbClr val="00B050"/>
              </a:solidFill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</a:rPr>
              <a:t>বৃদ্ধির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নতুন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কোষ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গঠন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</a:rPr>
              <a:t>ফলে</a:t>
            </a:r>
            <a:r>
              <a:rPr lang="en-US" sz="2800" dirty="0" smtClean="0">
                <a:solidFill>
                  <a:srgbClr val="00B050"/>
                </a:solidFill>
              </a:rPr>
              <a:t>   </a:t>
            </a:r>
            <a:r>
              <a:rPr lang="en-US" sz="2800" dirty="0" err="1" smtClean="0">
                <a:solidFill>
                  <a:srgbClr val="00B050"/>
                </a:solidFill>
              </a:rPr>
              <a:t>মানুষের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দেহের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শক্তি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জোগায়,বৃদ্ধি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নিশ্চিত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করে,মেধা</a:t>
            </a:r>
            <a:r>
              <a:rPr lang="en-US" sz="2800" dirty="0" smtClean="0">
                <a:solidFill>
                  <a:srgbClr val="00B050"/>
                </a:solidFill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</a:rPr>
              <a:t>বুদ্ধি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বাড়ায়,রোগ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প্রতিরোধ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মানুষকে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</a:rPr>
              <a:t>কর্মক্ষম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তুলে</a:t>
            </a:r>
            <a:r>
              <a:rPr lang="en-US" sz="2800" dirty="0" smtClean="0">
                <a:solidFill>
                  <a:srgbClr val="00B050"/>
                </a:solidFill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2590800" y="0"/>
            <a:ext cx="4953000" cy="1447800"/>
          </a:xfrm>
          <a:prstGeom prst="irregularSeal1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একক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কাজ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2667001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1219201"/>
            <a:ext cx="34289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19200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0" y="4038600"/>
            <a:ext cx="8839200" cy="28194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buFont typeface="Wingdings" pitchFamily="2" charset="2"/>
              <a:buChar char="v"/>
            </a:pPr>
            <a:r>
              <a:rPr lang="en-US" sz="4800" dirty="0" err="1" smtClean="0">
                <a:solidFill>
                  <a:srgbClr val="FF0000"/>
                </a:solidFill>
              </a:rPr>
              <a:t>মানুষের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শরীরে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আমিষ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বা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প্রোটিন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কী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তা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</a:rPr>
              <a:t>;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0" y="0"/>
            <a:ext cx="6248400" cy="2133600"/>
          </a:xfrm>
          <a:prstGeom prst="star7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</a:rPr>
              <a:t>দলীয়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কাজ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3152775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3600"/>
            <a:ext cx="2667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133600"/>
            <a:ext cx="304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চিত্রে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খাবার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গুলোর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মধ্যে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কোন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খাবারে</a:t>
            </a:r>
            <a:endParaRPr lang="en-US" sz="4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কী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কী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ভিটামিন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আছে</a:t>
            </a:r>
            <a:r>
              <a:rPr lang="en-US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endParaRPr lang="en-US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200" y="533400"/>
            <a:ext cx="4267200" cy="19812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50000"/>
                  </a:schemeClr>
                </a:solidFill>
              </a:rPr>
              <a:t>মূল্যায়ন</a:t>
            </a:r>
            <a:endParaRPr lang="en-US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১। </a:t>
            </a:r>
            <a:r>
              <a:rPr lang="en-US" sz="2400" dirty="0" err="1" smtClean="0">
                <a:solidFill>
                  <a:srgbClr val="002060"/>
                </a:solidFill>
              </a:rPr>
              <a:t>কোনটি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দেহে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তাপ</a:t>
            </a:r>
            <a:r>
              <a:rPr lang="en-US" sz="2400" dirty="0" smtClean="0">
                <a:solidFill>
                  <a:srgbClr val="002060"/>
                </a:solidFill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</a:rPr>
              <a:t>শক্তি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উৎপাদন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করে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(ক) </a:t>
            </a:r>
            <a:r>
              <a:rPr lang="en-US" sz="2400" dirty="0" err="1" smtClean="0">
                <a:solidFill>
                  <a:srgbClr val="002060"/>
                </a:solidFill>
              </a:rPr>
              <a:t>পানি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(খ) </a:t>
            </a:r>
            <a:r>
              <a:rPr lang="en-US" sz="2400" dirty="0" err="1" smtClean="0">
                <a:solidFill>
                  <a:srgbClr val="002060"/>
                </a:solidFill>
              </a:rPr>
              <a:t>ভিটামিন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(গ) </a:t>
            </a:r>
            <a:r>
              <a:rPr lang="en-US" sz="2400" dirty="0" err="1" smtClean="0">
                <a:solidFill>
                  <a:srgbClr val="002060"/>
                </a:solidFill>
              </a:rPr>
              <a:t>খনিজ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লবণ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 (ঘ) </a:t>
            </a:r>
            <a:r>
              <a:rPr lang="en-US" sz="2400" dirty="0" err="1" smtClean="0">
                <a:solidFill>
                  <a:srgbClr val="002060"/>
                </a:solidFill>
              </a:rPr>
              <a:t>স্নেহপদার্থ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২। </a:t>
            </a:r>
            <a:r>
              <a:rPr lang="en-US" sz="2400" dirty="0" err="1" smtClean="0">
                <a:solidFill>
                  <a:srgbClr val="002060"/>
                </a:solidFill>
              </a:rPr>
              <a:t>কোন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ভিটামিনের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অভাবে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রিকেটস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রোগ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(ক) </a:t>
            </a:r>
            <a:r>
              <a:rPr lang="en-US" sz="2400" dirty="0" err="1" smtClean="0">
                <a:solidFill>
                  <a:srgbClr val="002060"/>
                </a:solidFill>
              </a:rPr>
              <a:t>ভিটামিন</a:t>
            </a:r>
            <a:r>
              <a:rPr lang="en-US" sz="2400" dirty="0" smtClean="0">
                <a:solidFill>
                  <a:srgbClr val="002060"/>
                </a:solidFill>
              </a:rPr>
              <a:t> এ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(খ) </a:t>
            </a:r>
            <a:r>
              <a:rPr lang="en-US" sz="2400" dirty="0" err="1" smtClean="0">
                <a:solidFill>
                  <a:srgbClr val="002060"/>
                </a:solidFill>
              </a:rPr>
              <a:t>ভিটামিন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সি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(গ) </a:t>
            </a:r>
            <a:r>
              <a:rPr lang="en-US" sz="2400" dirty="0" err="1" smtClean="0">
                <a:solidFill>
                  <a:srgbClr val="002060"/>
                </a:solidFill>
              </a:rPr>
              <a:t>ভিটামিন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ডি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(ঘ) </a:t>
            </a:r>
            <a:r>
              <a:rPr lang="en-US" sz="2400" dirty="0" err="1" smtClean="0">
                <a:solidFill>
                  <a:srgbClr val="002060"/>
                </a:solidFill>
              </a:rPr>
              <a:t>ভিটামিন</a:t>
            </a:r>
            <a:r>
              <a:rPr lang="en-US" sz="2400" dirty="0" smtClean="0">
                <a:solidFill>
                  <a:srgbClr val="002060"/>
                </a:solidFill>
              </a:rPr>
              <a:t> ই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524000" y="0"/>
            <a:ext cx="5410200" cy="2286000"/>
          </a:xfrm>
          <a:prstGeom prst="irregularSeal1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</a:rPr>
              <a:t>বাড়ির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কাজ</a:t>
            </a: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1" y="2133600"/>
            <a:ext cx="35052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 Diagonal Corner Rectangle 4"/>
          <p:cNvSpPr/>
          <p:nvPr/>
        </p:nvSpPr>
        <p:spPr>
          <a:xfrm>
            <a:off x="0" y="4191000"/>
            <a:ext cx="9144000" cy="2667000"/>
          </a:xfrm>
          <a:prstGeom prst="round2DiagRect">
            <a:avLst/>
          </a:prstGeom>
          <a:solidFill>
            <a:schemeClr val="tx2">
              <a:lumMod val="1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</a:rPr>
              <a:t>কিলোক্যালরি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</a:rPr>
              <a:t>ভিটামিন</a:t>
            </a:r>
            <a:r>
              <a:rPr lang="en-US" sz="2800" dirty="0" smtClean="0">
                <a:solidFill>
                  <a:srgbClr val="00B050"/>
                </a:solidFill>
              </a:rPr>
              <a:t> ‘এ’ </a:t>
            </a:r>
            <a:r>
              <a:rPr lang="en-US" sz="2800" dirty="0" err="1" smtClean="0">
                <a:solidFill>
                  <a:srgbClr val="00B050"/>
                </a:solidFill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অভাবে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অসুবিধা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দেখা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দেয়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</a:rPr>
              <a:t>রিকেটস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রোগের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লক্ষণ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গুলো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err="1" smtClean="0">
                <a:solidFill>
                  <a:srgbClr val="00B050"/>
                </a:solidFill>
              </a:rPr>
              <a:t>রক্তে</a:t>
            </a:r>
            <a:r>
              <a:rPr lang="en-US" sz="2800" dirty="0" smtClean="0">
                <a:solidFill>
                  <a:srgbClr val="00B050"/>
                </a:solidFill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</a:rPr>
              <a:t>হিমোগ্লোবিনের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প্রয়োজনীয়তা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কী</a:t>
            </a:r>
            <a:r>
              <a:rPr lang="en-US" sz="2800" dirty="0" smtClean="0">
                <a:solidFill>
                  <a:srgbClr val="00B050"/>
                </a:solidFill>
              </a:rPr>
              <a:t>?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F0"/>
                </a:solidFill>
              </a:rPr>
              <a:t>পরিচিতি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পরিচিতি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625725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B0F0"/>
                </a:solidFill>
              </a:rPr>
              <a:t>মোঃবায়েজিদুল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হাসান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err="1" smtClean="0">
                <a:solidFill>
                  <a:srgbClr val="00B0F0"/>
                </a:solidFill>
              </a:rPr>
              <a:t>সহকারী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গণিত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err="1" smtClean="0">
                <a:solidFill>
                  <a:srgbClr val="00B0F0"/>
                </a:solidFill>
              </a:rPr>
              <a:t>রাণীগাঁও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দাখিল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</a:rPr>
              <a:t>মাদ্রাসা</a:t>
            </a:r>
            <a:endParaRPr lang="en-US" sz="2800" dirty="0" smtClean="0">
              <a:solidFill>
                <a:srgbClr val="00B0F0"/>
              </a:solidFill>
            </a:endParaRPr>
          </a:p>
          <a:p>
            <a:r>
              <a:rPr lang="en-US" sz="2800" dirty="0" err="1" smtClean="0">
                <a:solidFill>
                  <a:srgbClr val="00B0F0"/>
                </a:solidFill>
              </a:rPr>
              <a:t>চুনারুঘাট,হবিগঞ্জ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62400"/>
            <a:ext cx="1905000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29200" y="2286000"/>
            <a:ext cx="3886200" cy="1676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শ্রেণিঃ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৮ম</a:t>
            </a:r>
          </a:p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বিষয়ঃ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বিজ্ঞান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অধ্যায়ঃত্রয়োদশ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228600"/>
            <a:ext cx="4876800" cy="10668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চিত্র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গুলো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লক্ষ্য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304800"/>
            <a:ext cx="5105400" cy="21336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পাঠ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শিরোনাম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667000"/>
            <a:ext cx="7239000" cy="1676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পাঠ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4572000"/>
            <a:ext cx="5486400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</a:rPr>
              <a:t>খাদ্য</a:t>
            </a:r>
            <a:r>
              <a:rPr lang="en-US" sz="5400" b="1" dirty="0" smtClean="0">
                <a:solidFill>
                  <a:srgbClr val="00B050"/>
                </a:solidFill>
              </a:rPr>
              <a:t> ও </a:t>
            </a:r>
            <a:r>
              <a:rPr lang="en-US" sz="5400" b="1" dirty="0" err="1" smtClean="0">
                <a:solidFill>
                  <a:srgbClr val="00B050"/>
                </a:solidFill>
              </a:rPr>
              <a:t>পুষ্টি</a:t>
            </a:r>
            <a:endParaRPr lang="en-US" sz="5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19200" y="304800"/>
            <a:ext cx="6096000" cy="20574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</a:rPr>
              <a:t>শিখনফল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14600"/>
            <a:ext cx="9144000" cy="434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C00000"/>
                </a:solidFill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পাঠ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শেষে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শিক্ষার্থীরা</a:t>
            </a:r>
            <a:r>
              <a:rPr lang="en-US" sz="3600" dirty="0" smtClean="0">
                <a:solidFill>
                  <a:srgbClr val="C00000"/>
                </a:solidFill>
              </a:rPr>
              <a:t>-</a:t>
            </a:r>
          </a:p>
          <a:p>
            <a:pPr algn="just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C00000"/>
                </a:solidFill>
              </a:rPr>
              <a:t>বিভিন্ন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খাদ্যের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পুষ্টগুণ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ব্যাখ্যা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C00000"/>
                </a:solidFill>
              </a:rPr>
              <a:t>পুষ্টির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অভাব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জনিত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রোগ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নির্ণয়</a:t>
            </a:r>
            <a:r>
              <a:rPr lang="en-US" sz="3600" dirty="0" smtClean="0">
                <a:solidFill>
                  <a:srgbClr val="C00000"/>
                </a:solidFill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</a:rPr>
              <a:t>প্রতিরোধের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উপায়</a:t>
            </a:r>
            <a:r>
              <a:rPr lang="en-US" sz="3600" dirty="0" smtClean="0">
                <a:solidFill>
                  <a:srgbClr val="C00000"/>
                </a:solidFill>
              </a:rPr>
              <a:t>  </a:t>
            </a:r>
            <a:r>
              <a:rPr lang="en-US" sz="3600" dirty="0" err="1" smtClean="0">
                <a:solidFill>
                  <a:srgbClr val="C00000"/>
                </a:solidFill>
              </a:rPr>
              <a:t>বর্ণ্না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পারব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C00000"/>
                </a:solidFill>
              </a:rPr>
              <a:t>চাহিদা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অনুযায়ী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খদ্য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নির্বাচন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895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কি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জীবের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দেহে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শক্তি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সরবরাহ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</a:rPr>
              <a:t>দেহ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গঠনে</a:t>
            </a:r>
            <a:r>
              <a:rPr lang="en-US" sz="3600" dirty="0" smtClean="0">
                <a:solidFill>
                  <a:srgbClr val="FF0000"/>
                </a:solidFill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</a:rPr>
              <a:t>জীবনকে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বজায়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রাখতে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যেসব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জৈব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উপাদান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গ্রহণ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তাকে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খাদ্য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বলে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971800"/>
            <a:ext cx="9144000" cy="3886200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</a:rPr>
              <a:t>খাদ্যের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পুষ্টি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উপাদান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রয়েছে</a:t>
            </a:r>
            <a:r>
              <a:rPr lang="en-US" sz="3600" dirty="0" smtClean="0">
                <a:solidFill>
                  <a:srgbClr val="00B050"/>
                </a:solidFill>
              </a:rPr>
              <a:t> ৬ </a:t>
            </a:r>
            <a:r>
              <a:rPr lang="en-US" sz="3600" dirty="0" err="1" smtClean="0">
                <a:solidFill>
                  <a:srgbClr val="00B050"/>
                </a:solidFill>
              </a:rPr>
              <a:t>টিঃ</a:t>
            </a:r>
            <a:endParaRPr lang="en-US" sz="3600" dirty="0" smtClean="0">
              <a:solidFill>
                <a:srgbClr val="00B050"/>
              </a:solidFill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১। </a:t>
            </a:r>
            <a:r>
              <a:rPr lang="en-US" sz="3600" dirty="0" err="1" smtClean="0">
                <a:solidFill>
                  <a:srgbClr val="00B050"/>
                </a:solidFill>
              </a:rPr>
              <a:t>আমিষ</a:t>
            </a:r>
            <a:endParaRPr lang="en-US" sz="3600" dirty="0" smtClean="0">
              <a:solidFill>
                <a:srgbClr val="00B050"/>
              </a:solidFill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২।শর্করা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৩।চর্বি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৪।ভিটামিন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৫। </a:t>
            </a:r>
            <a:r>
              <a:rPr lang="en-US" sz="3600" dirty="0" err="1" smtClean="0">
                <a:solidFill>
                  <a:srgbClr val="00B050"/>
                </a:solidFill>
              </a:rPr>
              <a:t>খনিজ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লবণ</a:t>
            </a:r>
            <a:endParaRPr lang="en-US" sz="3600" dirty="0" smtClean="0">
              <a:solidFill>
                <a:srgbClr val="00B050"/>
              </a:solidFill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৬।  </a:t>
            </a:r>
            <a:r>
              <a:rPr lang="en-US" sz="3600" dirty="0" err="1" smtClean="0">
                <a:solidFill>
                  <a:srgbClr val="00B050"/>
                </a:solidFill>
              </a:rPr>
              <a:t>পানি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320</Words>
  <Application>Microsoft Office PowerPoint</Application>
  <PresentationFormat>On-screen Show (4:3)</PresentationFormat>
  <Paragraphs>60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2021-02-04T04:59:23Z</dcterms:created>
  <dcterms:modified xsi:type="dcterms:W3CDTF">2021-02-04T08:37:24Z</dcterms:modified>
</cp:coreProperties>
</file>