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9" r:id="rId2"/>
    <p:sldId id="290" r:id="rId3"/>
    <p:sldId id="261" r:id="rId4"/>
    <p:sldId id="262" r:id="rId5"/>
    <p:sldId id="291" r:id="rId6"/>
    <p:sldId id="292" r:id="rId7"/>
    <p:sldId id="269" r:id="rId8"/>
    <p:sldId id="270" r:id="rId9"/>
    <p:sldId id="282" r:id="rId10"/>
    <p:sldId id="264" r:id="rId11"/>
    <p:sldId id="273" r:id="rId12"/>
    <p:sldId id="276" r:id="rId13"/>
    <p:sldId id="279" r:id="rId14"/>
    <p:sldId id="284" r:id="rId15"/>
    <p:sldId id="274" r:id="rId16"/>
    <p:sldId id="285" r:id="rId17"/>
    <p:sldId id="286" r:id="rId18"/>
    <p:sldId id="287" r:id="rId19"/>
    <p:sldId id="288" r:id="rId20"/>
    <p:sldId id="293" r:id="rId21"/>
    <p:sldId id="280" r:id="rId22"/>
    <p:sldId id="2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PwVZvYxockIkLg6YsTLMQ==" hashData="CxbroYfWCklAdceRTbFIM2gaxZII1qjpw20MXqAxGaaa/5j0q2Zh1+eXfrMH1NEwt1FNrSO9GtNTntrd4fD4z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962B6-956C-4086-95D4-EC8702407DB2}" type="doc">
      <dgm:prSet loTypeId="urn:microsoft.com/office/officeart/2005/8/layout/radial6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B88B662-80B3-412E-8F40-BE905D3E8137}">
      <dgm:prSet phldrT="[Text]" custT="1"/>
      <dgm:spPr/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জন্মঃ- ৩মার্চ,১৮৪৫,রাশিয়া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31DC32-7E86-41C4-B300-6A146285DEAF}" type="parTrans" cxnId="{29932B5E-A440-4AF8-BE9C-27F78FD2182F}">
      <dgm:prSet/>
      <dgm:spPr/>
      <dgm:t>
        <a:bodyPr/>
        <a:lstStyle/>
        <a:p>
          <a:endParaRPr lang="en-US"/>
        </a:p>
      </dgm:t>
    </dgm:pt>
    <dgm:pt modelId="{0939E976-C184-4F51-B4B3-A31B0805625F}" type="sibTrans" cxnId="{29932B5E-A440-4AF8-BE9C-27F78FD2182F}">
      <dgm:prSet/>
      <dgm:spPr/>
      <dgm:t>
        <a:bodyPr/>
        <a:lstStyle/>
        <a:p>
          <a:endParaRPr lang="en-US"/>
        </a:p>
      </dgm:t>
    </dgm:pt>
    <dgm:pt modelId="{513AA161-5C31-44F0-903A-AC7E65547906}">
      <dgm:prSet phldrT="[Text]" custT="1"/>
      <dgm:spPr/>
      <dgm:t>
        <a:bodyPr/>
        <a:lstStyle/>
        <a:p>
          <a:r>
            <a:rPr lang="bn-BD" sz="2800" dirty="0"/>
            <a:t>মৃত্যুঃ-৬</a:t>
          </a:r>
        </a:p>
        <a:p>
          <a:r>
            <a:rPr lang="bn-BD" sz="2800" dirty="0"/>
            <a:t>জানুয়ারী,১৯১৮,জার্মানি </a:t>
          </a:r>
          <a:endParaRPr lang="en-US" sz="2800" dirty="0"/>
        </a:p>
      </dgm:t>
    </dgm:pt>
    <dgm:pt modelId="{A38DB1F7-2CCD-4F63-9B91-981EF9630B82}" type="sibTrans" cxnId="{988BE423-6FF6-4D95-B202-5FCAB82B3B7D}">
      <dgm:prSet/>
      <dgm:spPr/>
      <dgm:t>
        <a:bodyPr/>
        <a:lstStyle/>
        <a:p>
          <a:endParaRPr lang="en-US"/>
        </a:p>
      </dgm:t>
    </dgm:pt>
    <dgm:pt modelId="{5D1FE6C5-CCC2-424A-92BF-32360C16C5E3}" type="parTrans" cxnId="{988BE423-6FF6-4D95-B202-5FCAB82B3B7D}">
      <dgm:prSet/>
      <dgm:spPr/>
      <dgm:t>
        <a:bodyPr/>
        <a:lstStyle/>
        <a:p>
          <a:endParaRPr lang="en-US"/>
        </a:p>
      </dgm:t>
    </dgm:pt>
    <dgm:pt modelId="{4EC5ED53-EB89-40D0-9C60-45A1C058C63F}">
      <dgm:prSet phldrT="[Text]" custT="1"/>
      <dgm:spPr/>
      <dgm:t>
        <a:bodyPr/>
        <a:lstStyle/>
        <a:p>
          <a:r>
            <a:rPr lang="bn-BD" sz="3200" dirty="0"/>
            <a:t>অবদানঃ সেটতত্ত্বের জনক</a:t>
          </a:r>
          <a:endParaRPr lang="en-US" sz="3200" dirty="0"/>
        </a:p>
      </dgm:t>
    </dgm:pt>
    <dgm:pt modelId="{0F6E78B1-DF06-430B-88DE-CD1D115189C3}" type="sibTrans" cxnId="{8A0DE626-B43E-4CFB-AD41-5F9ED62B2F4B}">
      <dgm:prSet/>
      <dgm:spPr/>
      <dgm:t>
        <a:bodyPr/>
        <a:lstStyle/>
        <a:p>
          <a:endParaRPr lang="en-US"/>
        </a:p>
      </dgm:t>
    </dgm:pt>
    <dgm:pt modelId="{200E40F6-FBB9-47B1-AFD2-DF00357D7CDA}" type="parTrans" cxnId="{8A0DE626-B43E-4CFB-AD41-5F9ED62B2F4B}">
      <dgm:prSet/>
      <dgm:spPr/>
      <dgm:t>
        <a:bodyPr/>
        <a:lstStyle/>
        <a:p>
          <a:endParaRPr lang="en-US"/>
        </a:p>
      </dgm:t>
    </dgm:pt>
    <dgm:pt modelId="{1D7B42EA-6B4E-4046-B8C6-A08C4876EBA5}">
      <dgm:prSet phldrT="[Text]" custT="1"/>
      <dgm:spPr/>
      <dgm:t>
        <a:bodyPr/>
        <a:lstStyle/>
        <a:p>
          <a:r>
            <a:rPr lang="bn-BD" sz="3200" dirty="0"/>
            <a:t>পরিচিতিঃ- জার্মান গণিতবিদ</a:t>
          </a:r>
          <a:endParaRPr lang="en-US" sz="3200" dirty="0"/>
        </a:p>
      </dgm:t>
    </dgm:pt>
    <dgm:pt modelId="{F64D6D59-C0B9-4A08-8930-DF8FC21476D5}" type="sibTrans" cxnId="{B49FC50B-33A6-4CFA-A240-9D6319311F82}">
      <dgm:prSet/>
      <dgm:spPr/>
      <dgm:t>
        <a:bodyPr/>
        <a:lstStyle/>
        <a:p>
          <a:endParaRPr lang="en-US"/>
        </a:p>
      </dgm:t>
    </dgm:pt>
    <dgm:pt modelId="{DDDF9B46-3D02-48AC-A8EA-01D220C5024E}" type="parTrans" cxnId="{B49FC50B-33A6-4CFA-A240-9D6319311F82}">
      <dgm:prSet/>
      <dgm:spPr/>
      <dgm:t>
        <a:bodyPr/>
        <a:lstStyle/>
        <a:p>
          <a:endParaRPr lang="en-US"/>
        </a:p>
      </dgm:t>
    </dgm:pt>
    <dgm:pt modelId="{FC1C010B-DAE9-44D6-A5AD-3C578B5C71F6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2800" b="1" dirty="0"/>
        </a:p>
        <a:p>
          <a:endParaRPr lang="bn-BD" sz="28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জর্জ ক্যান্টর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CF88CD-504C-4236-BDCB-DDEE5C87EBDC}" type="sibTrans" cxnId="{26B77B85-6D88-4EB0-8388-B54D00588768}">
      <dgm:prSet/>
      <dgm:spPr/>
      <dgm:t>
        <a:bodyPr/>
        <a:lstStyle/>
        <a:p>
          <a:endParaRPr lang="en-US"/>
        </a:p>
      </dgm:t>
    </dgm:pt>
    <dgm:pt modelId="{F115B29A-D3F5-40FE-BCD7-F9E3920CDD55}" type="parTrans" cxnId="{26B77B85-6D88-4EB0-8388-B54D00588768}">
      <dgm:prSet/>
      <dgm:spPr/>
      <dgm:t>
        <a:bodyPr/>
        <a:lstStyle/>
        <a:p>
          <a:endParaRPr lang="en-US"/>
        </a:p>
      </dgm:t>
    </dgm:pt>
    <dgm:pt modelId="{774BA78E-93D5-45D9-BBB1-525B1F041BA1}" type="pres">
      <dgm:prSet presAssocID="{F82962B6-956C-4086-95D4-EC8702407DB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8217F50-FD63-4E54-AC00-266098E26710}" type="pres">
      <dgm:prSet presAssocID="{FC1C010B-DAE9-44D6-A5AD-3C578B5C71F6}" presName="centerShape" presStyleLbl="node0" presStyleIdx="0" presStyleCnt="1" custScaleX="130337" custScaleY="115355" custLinFactNeighborX="-13183" custLinFactNeighborY="6594"/>
      <dgm:spPr/>
    </dgm:pt>
    <dgm:pt modelId="{204281A3-4649-4CC2-8EDF-115D0EDED1DC}" type="pres">
      <dgm:prSet presAssocID="{1D7B42EA-6B4E-4046-B8C6-A08C4876EBA5}" presName="node" presStyleLbl="node1" presStyleIdx="0" presStyleCnt="4" custScaleX="170251" custScaleY="130912" custRadScaleRad="101111" custRadScaleInc="-28366">
        <dgm:presLayoutVars>
          <dgm:bulletEnabled val="1"/>
        </dgm:presLayoutVars>
      </dgm:prSet>
      <dgm:spPr/>
    </dgm:pt>
    <dgm:pt modelId="{CA57BEF0-337C-4215-8780-12B7493D57FB}" type="pres">
      <dgm:prSet presAssocID="{1D7B42EA-6B4E-4046-B8C6-A08C4876EBA5}" presName="dummy" presStyleCnt="0"/>
      <dgm:spPr/>
    </dgm:pt>
    <dgm:pt modelId="{74DDD412-FFD7-4248-A457-74110DA7A3EF}" type="pres">
      <dgm:prSet presAssocID="{F64D6D59-C0B9-4A08-8930-DF8FC21476D5}" presName="sibTrans" presStyleLbl="sibTrans2D1" presStyleIdx="0" presStyleCnt="4"/>
      <dgm:spPr/>
    </dgm:pt>
    <dgm:pt modelId="{52371843-85FE-4FD2-85E2-EB7C3E943074}" type="pres">
      <dgm:prSet presAssocID="{4EC5ED53-EB89-40D0-9C60-45A1C058C63F}" presName="node" presStyleLbl="node1" presStyleIdx="1" presStyleCnt="4" custScaleX="152273" custScaleY="141231" custRadScaleRad="123447">
        <dgm:presLayoutVars>
          <dgm:bulletEnabled val="1"/>
        </dgm:presLayoutVars>
      </dgm:prSet>
      <dgm:spPr/>
    </dgm:pt>
    <dgm:pt modelId="{451D89C0-2BD0-4FB7-AF61-C12763774248}" type="pres">
      <dgm:prSet presAssocID="{4EC5ED53-EB89-40D0-9C60-45A1C058C63F}" presName="dummy" presStyleCnt="0"/>
      <dgm:spPr/>
    </dgm:pt>
    <dgm:pt modelId="{4C8253C4-2685-48D2-A85B-DA25EFF37489}" type="pres">
      <dgm:prSet presAssocID="{0F6E78B1-DF06-430B-88DE-CD1D115189C3}" presName="sibTrans" presStyleLbl="sibTrans2D1" presStyleIdx="1" presStyleCnt="4"/>
      <dgm:spPr/>
    </dgm:pt>
    <dgm:pt modelId="{9DB546CC-D180-48D6-82D7-D6CDC50D1DA8}" type="pres">
      <dgm:prSet presAssocID="{2B88B662-80B3-412E-8F40-BE905D3E8137}" presName="node" presStyleLbl="node1" presStyleIdx="2" presStyleCnt="4" custScaleX="174838" custRadScaleRad="160736">
        <dgm:presLayoutVars>
          <dgm:bulletEnabled val="1"/>
        </dgm:presLayoutVars>
      </dgm:prSet>
      <dgm:spPr/>
    </dgm:pt>
    <dgm:pt modelId="{110B9B90-E016-4B34-B11B-D86268374EC9}" type="pres">
      <dgm:prSet presAssocID="{2B88B662-80B3-412E-8F40-BE905D3E8137}" presName="dummy" presStyleCnt="0"/>
      <dgm:spPr/>
    </dgm:pt>
    <dgm:pt modelId="{9FA8293F-D541-4FCB-B6E4-40D1242E9468}" type="pres">
      <dgm:prSet presAssocID="{0939E976-C184-4F51-B4B3-A31B0805625F}" presName="sibTrans" presStyleLbl="sibTrans2D1" presStyleIdx="2" presStyleCnt="4"/>
      <dgm:spPr/>
    </dgm:pt>
    <dgm:pt modelId="{81428EE6-72A1-4F5B-BC1F-70D781E93634}" type="pres">
      <dgm:prSet presAssocID="{513AA161-5C31-44F0-903A-AC7E65547906}" presName="node" presStyleLbl="node1" presStyleIdx="3" presStyleCnt="4" custScaleX="186531" custScaleY="111243" custRadScaleRad="146071" custRadScaleInc="25849">
        <dgm:presLayoutVars>
          <dgm:bulletEnabled val="1"/>
        </dgm:presLayoutVars>
      </dgm:prSet>
      <dgm:spPr/>
    </dgm:pt>
    <dgm:pt modelId="{1F19321D-820B-4B17-AB5E-9CE5D6D865C3}" type="pres">
      <dgm:prSet presAssocID="{513AA161-5C31-44F0-903A-AC7E65547906}" presName="dummy" presStyleCnt="0"/>
      <dgm:spPr/>
    </dgm:pt>
    <dgm:pt modelId="{9B3BC56F-582F-4F88-A2E2-C980A607ECF7}" type="pres">
      <dgm:prSet presAssocID="{A38DB1F7-2CCD-4F63-9B91-981EF9630B82}" presName="sibTrans" presStyleLbl="sibTrans2D1" presStyleIdx="3" presStyleCnt="4"/>
      <dgm:spPr/>
    </dgm:pt>
  </dgm:ptLst>
  <dgm:cxnLst>
    <dgm:cxn modelId="{10273B0A-1C8B-4F02-B7A8-B783335F3CC0}" type="presOf" srcId="{513AA161-5C31-44F0-903A-AC7E65547906}" destId="{81428EE6-72A1-4F5B-BC1F-70D781E93634}" srcOrd="0" destOrd="0" presId="urn:microsoft.com/office/officeart/2005/8/layout/radial6"/>
    <dgm:cxn modelId="{B49FC50B-33A6-4CFA-A240-9D6319311F82}" srcId="{FC1C010B-DAE9-44D6-A5AD-3C578B5C71F6}" destId="{1D7B42EA-6B4E-4046-B8C6-A08C4876EBA5}" srcOrd="0" destOrd="0" parTransId="{DDDF9B46-3D02-48AC-A8EA-01D220C5024E}" sibTransId="{F64D6D59-C0B9-4A08-8930-DF8FC21476D5}"/>
    <dgm:cxn modelId="{6FAF0216-382A-4E4A-86C6-CB1D0EF2FA8A}" type="presOf" srcId="{A38DB1F7-2CCD-4F63-9B91-981EF9630B82}" destId="{9B3BC56F-582F-4F88-A2E2-C980A607ECF7}" srcOrd="0" destOrd="0" presId="urn:microsoft.com/office/officeart/2005/8/layout/radial6"/>
    <dgm:cxn modelId="{9E117722-466E-4C39-A2EC-EB45B075CF4F}" type="presOf" srcId="{2B88B662-80B3-412E-8F40-BE905D3E8137}" destId="{9DB546CC-D180-48D6-82D7-D6CDC50D1DA8}" srcOrd="0" destOrd="0" presId="urn:microsoft.com/office/officeart/2005/8/layout/radial6"/>
    <dgm:cxn modelId="{988BE423-6FF6-4D95-B202-5FCAB82B3B7D}" srcId="{FC1C010B-DAE9-44D6-A5AD-3C578B5C71F6}" destId="{513AA161-5C31-44F0-903A-AC7E65547906}" srcOrd="3" destOrd="0" parTransId="{5D1FE6C5-CCC2-424A-92BF-32360C16C5E3}" sibTransId="{A38DB1F7-2CCD-4F63-9B91-981EF9630B82}"/>
    <dgm:cxn modelId="{8A0DE626-B43E-4CFB-AD41-5F9ED62B2F4B}" srcId="{FC1C010B-DAE9-44D6-A5AD-3C578B5C71F6}" destId="{4EC5ED53-EB89-40D0-9C60-45A1C058C63F}" srcOrd="1" destOrd="0" parTransId="{200E40F6-FBB9-47B1-AFD2-DF00357D7CDA}" sibTransId="{0F6E78B1-DF06-430B-88DE-CD1D115189C3}"/>
    <dgm:cxn modelId="{E651AB32-4ED6-4FB0-94A0-14C3727AF0AF}" type="presOf" srcId="{0939E976-C184-4F51-B4B3-A31B0805625F}" destId="{9FA8293F-D541-4FCB-B6E4-40D1242E9468}" srcOrd="0" destOrd="0" presId="urn:microsoft.com/office/officeart/2005/8/layout/radial6"/>
    <dgm:cxn modelId="{29932B5E-A440-4AF8-BE9C-27F78FD2182F}" srcId="{FC1C010B-DAE9-44D6-A5AD-3C578B5C71F6}" destId="{2B88B662-80B3-412E-8F40-BE905D3E8137}" srcOrd="2" destOrd="0" parTransId="{6331DC32-7E86-41C4-B300-6A146285DEAF}" sibTransId="{0939E976-C184-4F51-B4B3-A31B0805625F}"/>
    <dgm:cxn modelId="{70CA105F-56CB-4FAE-915D-5E57D9280557}" type="presOf" srcId="{F64D6D59-C0B9-4A08-8930-DF8FC21476D5}" destId="{74DDD412-FFD7-4248-A457-74110DA7A3EF}" srcOrd="0" destOrd="0" presId="urn:microsoft.com/office/officeart/2005/8/layout/radial6"/>
    <dgm:cxn modelId="{49DA0246-A6E2-40F2-967D-D7986BCECCC4}" type="presOf" srcId="{0F6E78B1-DF06-430B-88DE-CD1D115189C3}" destId="{4C8253C4-2685-48D2-A85B-DA25EFF37489}" srcOrd="0" destOrd="0" presId="urn:microsoft.com/office/officeart/2005/8/layout/radial6"/>
    <dgm:cxn modelId="{46ECB053-CC51-4459-B064-190376AEA72B}" type="presOf" srcId="{FC1C010B-DAE9-44D6-A5AD-3C578B5C71F6}" destId="{B8217F50-FD63-4E54-AC00-266098E26710}" srcOrd="0" destOrd="0" presId="urn:microsoft.com/office/officeart/2005/8/layout/radial6"/>
    <dgm:cxn modelId="{0C441B80-A4CC-4D62-8934-056FC2FB4DFA}" type="presOf" srcId="{F82962B6-956C-4086-95D4-EC8702407DB2}" destId="{774BA78E-93D5-45D9-BBB1-525B1F041BA1}" srcOrd="0" destOrd="0" presId="urn:microsoft.com/office/officeart/2005/8/layout/radial6"/>
    <dgm:cxn modelId="{26B77B85-6D88-4EB0-8388-B54D00588768}" srcId="{F82962B6-956C-4086-95D4-EC8702407DB2}" destId="{FC1C010B-DAE9-44D6-A5AD-3C578B5C71F6}" srcOrd="0" destOrd="0" parTransId="{F115B29A-D3F5-40FE-BCD7-F9E3920CDD55}" sibTransId="{C2CF88CD-504C-4236-BDCB-DDEE5C87EBDC}"/>
    <dgm:cxn modelId="{A0B881F4-E3A6-4427-8D26-BE6CBCF7247A}" type="presOf" srcId="{1D7B42EA-6B4E-4046-B8C6-A08C4876EBA5}" destId="{204281A3-4649-4CC2-8EDF-115D0EDED1DC}" srcOrd="0" destOrd="0" presId="urn:microsoft.com/office/officeart/2005/8/layout/radial6"/>
    <dgm:cxn modelId="{A6E3ACF8-DAFD-4529-9A8F-CDC9FE4E2896}" type="presOf" srcId="{4EC5ED53-EB89-40D0-9C60-45A1C058C63F}" destId="{52371843-85FE-4FD2-85E2-EB7C3E943074}" srcOrd="0" destOrd="0" presId="urn:microsoft.com/office/officeart/2005/8/layout/radial6"/>
    <dgm:cxn modelId="{096960BC-9EA4-4D3F-B02E-702AA5DDCB47}" type="presParOf" srcId="{774BA78E-93D5-45D9-BBB1-525B1F041BA1}" destId="{B8217F50-FD63-4E54-AC00-266098E26710}" srcOrd="0" destOrd="0" presId="urn:microsoft.com/office/officeart/2005/8/layout/radial6"/>
    <dgm:cxn modelId="{FCA77132-33B2-4611-A02C-35ED6B37E031}" type="presParOf" srcId="{774BA78E-93D5-45D9-BBB1-525B1F041BA1}" destId="{204281A3-4649-4CC2-8EDF-115D0EDED1DC}" srcOrd="1" destOrd="0" presId="urn:microsoft.com/office/officeart/2005/8/layout/radial6"/>
    <dgm:cxn modelId="{EF9D9306-F7AC-42D1-B95D-5F00F4F174E6}" type="presParOf" srcId="{774BA78E-93D5-45D9-BBB1-525B1F041BA1}" destId="{CA57BEF0-337C-4215-8780-12B7493D57FB}" srcOrd="2" destOrd="0" presId="urn:microsoft.com/office/officeart/2005/8/layout/radial6"/>
    <dgm:cxn modelId="{94C302FE-594B-4BD7-9F46-05D8C08B9168}" type="presParOf" srcId="{774BA78E-93D5-45D9-BBB1-525B1F041BA1}" destId="{74DDD412-FFD7-4248-A457-74110DA7A3EF}" srcOrd="3" destOrd="0" presId="urn:microsoft.com/office/officeart/2005/8/layout/radial6"/>
    <dgm:cxn modelId="{718C40B2-ACF1-4626-AC41-7E8C6F794496}" type="presParOf" srcId="{774BA78E-93D5-45D9-BBB1-525B1F041BA1}" destId="{52371843-85FE-4FD2-85E2-EB7C3E943074}" srcOrd="4" destOrd="0" presId="urn:microsoft.com/office/officeart/2005/8/layout/radial6"/>
    <dgm:cxn modelId="{0D86F9F1-D620-4F2B-B2EF-670AFBA14483}" type="presParOf" srcId="{774BA78E-93D5-45D9-BBB1-525B1F041BA1}" destId="{451D89C0-2BD0-4FB7-AF61-C12763774248}" srcOrd="5" destOrd="0" presId="urn:microsoft.com/office/officeart/2005/8/layout/radial6"/>
    <dgm:cxn modelId="{61EF63D2-9EAF-4E96-A35F-964F6C329B8D}" type="presParOf" srcId="{774BA78E-93D5-45D9-BBB1-525B1F041BA1}" destId="{4C8253C4-2685-48D2-A85B-DA25EFF37489}" srcOrd="6" destOrd="0" presId="urn:microsoft.com/office/officeart/2005/8/layout/radial6"/>
    <dgm:cxn modelId="{F0898A2F-0959-4388-BB6C-39077DC9D8C9}" type="presParOf" srcId="{774BA78E-93D5-45D9-BBB1-525B1F041BA1}" destId="{9DB546CC-D180-48D6-82D7-D6CDC50D1DA8}" srcOrd="7" destOrd="0" presId="urn:microsoft.com/office/officeart/2005/8/layout/radial6"/>
    <dgm:cxn modelId="{753543B6-8658-4502-9A8E-7C60BECB4741}" type="presParOf" srcId="{774BA78E-93D5-45D9-BBB1-525B1F041BA1}" destId="{110B9B90-E016-4B34-B11B-D86268374EC9}" srcOrd="8" destOrd="0" presId="urn:microsoft.com/office/officeart/2005/8/layout/radial6"/>
    <dgm:cxn modelId="{8525EB5E-F729-41AF-8565-2669873C0E30}" type="presParOf" srcId="{774BA78E-93D5-45D9-BBB1-525B1F041BA1}" destId="{9FA8293F-D541-4FCB-B6E4-40D1242E9468}" srcOrd="9" destOrd="0" presId="urn:microsoft.com/office/officeart/2005/8/layout/radial6"/>
    <dgm:cxn modelId="{BFD98ED8-EEF7-4EED-A542-D8882736F208}" type="presParOf" srcId="{774BA78E-93D5-45D9-BBB1-525B1F041BA1}" destId="{81428EE6-72A1-4F5B-BC1F-70D781E93634}" srcOrd="10" destOrd="0" presId="urn:microsoft.com/office/officeart/2005/8/layout/radial6"/>
    <dgm:cxn modelId="{586FC5BC-03D3-42D5-A524-6631DE0F218F}" type="presParOf" srcId="{774BA78E-93D5-45D9-BBB1-525B1F041BA1}" destId="{1F19321D-820B-4B17-AB5E-9CE5D6D865C3}" srcOrd="11" destOrd="0" presId="urn:microsoft.com/office/officeart/2005/8/layout/radial6"/>
    <dgm:cxn modelId="{01CDD4BC-6848-4B02-9446-B260B5983CBF}" type="presParOf" srcId="{774BA78E-93D5-45D9-BBB1-525B1F041BA1}" destId="{9B3BC56F-582F-4F88-A2E2-C980A607ECF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BC56F-582F-4F88-A2E2-C980A607ECF7}">
      <dsp:nvSpPr>
        <dsp:cNvPr id="0" name=""/>
        <dsp:cNvSpPr/>
      </dsp:nvSpPr>
      <dsp:spPr>
        <a:xfrm>
          <a:off x="2190383" y="628254"/>
          <a:ext cx="4170928" cy="4170928"/>
        </a:xfrm>
        <a:prstGeom prst="blockArc">
          <a:avLst>
            <a:gd name="adj1" fmla="val 11311539"/>
            <a:gd name="adj2" fmla="val 17279141"/>
            <a:gd name="adj3" fmla="val 4641"/>
          </a:avLst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A8293F-D541-4FCB-B6E4-40D1242E9468}">
      <dsp:nvSpPr>
        <dsp:cNvPr id="0" name=""/>
        <dsp:cNvSpPr/>
      </dsp:nvSpPr>
      <dsp:spPr>
        <a:xfrm>
          <a:off x="2096049" y="1006245"/>
          <a:ext cx="4170928" cy="4170928"/>
        </a:xfrm>
        <a:prstGeom prst="blockArc">
          <a:avLst>
            <a:gd name="adj1" fmla="val 3581272"/>
            <a:gd name="adj2" fmla="val 11970005"/>
            <a:gd name="adj3" fmla="val 4641"/>
          </a:avLst>
        </a:prstGeom>
        <a:solidFill>
          <a:schemeClr val="accent3">
            <a:hueOff val="6570271"/>
            <a:satOff val="-3551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8253C4-2685-48D2-A85B-DA25EFF37489}">
      <dsp:nvSpPr>
        <dsp:cNvPr id="0" name=""/>
        <dsp:cNvSpPr/>
      </dsp:nvSpPr>
      <dsp:spPr>
        <a:xfrm>
          <a:off x="3602609" y="784733"/>
          <a:ext cx="4170928" cy="4170928"/>
        </a:xfrm>
        <a:prstGeom prst="blockArc">
          <a:avLst>
            <a:gd name="adj1" fmla="val 21503830"/>
            <a:gd name="adj2" fmla="val 6215007"/>
            <a:gd name="adj3" fmla="val 4641"/>
          </a:avLst>
        </a:prstGeom>
        <a:solidFill>
          <a:schemeClr val="accent3">
            <a:hueOff val="3285135"/>
            <a:satOff val="-17759"/>
            <a:lumOff val="-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DDD412-FFD7-4248-A457-74110DA7A3EF}">
      <dsp:nvSpPr>
        <dsp:cNvPr id="0" name=""/>
        <dsp:cNvSpPr/>
      </dsp:nvSpPr>
      <dsp:spPr>
        <a:xfrm>
          <a:off x="3608011" y="568953"/>
          <a:ext cx="4170928" cy="4170928"/>
        </a:xfrm>
        <a:prstGeom prst="blockArc">
          <a:avLst>
            <a:gd name="adj1" fmla="val 14833416"/>
            <a:gd name="adj2" fmla="val 268264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217F50-FD63-4E54-AC00-266098E26710}">
      <dsp:nvSpPr>
        <dsp:cNvPr id="0" name=""/>
        <dsp:cNvSpPr/>
      </dsp:nvSpPr>
      <dsp:spPr>
        <a:xfrm>
          <a:off x="3421059" y="1974233"/>
          <a:ext cx="2502982" cy="22152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জর্জ ক্যান্টর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87612" y="2298652"/>
        <a:ext cx="1769876" cy="1566431"/>
      </dsp:txXfrm>
    </dsp:sp>
    <dsp:sp modelId="{204281A3-4649-4CC2-8EDF-115D0EDED1DC}">
      <dsp:nvSpPr>
        <dsp:cNvPr id="0" name=""/>
        <dsp:cNvSpPr/>
      </dsp:nvSpPr>
      <dsp:spPr>
        <a:xfrm>
          <a:off x="3760532" y="-103715"/>
          <a:ext cx="2288641" cy="17598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/>
            <a:t>পরিচিতিঃ- জার্মান গণিতবিদ</a:t>
          </a:r>
          <a:endParaRPr lang="en-US" sz="3200" kern="1200" dirty="0"/>
        </a:p>
      </dsp:txBody>
      <dsp:txXfrm>
        <a:off x="4095696" y="154004"/>
        <a:ext cx="1618313" cy="1244379"/>
      </dsp:txXfrm>
    </dsp:sp>
    <dsp:sp modelId="{52371843-85FE-4FD2-85E2-EB7C3E943074}">
      <dsp:nvSpPr>
        <dsp:cNvPr id="0" name=""/>
        <dsp:cNvSpPr/>
      </dsp:nvSpPr>
      <dsp:spPr>
        <a:xfrm>
          <a:off x="6700863" y="1863952"/>
          <a:ext cx="2046968" cy="1898533"/>
        </a:xfrm>
        <a:prstGeom prst="ellipse">
          <a:avLst/>
        </a:prstGeom>
        <a:solidFill>
          <a:schemeClr val="accent3">
            <a:hueOff val="3285135"/>
            <a:satOff val="-17759"/>
            <a:lumOff val="-654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/>
            <a:t>অবদানঃ সেটতত্ত্বের জনক</a:t>
          </a:r>
          <a:endParaRPr lang="en-US" sz="3200" kern="1200" dirty="0"/>
        </a:p>
      </dsp:txBody>
      <dsp:txXfrm>
        <a:off x="7000635" y="2141986"/>
        <a:ext cx="1447424" cy="1342465"/>
      </dsp:txXfrm>
    </dsp:sp>
    <dsp:sp modelId="{9DB546CC-D180-48D6-82D7-D6CDC50D1DA8}">
      <dsp:nvSpPr>
        <dsp:cNvPr id="0" name=""/>
        <dsp:cNvSpPr/>
      </dsp:nvSpPr>
      <dsp:spPr>
        <a:xfrm>
          <a:off x="4034493" y="4178151"/>
          <a:ext cx="2350303" cy="1344275"/>
        </a:xfrm>
        <a:prstGeom prst="ellipse">
          <a:avLst/>
        </a:prstGeom>
        <a:solidFill>
          <a:schemeClr val="accent3">
            <a:hueOff val="6570271"/>
            <a:satOff val="-35519"/>
            <a:lumOff val="-1307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জন্মঃ- ৩মার্চ,১৮৪৫,রাশিয়া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78687" y="4375016"/>
        <a:ext cx="1661915" cy="950545"/>
      </dsp:txXfrm>
    </dsp:sp>
    <dsp:sp modelId="{81428EE6-72A1-4F5B-BC1F-70D781E93634}">
      <dsp:nvSpPr>
        <dsp:cNvPr id="0" name=""/>
        <dsp:cNvSpPr/>
      </dsp:nvSpPr>
      <dsp:spPr>
        <a:xfrm>
          <a:off x="1007542" y="1664012"/>
          <a:ext cx="2507489" cy="1495412"/>
        </a:xfrm>
        <a:prstGeom prst="ellipse">
          <a:avLst/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মৃত্যুঃ-৬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জানুয়ারী,১৯১৮,জার্মানি </a:t>
          </a:r>
          <a:endParaRPr lang="en-US" sz="2800" kern="1200" dirty="0"/>
        </a:p>
      </dsp:txBody>
      <dsp:txXfrm>
        <a:off x="1374755" y="1883010"/>
        <a:ext cx="1773063" cy="1057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6833E-3D2F-4E94-AAEB-4B6762FE82C1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D7A42-BE63-4BF8-B792-199F3C93C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084C-BB1D-4149-91EC-C5E7D04DA1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7A42-BE63-4BF8-B792-199F3C93C6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0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43FB-955D-4416-86D9-F8B0502D7E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03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80F94-4A06-4DC1-A2D5-D4BD3C3AF6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66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7A42-BE63-4BF8-B792-199F3C93C6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5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11A4AF-C814-43A4-9765-96B16BD0DBE8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982B7D-3224-46F0-8163-AC9E574C5A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067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A4AF-C814-43A4-9765-96B16BD0DBE8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2B7D-3224-46F0-8163-AC9E574C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1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A4AF-C814-43A4-9765-96B16BD0DBE8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2B7D-3224-46F0-8163-AC9E574C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4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A4AF-C814-43A4-9765-96B16BD0DBE8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2B7D-3224-46F0-8163-AC9E574C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A4AF-C814-43A4-9765-96B16BD0DBE8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2B7D-3224-46F0-8163-AC9E574C5A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3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A4AF-C814-43A4-9765-96B16BD0DBE8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2B7D-3224-46F0-8163-AC9E574C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A4AF-C814-43A4-9765-96B16BD0DBE8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2B7D-3224-46F0-8163-AC9E574C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2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A4AF-C814-43A4-9765-96B16BD0DBE8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2B7D-3224-46F0-8163-AC9E574C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9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A4AF-C814-43A4-9765-96B16BD0DBE8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2B7D-3224-46F0-8163-AC9E574C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5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A4AF-C814-43A4-9765-96B16BD0DBE8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2B7D-3224-46F0-8163-AC9E574C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0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A4AF-C814-43A4-9765-96B16BD0DBE8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2B7D-3224-46F0-8163-AC9E574C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8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B11A4AF-C814-43A4-9765-96B16BD0DBE8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8982B7D-3224-46F0-8163-AC9E574C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9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"/>
            <a:ext cx="11887199" cy="659892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17354" y="1135485"/>
            <a:ext cx="10864516" cy="186204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49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50800" contourW="19050">
            <a:bevelT w="146050" h="107950" prst="artDeco"/>
            <a:bevelB w="139700" h="95250" prst="hardEdge"/>
            <a:extrusionClr>
              <a:schemeClr val="accent2">
                <a:lumMod val="75000"/>
              </a:schemeClr>
            </a:extrusion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11500" b="1" i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অনলাইন ক্লাসে </a:t>
            </a:r>
            <a:r>
              <a:rPr lang="bn-IN" sz="11500" b="1" i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i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665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64229" y="589714"/>
            <a:ext cx="757261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50878" y="4012442"/>
            <a:ext cx="491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7742473" y="1390153"/>
            <a:ext cx="1073764" cy="111471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09527" y="2693552"/>
                <a:ext cx="2827312" cy="16096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থেকে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এর</m:t>
                                  </m:r>
                                </m:e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মৌলিক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সংখ্যা</m:t>
                                  </m:r>
                                </m:e>
                              </m:eqArr>
                            </m:e>
                            <m:e/>
                          </m:eqArr>
                        </m:e>
                      </m:d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527" y="2693552"/>
                <a:ext cx="2827312" cy="16096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2770496" y="1392908"/>
            <a:ext cx="1037229" cy="116502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86600" y="2504865"/>
            <a:ext cx="5419114" cy="3206061"/>
            <a:chOff x="24306" y="2751948"/>
            <a:chExt cx="5727329" cy="3485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 flipV="1">
                  <a:off x="24306" y="2849411"/>
                  <a:ext cx="5727329" cy="3388162"/>
                </a:xfrm>
                <a:prstGeom prst="round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199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199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V="1">
                  <a:off x="24306" y="2849411"/>
                  <a:ext cx="5727329" cy="3388162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339" y="2751948"/>
              <a:ext cx="2887971" cy="2887971"/>
            </a:xfrm>
            <a:prstGeom prst="round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846161" y="5071338"/>
            <a:ext cx="4585648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7248" y="5097633"/>
            <a:ext cx="4517409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2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1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noaction" highlightClick="1"/>
          </p:cNvPr>
          <p:cNvSpPr/>
          <p:nvPr/>
        </p:nvSpPr>
        <p:spPr>
          <a:xfrm>
            <a:off x="769257" y="377371"/>
            <a:ext cx="10450285" cy="3091544"/>
          </a:xfrm>
          <a:prstGeom prst="actionButtonBlank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u="sng" dirty="0">
                <a:latin typeface="NikoshBAN" pitchFamily="2" charset="0"/>
                <a:cs typeface="NikoshBAN" pitchFamily="2" charset="0"/>
              </a:rPr>
              <a:t>তালিকা পদ্ধতি 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এ পদ্ধতিতে সেটের সকল উ্পাদান সুনির্দিষ্টভাবে উল্লেখ করে দ্বিতীয় বন্ধনী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{ }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এর মধ্যে আবদ্ধ করা হয় এবং একাধিক উপাদান থাকলে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'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কমা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'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ব্যবহার করে উপদান গুলোকে আলাদা করা হয়।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fontAlgn="base"/>
            <a:r>
              <a:rPr lang="en-US" sz="2800" dirty="0">
                <a:latin typeface="NikoshBAN" pitchFamily="2" charset="0"/>
                <a:cs typeface="NikoshBAN" pitchFamily="2" charset="0"/>
              </a:rPr>
              <a:t>A = {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a,b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}, B = {</a:t>
            </a:r>
            <a:r>
              <a:rPr lang="en-US" sz="2400" dirty="0">
                <a:latin typeface="Bodoni MT Black" pitchFamily="18" charset="0"/>
                <a:cs typeface="NikoshBAN" pitchFamily="2" charset="0"/>
              </a:rPr>
              <a:t>2,4,6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}</a:t>
            </a:r>
          </a:p>
          <a:p>
            <a:pPr fontAlgn="base"/>
            <a:r>
              <a:rPr lang="en-US" sz="2800" dirty="0">
                <a:latin typeface="NikoshBAN" pitchFamily="2" charset="0"/>
                <a:cs typeface="NikoshBAN" pitchFamily="2" charset="0"/>
              </a:rPr>
              <a:t>C = {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তিশা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নিলয়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}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769257" y="3468915"/>
            <a:ext cx="10450285" cy="2699656"/>
          </a:xfrm>
          <a:prstGeom prst="actionButtonBlank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bn-IN" sz="4800" b="1" u="sng" dirty="0">
                <a:latin typeface="NikoshBAN" pitchFamily="2" charset="0"/>
                <a:cs typeface="NikoshBAN" pitchFamily="2" charset="0"/>
              </a:rPr>
              <a:t> সেট গঠন পদ্ধতি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  <a:p>
            <a:pPr fontAlgn="base"/>
            <a:r>
              <a:rPr lang="bn-IN" sz="2800" dirty="0">
                <a:latin typeface="NikoshBAN" pitchFamily="2" charset="0"/>
                <a:cs typeface="NikoshBAN" pitchFamily="2" charset="0"/>
              </a:rPr>
              <a:t>এ পদ্ধতিতে সেটের সকল উপাদান সুনির্দিষ্টভাবে উল্লেখ না করে উ্পাদান নির্ধারণের জন্য সাধারণ ধর্মের উল্লেখ থাকে।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A = {X : X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স্বাভাবিক বিজোড় 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}</a:t>
            </a:r>
          </a:p>
          <a:p>
            <a:pPr fontAlgn="base"/>
            <a:r>
              <a:rPr lang="en-US" sz="2800" dirty="0">
                <a:latin typeface="NikoshBAN" pitchFamily="2" charset="0"/>
                <a:cs typeface="NikoshBAN" pitchFamily="2" charset="0"/>
              </a:rPr>
              <a:t>B = {X : X, </a:t>
            </a:r>
            <a:r>
              <a:rPr lang="en-US" sz="2800" dirty="0">
                <a:latin typeface="Bodoni MT Black" pitchFamily="18" charset="0"/>
                <a:cs typeface="NikoshBAN" pitchFamily="2" charset="0"/>
              </a:rPr>
              <a:t>28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এর গুণনীয়ক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} </a:t>
            </a:r>
          </a:p>
          <a:p>
            <a:pPr fontAlgn="base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0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noaction" highlightClick="1"/>
          </p:cNvPr>
          <p:cNvSpPr/>
          <p:nvPr/>
        </p:nvSpPr>
        <p:spPr>
          <a:xfrm>
            <a:off x="628650" y="304799"/>
            <a:ext cx="10972799" cy="6154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b="1" dirty="0">
              <a:solidFill>
                <a:schemeClr val="tx1"/>
              </a:solidFill>
              <a:latin typeface="Bodoni MT" pitchFamily="18" charset="0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Bodoni MT" pitchFamily="18" charset="0"/>
              </a:rPr>
              <a:t>A={x∈N:x</a:t>
            </a:r>
            <a:r>
              <a:rPr lang="en-US" sz="4000" b="1" baseline="30000" dirty="0">
                <a:solidFill>
                  <a:schemeClr val="tx1"/>
                </a:solidFill>
                <a:latin typeface="Bodoni MT" pitchFamily="18" charset="0"/>
              </a:rPr>
              <a:t>2</a:t>
            </a:r>
            <a:r>
              <a:rPr lang="en-US" sz="4000" b="1" dirty="0">
                <a:solidFill>
                  <a:schemeClr val="tx1"/>
                </a:solidFill>
                <a:latin typeface="Bodoni MT" pitchFamily="18" charset="0"/>
              </a:rPr>
              <a:t>&gt;15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4000" b="1" dirty="0">
                <a:solidFill>
                  <a:schemeClr val="tx1"/>
                </a:solidFill>
                <a:latin typeface="Bodoni MT" pitchFamily="18" charset="0"/>
              </a:rPr>
              <a:t>x</a:t>
            </a:r>
            <a:r>
              <a:rPr lang="en-US" sz="4000" b="1" baseline="30000" dirty="0">
                <a:solidFill>
                  <a:schemeClr val="tx1"/>
                </a:solidFill>
                <a:latin typeface="Bodoni MT" pitchFamily="18" charset="0"/>
              </a:rPr>
              <a:t>3</a:t>
            </a:r>
            <a:r>
              <a:rPr lang="en-US" sz="4000" b="1" dirty="0">
                <a:solidFill>
                  <a:schemeClr val="tx1"/>
                </a:solidFill>
                <a:latin typeface="Bodoni MT" pitchFamily="18" charset="0"/>
              </a:rPr>
              <a:t>&lt;225} 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 তালিকা পদ্ধতিতে প্রকাশ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bn-BD" sz="3200" dirty="0">
                <a:solidFill>
                  <a:schemeClr val="tx1"/>
                </a:solidFill>
              </a:rPr>
              <a:t>সমাধানঃ-     দেওয়া আছে ,</a:t>
            </a:r>
            <a:r>
              <a:rPr lang="en-US" sz="3200" dirty="0">
                <a:solidFill>
                  <a:schemeClr val="tx1"/>
                </a:solidFill>
              </a:rPr>
              <a:t> </a:t>
            </a:r>
            <a:r>
              <a:rPr lang="bn-BD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A={x∈N:x</a:t>
            </a:r>
            <a:r>
              <a:rPr lang="en-US" sz="3200" baseline="300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&gt;15</a:t>
            </a:r>
            <a:r>
              <a:rPr lang="bn-IN" sz="3200" dirty="0">
                <a:solidFill>
                  <a:schemeClr val="tx1"/>
                </a:solidFill>
              </a:rPr>
              <a:t>এবং</a:t>
            </a:r>
            <a:r>
              <a:rPr lang="en-US" sz="3200" dirty="0">
                <a:solidFill>
                  <a:schemeClr val="tx1"/>
                </a:solidFill>
              </a:rPr>
              <a:t> x3&lt;225}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জানি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স্বাভাবিক সংখ্যার সেট</a:t>
            </a:r>
            <a:r>
              <a:rPr lang="en-US" sz="3200" dirty="0">
                <a:solidFill>
                  <a:schemeClr val="tx1"/>
                </a:solidFill>
              </a:rPr>
              <a:t>,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 N={1,2,3, 4 , 5 , 6   .........} </a:t>
            </a:r>
            <a:endParaRPr lang="bn-IN" sz="3200" dirty="0">
              <a:solidFill>
                <a:schemeClr val="tx1"/>
              </a:solidFill>
              <a:latin typeface="Bahnschrift SemiBold" pitchFamily="34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Bahnschrift SemiBold" pitchFamily="34" charset="0"/>
              </a:rPr>
              <a:t>  </a:t>
            </a:r>
            <a:r>
              <a:rPr lang="bn-IN" sz="3200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x=3 </a:t>
            </a:r>
            <a:r>
              <a:rPr lang="bn-IN" sz="3200" dirty="0">
                <a:solidFill>
                  <a:schemeClr val="tx1"/>
                </a:solidFill>
                <a:latin typeface="Bahnschrift SemiBold" pitchFamily="34" charset="0"/>
              </a:rPr>
              <a:t>হলে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, x</a:t>
            </a:r>
            <a:r>
              <a:rPr lang="en-US" sz="3200" baseline="30000" dirty="0">
                <a:solidFill>
                  <a:schemeClr val="tx1"/>
                </a:solidFill>
                <a:latin typeface="Bahnschrift SemiBold" pitchFamily="34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=3</a:t>
            </a:r>
            <a:r>
              <a:rPr lang="en-US" sz="3200" baseline="30000" dirty="0">
                <a:solidFill>
                  <a:schemeClr val="tx1"/>
                </a:solidFill>
                <a:latin typeface="Bahnschrift SemiBold" pitchFamily="34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=9≯15 </a:t>
            </a:r>
            <a:r>
              <a:rPr lang="bn-IN" sz="3200" dirty="0">
                <a:solidFill>
                  <a:schemeClr val="tx1"/>
                </a:solidFill>
                <a:latin typeface="Bahnschrift SemiBold" pitchFamily="34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 x</a:t>
            </a:r>
            <a:r>
              <a:rPr lang="en-US" sz="3200" baseline="30000" dirty="0">
                <a:solidFill>
                  <a:schemeClr val="tx1"/>
                </a:solidFill>
                <a:latin typeface="Bahnschrift SemiBold" pitchFamily="34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=3</a:t>
            </a:r>
            <a:r>
              <a:rPr lang="en-US" sz="3200" baseline="30000" dirty="0">
                <a:solidFill>
                  <a:schemeClr val="tx1"/>
                </a:solidFill>
                <a:latin typeface="Bahnschrift SemiBold" pitchFamily="34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=27&lt;225</a:t>
            </a:r>
            <a:b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</a:br>
            <a:r>
              <a:rPr lang="bn-IN" sz="3200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 x=4 </a:t>
            </a:r>
            <a:r>
              <a:rPr lang="bn-IN" sz="3200" dirty="0">
                <a:solidFill>
                  <a:schemeClr val="tx1"/>
                </a:solidFill>
                <a:latin typeface="Bahnschrift SemiBold" pitchFamily="34" charset="0"/>
              </a:rPr>
              <a:t>হলে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, x</a:t>
            </a:r>
            <a:r>
              <a:rPr lang="en-US" sz="3200" baseline="30000" dirty="0">
                <a:solidFill>
                  <a:schemeClr val="tx1"/>
                </a:solidFill>
                <a:latin typeface="Bahnschrift SemiBold" pitchFamily="34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==4</a:t>
            </a:r>
            <a:r>
              <a:rPr lang="en-US" sz="3200" baseline="30000" dirty="0">
                <a:solidFill>
                  <a:schemeClr val="tx1"/>
                </a:solidFill>
                <a:latin typeface="Bahnschrift SemiBold" pitchFamily="34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=16&gt;15 </a:t>
            </a:r>
            <a:r>
              <a:rPr lang="bn-IN" sz="3200" dirty="0">
                <a:solidFill>
                  <a:schemeClr val="tx1"/>
                </a:solidFill>
                <a:latin typeface="Bahnschrift SemiBold" pitchFamily="34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 x</a:t>
            </a:r>
            <a:r>
              <a:rPr lang="en-US" sz="3200" baseline="30000" dirty="0">
                <a:solidFill>
                  <a:schemeClr val="tx1"/>
                </a:solidFill>
                <a:latin typeface="Bahnschrift SemiBold" pitchFamily="34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=4</a:t>
            </a:r>
            <a:r>
              <a:rPr lang="en-US" sz="3200" baseline="30000" dirty="0">
                <a:solidFill>
                  <a:schemeClr val="tx1"/>
                </a:solidFill>
                <a:latin typeface="Bahnschrift SemiBold" pitchFamily="34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=64&lt;225</a:t>
            </a:r>
            <a:b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 </a:t>
            </a:r>
            <a:r>
              <a:rPr lang="bn-IN" sz="3200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x=5 </a:t>
            </a:r>
            <a:r>
              <a:rPr lang="bn-IN" sz="3200" dirty="0">
                <a:solidFill>
                  <a:schemeClr val="tx1"/>
                </a:solidFill>
                <a:latin typeface="Bahnschrift SemiBold" pitchFamily="34" charset="0"/>
              </a:rPr>
              <a:t>হলে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, x</a:t>
            </a:r>
            <a:r>
              <a:rPr lang="en-US" sz="3200" baseline="30000" dirty="0">
                <a:solidFill>
                  <a:schemeClr val="tx1"/>
                </a:solidFill>
                <a:latin typeface="Bahnschrift SemiBold" pitchFamily="34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=5</a:t>
            </a:r>
            <a:r>
              <a:rPr lang="en-US" sz="3200" baseline="30000" dirty="0">
                <a:solidFill>
                  <a:schemeClr val="tx1"/>
                </a:solidFill>
                <a:latin typeface="Bahnschrift SemiBold" pitchFamily="34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=25&gt;15 </a:t>
            </a:r>
            <a:r>
              <a:rPr lang="bn-IN" sz="3200" dirty="0">
                <a:solidFill>
                  <a:schemeClr val="tx1"/>
                </a:solidFill>
                <a:latin typeface="Bahnschrift SemiBold" pitchFamily="34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 x</a:t>
            </a:r>
            <a:r>
              <a:rPr lang="en-US" sz="3200" baseline="30000" dirty="0">
                <a:solidFill>
                  <a:schemeClr val="tx1"/>
                </a:solidFill>
                <a:latin typeface="Bahnschrift SemiBold" pitchFamily="34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=5</a:t>
            </a:r>
            <a:r>
              <a:rPr lang="en-US" sz="3200" baseline="30000" dirty="0">
                <a:solidFill>
                  <a:schemeClr val="tx1"/>
                </a:solidFill>
                <a:latin typeface="Bahnschrift SemiBold" pitchFamily="34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=125&lt;225</a:t>
            </a:r>
            <a:b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 </a:t>
            </a:r>
            <a:r>
              <a:rPr lang="bn-IN" sz="3200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x=6 </a:t>
            </a:r>
            <a:r>
              <a:rPr lang="bn-IN" sz="3200" dirty="0">
                <a:solidFill>
                  <a:schemeClr val="tx1"/>
                </a:solidFill>
                <a:latin typeface="Bahnschrift SemiBold" pitchFamily="34" charset="0"/>
              </a:rPr>
              <a:t>হলে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, x</a:t>
            </a:r>
            <a:r>
              <a:rPr lang="en-US" sz="3200" baseline="30000" dirty="0">
                <a:solidFill>
                  <a:schemeClr val="tx1"/>
                </a:solidFill>
                <a:latin typeface="Bahnschrift SemiBold" pitchFamily="34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=6</a:t>
            </a:r>
            <a:r>
              <a:rPr lang="en-US" sz="3200" baseline="30000" dirty="0">
                <a:solidFill>
                  <a:schemeClr val="tx1"/>
                </a:solidFill>
                <a:latin typeface="Bahnschrift SemiBold" pitchFamily="34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=36&gt;15 </a:t>
            </a:r>
            <a:r>
              <a:rPr lang="bn-IN" sz="3200" dirty="0">
                <a:solidFill>
                  <a:schemeClr val="tx1"/>
                </a:solidFill>
                <a:latin typeface="Bahnschrift SemiBold" pitchFamily="34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 x</a:t>
            </a:r>
            <a:r>
              <a:rPr lang="en-US" sz="3200" baseline="30000" dirty="0">
                <a:solidFill>
                  <a:schemeClr val="tx1"/>
                </a:solidFill>
                <a:latin typeface="Bahnschrift SemiBold" pitchFamily="34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=6</a:t>
            </a:r>
            <a:r>
              <a:rPr lang="en-US" sz="3200" baseline="30000" dirty="0">
                <a:solidFill>
                  <a:schemeClr val="tx1"/>
                </a:solidFill>
                <a:latin typeface="Bahnschrift SemiBold" pitchFamily="34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=216&lt;225</a:t>
            </a:r>
            <a:b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 </a:t>
            </a:r>
            <a:r>
              <a:rPr lang="bn-IN" sz="3200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x=7 </a:t>
            </a:r>
            <a:r>
              <a:rPr lang="bn-IN" sz="3200" dirty="0">
                <a:solidFill>
                  <a:schemeClr val="tx1"/>
                </a:solidFill>
                <a:latin typeface="Bahnschrift SemiBold" pitchFamily="34" charset="0"/>
              </a:rPr>
              <a:t>হলে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, x</a:t>
            </a:r>
            <a:r>
              <a:rPr lang="en-US" sz="3200" baseline="30000" dirty="0">
                <a:solidFill>
                  <a:schemeClr val="tx1"/>
                </a:solidFill>
                <a:latin typeface="Bahnschrift SemiBold" pitchFamily="34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=7</a:t>
            </a:r>
            <a:r>
              <a:rPr lang="en-US" sz="3200" baseline="30000" dirty="0">
                <a:solidFill>
                  <a:schemeClr val="tx1"/>
                </a:solidFill>
                <a:latin typeface="Bahnschrift SemiBold" pitchFamily="34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=49&gt;15</a:t>
            </a:r>
            <a:r>
              <a:rPr lang="bn-IN" sz="3200" dirty="0">
                <a:solidFill>
                  <a:schemeClr val="tx1"/>
                </a:solidFill>
                <a:latin typeface="Bahnschrift SemiBold" pitchFamily="34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 x</a:t>
            </a:r>
            <a:r>
              <a:rPr lang="en-US" sz="3200" baseline="30000" dirty="0">
                <a:solidFill>
                  <a:schemeClr val="tx1"/>
                </a:solidFill>
                <a:latin typeface="Bahnschrift SemiBold" pitchFamily="34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=7</a:t>
            </a:r>
            <a:r>
              <a:rPr lang="en-US" sz="3200" baseline="30000" dirty="0">
                <a:solidFill>
                  <a:schemeClr val="tx1"/>
                </a:solidFill>
                <a:latin typeface="Bahnschrift SemiBold" pitchFamily="34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=343≮225</a:t>
            </a:r>
            <a:b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∴A={4,5,6}</a:t>
            </a:r>
            <a:b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</a:b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নির্ণেয় সেট</a:t>
            </a:r>
            <a:r>
              <a:rPr lang="en-US" sz="3200" dirty="0">
                <a:solidFill>
                  <a:schemeClr val="tx1"/>
                </a:solidFill>
                <a:latin typeface="Bahnschrift SemiBold" pitchFamily="34" charset="0"/>
              </a:rPr>
              <a:t>, A={4,5,6}</a:t>
            </a:r>
            <a:endParaRPr lang="bn-IN" sz="3200" dirty="0">
              <a:solidFill>
                <a:schemeClr val="tx1"/>
              </a:solidFill>
              <a:latin typeface="Bahnschrift SemiBold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9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anvas 48"/>
          <p:cNvGrpSpPr/>
          <p:nvPr/>
        </p:nvGrpSpPr>
        <p:grpSpPr>
          <a:xfrm>
            <a:off x="895350" y="-769257"/>
            <a:ext cx="5486400" cy="3200400"/>
            <a:chOff x="0" y="0"/>
            <a:chExt cx="5486400" cy="32004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5486400" cy="3200400"/>
            </a:xfrm>
            <a:prstGeom prst="rect">
              <a:avLst/>
            </a:prstGeom>
          </p:spPr>
        </p:sp>
      </p:grpSp>
      <p:sp>
        <p:nvSpPr>
          <p:cNvPr id="5" name="AutoShape 96" descr="{\displaystyle \in }"/>
          <p:cNvSpPr>
            <a:spLocks noChangeAspect="1" noChangeArrowheads="1"/>
          </p:cNvSpPr>
          <p:nvPr/>
        </p:nvSpPr>
        <p:spPr bwMode="auto">
          <a:xfrm>
            <a:off x="895350" y="-769257"/>
            <a:ext cx="308610" cy="3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AutoShape 97" descr="{\displaystyle \in }"/>
          <p:cNvSpPr>
            <a:spLocks noChangeAspect="1" noChangeArrowheads="1"/>
          </p:cNvSpPr>
          <p:nvPr/>
        </p:nvSpPr>
        <p:spPr bwMode="auto">
          <a:xfrm>
            <a:off x="895350" y="-769257"/>
            <a:ext cx="308610" cy="3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AutoShape 98" descr="{\displaystyle \notin }"/>
          <p:cNvSpPr>
            <a:spLocks noChangeAspect="1" noChangeArrowheads="1"/>
          </p:cNvSpPr>
          <p:nvPr/>
        </p:nvSpPr>
        <p:spPr bwMode="auto">
          <a:xfrm>
            <a:off x="895350" y="-769257"/>
            <a:ext cx="308610" cy="3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52551" y="2393907"/>
            <a:ext cx="184731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95350" y="3057820"/>
            <a:ext cx="2215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95350" y="3365795"/>
            <a:ext cx="2215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9951" y="704578"/>
            <a:ext cx="327660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b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4550" y="2330478"/>
            <a:ext cx="6248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 A={</a:t>
            </a:r>
            <a:r>
              <a:rPr lang="en-US" sz="3200" dirty="0" err="1"/>
              <a:t>x:x∈N</a:t>
            </a:r>
            <a:r>
              <a:rPr lang="en-US" sz="3200" dirty="0"/>
              <a:t> </a:t>
            </a:r>
            <a:r>
              <a:rPr lang="bn-IN" sz="3200" dirty="0"/>
              <a:t>এবং</a:t>
            </a:r>
            <a:r>
              <a:rPr lang="en-US" sz="3200" dirty="0"/>
              <a:t> x</a:t>
            </a:r>
            <a:r>
              <a:rPr lang="en-US" sz="3200" baseline="30000" dirty="0"/>
              <a:t>2</a:t>
            </a:r>
            <a:r>
              <a:rPr lang="en-US" sz="3200" dirty="0"/>
              <a:t>−8x+15=0} </a:t>
            </a:r>
            <a:br>
              <a:rPr lang="en-US" sz="3200" dirty="0"/>
            </a:br>
            <a:r>
              <a:rPr lang="bn-IN" sz="3200" dirty="0"/>
              <a:t>এখানে</a:t>
            </a:r>
            <a:r>
              <a:rPr lang="en-US" sz="3200" dirty="0"/>
              <a:t>,x</a:t>
            </a:r>
            <a:r>
              <a:rPr lang="en-US" sz="3200" baseline="30000" dirty="0"/>
              <a:t>2</a:t>
            </a:r>
            <a:r>
              <a:rPr lang="en-US" sz="3200" dirty="0"/>
              <a:t>−8x+15=0</a:t>
            </a:r>
            <a:br>
              <a:rPr lang="en-US" sz="3200" dirty="0"/>
            </a:br>
            <a:r>
              <a:rPr lang="en-US" sz="3200" dirty="0"/>
              <a:t> </a:t>
            </a:r>
            <a:r>
              <a:rPr lang="bn-IN" sz="3200" dirty="0"/>
              <a:t>বা</a:t>
            </a:r>
            <a:r>
              <a:rPr lang="en-US" sz="3200" dirty="0"/>
              <a:t>, x</a:t>
            </a:r>
            <a:r>
              <a:rPr lang="en-US" sz="3200" baseline="30000" dirty="0"/>
              <a:t>2</a:t>
            </a:r>
            <a:r>
              <a:rPr lang="en-US" sz="3200" dirty="0"/>
              <a:t>−5x−3x+15=0</a:t>
            </a:r>
            <a:br>
              <a:rPr lang="en-US" sz="3200" dirty="0"/>
            </a:br>
            <a:r>
              <a:rPr lang="en-US" sz="3200" dirty="0"/>
              <a:t> </a:t>
            </a:r>
            <a:r>
              <a:rPr lang="bn-IN" sz="3200" dirty="0"/>
              <a:t>বা</a:t>
            </a:r>
            <a:r>
              <a:rPr lang="en-US" sz="3200" dirty="0"/>
              <a:t>, x(x−5)−3(x−5)=0</a:t>
            </a:r>
            <a:br>
              <a:rPr lang="en-US" sz="3200" dirty="0"/>
            </a:br>
            <a:r>
              <a:rPr lang="en-US" sz="3200" dirty="0"/>
              <a:t> </a:t>
            </a:r>
            <a:r>
              <a:rPr lang="bn-IN" sz="3200" dirty="0"/>
              <a:t>বা</a:t>
            </a:r>
            <a:r>
              <a:rPr lang="en-US" sz="3200" dirty="0"/>
              <a:t>, (x−5)(x−3)=0</a:t>
            </a:r>
            <a:br>
              <a:rPr lang="en-US" sz="3200" dirty="0"/>
            </a:br>
            <a:r>
              <a:rPr lang="en-US" sz="3200" dirty="0"/>
              <a:t> </a:t>
            </a:r>
            <a:r>
              <a:rPr lang="bn-IN" sz="3200" dirty="0"/>
              <a:t>হয়</a:t>
            </a:r>
            <a:r>
              <a:rPr lang="en-US" sz="3200" dirty="0"/>
              <a:t>, x−5=0</a:t>
            </a:r>
            <a:r>
              <a:rPr lang="bn-IN" sz="3200" dirty="0"/>
              <a:t>অথবা</a:t>
            </a:r>
            <a:r>
              <a:rPr lang="en-US" sz="3200" dirty="0"/>
              <a:t>, x−3=0</a:t>
            </a:r>
            <a:br>
              <a:rPr lang="en-US" sz="3200" dirty="0"/>
            </a:br>
            <a:r>
              <a:rPr lang="en-US" sz="3200" dirty="0"/>
              <a:t> </a:t>
            </a:r>
            <a:r>
              <a:rPr lang="bn-IN" sz="3200" dirty="0"/>
              <a:t>বা</a:t>
            </a:r>
            <a:r>
              <a:rPr lang="en-US" sz="3200" dirty="0"/>
              <a:t>, x=5  </a:t>
            </a:r>
            <a:r>
              <a:rPr lang="bn-IN" sz="3200" dirty="0"/>
              <a:t>বা</a:t>
            </a:r>
            <a:r>
              <a:rPr lang="en-US" sz="3200" dirty="0"/>
              <a:t>, x=3</a:t>
            </a:r>
            <a:br>
              <a:rPr lang="en-US" sz="3200" dirty="0"/>
            </a:br>
            <a:r>
              <a:rPr lang="en-US" sz="3200" dirty="0"/>
              <a:t>∴A={3,5} </a:t>
            </a:r>
          </a:p>
        </p:txBody>
      </p:sp>
      <p:sp>
        <p:nvSpPr>
          <p:cNvPr id="2" name="Rectangle 1"/>
          <p:cNvSpPr/>
          <p:nvPr/>
        </p:nvSpPr>
        <p:spPr>
          <a:xfrm>
            <a:off x="551540" y="1094992"/>
            <a:ext cx="1101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3600" dirty="0"/>
          </a:p>
          <a:p>
            <a:r>
              <a:rPr lang="en-US" sz="3600" dirty="0"/>
              <a:t>A={</a:t>
            </a:r>
            <a:r>
              <a:rPr lang="en-US" sz="3600" dirty="0" err="1"/>
              <a:t>x:x∈N</a:t>
            </a:r>
            <a:r>
              <a:rPr lang="en-US" sz="3600" dirty="0"/>
              <a:t> </a:t>
            </a:r>
            <a:r>
              <a:rPr lang="bn-IN" sz="3600" dirty="0"/>
              <a:t>এবং</a:t>
            </a:r>
            <a:r>
              <a:rPr lang="en-US" sz="3600" dirty="0"/>
              <a:t> x</a:t>
            </a:r>
            <a:r>
              <a:rPr lang="en-US" sz="3600" baseline="30000" dirty="0"/>
              <a:t>2</a:t>
            </a:r>
            <a:r>
              <a:rPr lang="en-US" sz="3600" dirty="0"/>
              <a:t>−8x+15=0} </a:t>
            </a:r>
            <a:r>
              <a:rPr lang="bn-IN" sz="3600" dirty="0"/>
              <a:t>সেটটিকে তালিকা পদ্ধতিতে প্রকাশ কর</a:t>
            </a:r>
            <a:r>
              <a:rPr lang="bn-BD" sz="3600" dirty="0"/>
              <a:t>     </a:t>
            </a:r>
            <a:r>
              <a:rPr lang="en-US" sz="36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868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9493" y="1187355"/>
            <a:ext cx="9730853" cy="484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3726" y="727908"/>
            <a:ext cx="8461612" cy="566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3" y="727908"/>
            <a:ext cx="5127194" cy="338975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90" y="4577111"/>
            <a:ext cx="5909481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সসীম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9791" y="1187355"/>
            <a:ext cx="4244454" cy="2950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32" y="587707"/>
            <a:ext cx="4942764" cy="37070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7529" y="4587418"/>
            <a:ext cx="4380931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3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81000"/>
            <a:ext cx="11239500" cy="59817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bn-IN" sz="4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সসীম সেট</a:t>
            </a:r>
            <a:endParaRPr lang="en-US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base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সেটের উপাদান সংখ্যা গণনা করে নির্ধারণ করা যায়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 সসীম সেট বলে। যেমন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D = {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x,y,z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}, E = {</a:t>
            </a:r>
            <a:r>
              <a:rPr lang="en-US" sz="2800" dirty="0">
                <a:solidFill>
                  <a:schemeClr val="tx1"/>
                </a:solidFill>
                <a:latin typeface="Berlin Sans FB" pitchFamily="34" charset="0"/>
                <a:cs typeface="NikoshBAN" pitchFamily="2" charset="0"/>
              </a:rPr>
              <a:t>3,6,9........,60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}, F = {X : X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সংখ্যা এবং </a:t>
            </a:r>
            <a:r>
              <a:rPr lang="en-US" sz="2800" dirty="0">
                <a:solidFill>
                  <a:schemeClr val="tx1"/>
                </a:solidFill>
                <a:latin typeface="Berlin Sans FB" pitchFamily="34" charset="0"/>
                <a:cs typeface="NikoshBAN" pitchFamily="2" charset="0"/>
              </a:rPr>
              <a:t>30&lt;x&lt;70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}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 সসীম সেট। এখানে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D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সেটে </a:t>
            </a:r>
            <a:r>
              <a:rPr lang="en-US" sz="2800" dirty="0">
                <a:solidFill>
                  <a:schemeClr val="tx1"/>
                </a:solidFill>
                <a:latin typeface="Berlin Sans FB" pitchFamily="34" charset="0"/>
                <a:cs typeface="NikoshBAN" pitchFamily="2" charset="0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উপাদান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E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সেটে </a:t>
            </a:r>
            <a:r>
              <a:rPr lang="en-US" sz="2800" dirty="0">
                <a:solidFill>
                  <a:schemeClr val="tx1"/>
                </a:solidFill>
                <a:latin typeface="Berlin Sans FB" pitchFamily="34" charset="0"/>
                <a:cs typeface="NikoshBAN" pitchFamily="2" charset="0"/>
              </a:rPr>
              <a:t>20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উপাদান এবং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সেটে </a:t>
            </a:r>
            <a:r>
              <a:rPr lang="en-US" sz="2800" dirty="0">
                <a:solidFill>
                  <a:schemeClr val="tx1"/>
                </a:solidFill>
                <a:latin typeface="Berlin Sans FB" pitchFamily="34" charset="0"/>
                <a:cs typeface="NikoshBAN" pitchFamily="2" charset="0"/>
              </a:rPr>
              <a:t>9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উপাদান আছে।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fontAlgn="base"/>
            <a:r>
              <a:rPr lang="bn-IN" sz="36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অসীম সেট</a:t>
            </a:r>
            <a:endParaRPr lang="en-US" sz="36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base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সেটের উপাদান সংখ্যা গণনা করে নির্ধারণ করা যায় 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 অসীম সেট বলে। যেমন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A = {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x:x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বিজোড় স্বাভাবিক সংখ্যা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},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স্বাভাবিক সংখ্যার সেট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 = {</a:t>
            </a:r>
            <a:r>
              <a:rPr lang="en-US" sz="2800" dirty="0">
                <a:solidFill>
                  <a:schemeClr val="tx1"/>
                </a:solidFill>
                <a:latin typeface="Berlin Sans FB" pitchFamily="34" charset="0"/>
                <a:cs typeface="NikoshBAN" pitchFamily="2" charset="0"/>
              </a:rPr>
              <a:t>1,2,3,4,5,6,7...........},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পূর্ণসংখ্যার সেট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Z = {..........</a:t>
            </a:r>
            <a:r>
              <a:rPr lang="en-US" sz="2800" dirty="0">
                <a:solidFill>
                  <a:schemeClr val="tx1"/>
                </a:solidFill>
                <a:latin typeface="Berlin Sans FB" pitchFamily="34" charset="0"/>
                <a:cs typeface="NikoshBAN" pitchFamily="2" charset="0"/>
              </a:rPr>
              <a:t>-3,-2,-1,0,1,2,3............}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fontAlgn="base"/>
            <a:r>
              <a:rPr lang="bn-IN" sz="36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ফাঁকা সেট</a:t>
            </a:r>
            <a:endParaRPr lang="en-US" sz="36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base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সেটের কোনো উপাদান নেই একে ফাকা সেট বলে। ফাকা সেটকে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{ }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</a:t>
            </a:r>
            <a:r>
              <a:rPr lang="en-US" sz="2800" dirty="0">
                <a:solidFill>
                  <a:schemeClr val="tx1"/>
                </a:solidFill>
              </a:rPr>
              <a:t>∅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 প্রকাশ করা হয়। যেমন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A  = {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X ∈ N:X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সংখ্যা এবং </a:t>
            </a:r>
            <a:r>
              <a:rPr lang="en-US" sz="2800" dirty="0">
                <a:solidFill>
                  <a:schemeClr val="tx1"/>
                </a:solidFill>
                <a:latin typeface="Berlin Sans FB" pitchFamily="34" charset="0"/>
                <a:cs typeface="NikoshBAN" pitchFamily="2" charset="0"/>
              </a:rPr>
              <a:t>23&lt;X&lt;29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} </a:t>
            </a:r>
          </a:p>
          <a:p>
            <a:pPr fontAlgn="base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3207657" y="1224639"/>
            <a:ext cx="3490686" cy="3086100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>
              <a:buAutoNum type="arabicPlain"/>
            </a:pPr>
            <a:r>
              <a:rPr lang="en-US" sz="6000" dirty="0">
                <a:solidFill>
                  <a:srgbClr val="00B050"/>
                </a:solidFill>
              </a:rPr>
              <a:t>2            3   </a:t>
            </a:r>
          </a:p>
          <a:p>
            <a:r>
              <a:rPr lang="en-US" sz="6000" dirty="0">
                <a:solidFill>
                  <a:srgbClr val="00B050"/>
                </a:solidFill>
              </a:rPr>
              <a:t>4      5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0"/>
                <a:ext cx="12192000" cy="6858000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en-US" sz="5400" dirty="0"/>
                  <a:t>A</a:t>
                </a:r>
                <a14:m>
                  <m:oMath xmlns:m="http://schemas.openxmlformats.org/officeDocument/2006/math">
                    <m:r>
                      <a:rPr lang="bn-BD" sz="5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5400" dirty="0"/>
                  <a:t>B={1,2,3,4,5}</a:t>
                </a:r>
                <a14:m>
                  <m:oMath xmlns:m="http://schemas.openxmlformats.org/officeDocument/2006/math">
                    <m:r>
                      <a:rPr lang="bn-BD" sz="5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5400" dirty="0"/>
                  <a:t>{2,3,5} </a:t>
                </a:r>
                <a:br>
                  <a:rPr lang="en-US" sz="5400" dirty="0"/>
                </a:br>
                <a:r>
                  <a:rPr lang="en-US" sz="5400" dirty="0"/>
                  <a:t>        ={1</a:t>
                </a:r>
                <a:r>
                  <a:rPr lang="bn-BD" sz="5400" dirty="0"/>
                  <a:t> </a:t>
                </a:r>
                <a:r>
                  <a:rPr lang="en-US" sz="5400" dirty="0"/>
                  <a:t>,  4}</a:t>
                </a:r>
                <a:br>
                  <a:rPr lang="en-US" sz="5400" dirty="0"/>
                </a:br>
                <a:endParaRPr lang="en-US" sz="5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Connector 4"/>
          <p:cNvSpPr/>
          <p:nvPr/>
        </p:nvSpPr>
        <p:spPr>
          <a:xfrm>
            <a:off x="7791086" y="1356179"/>
            <a:ext cx="2759150" cy="276225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          </a:t>
            </a:r>
          </a:p>
          <a:p>
            <a:pPr algn="ctr"/>
            <a:r>
              <a:rPr lang="en-US" sz="4800" dirty="0">
                <a:solidFill>
                  <a:schemeClr val="tx1"/>
                </a:solidFill>
              </a:rPr>
              <a:t>3 </a:t>
            </a:r>
          </a:p>
          <a:p>
            <a:pPr algn="ctr"/>
            <a:r>
              <a:rPr lang="en-US" sz="4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5188" y="1790699"/>
            <a:ext cx="1011382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36890" y="1552122"/>
            <a:ext cx="91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6857" y="391889"/>
            <a:ext cx="5196114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/>
              <a:t>সেটের অন্তর</a:t>
            </a:r>
            <a:endParaRPr lang="en-US" sz="4800" b="1" dirty="0"/>
          </a:p>
        </p:txBody>
      </p:sp>
      <p:sp>
        <p:nvSpPr>
          <p:cNvPr id="3" name="Oval 2"/>
          <p:cNvSpPr/>
          <p:nvPr/>
        </p:nvSpPr>
        <p:spPr>
          <a:xfrm>
            <a:off x="3918866" y="1295456"/>
            <a:ext cx="2989943" cy="308785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31406 0.019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3" y="97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  <p:bldP spid="5" grpId="1" animBg="1"/>
      <p:bldP spid="6" grpId="0" animBg="1"/>
      <p:bldP spid="7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5029200" y="1295400"/>
            <a:ext cx="3657600" cy="3657600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6"/>
                </a:solidFill>
              </a:rPr>
              <a:t>B-A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2743200" y="1295400"/>
            <a:ext cx="3505200" cy="358140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76400" y="2743200"/>
            <a:ext cx="838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6600" dirty="0"/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8915400" y="2705100"/>
            <a:ext cx="91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49072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11849100" cy="6477000"/>
          </a:xfrm>
          <a:gradFill flip="none" rotWithShape="1">
            <a:gsLst>
              <a:gs pos="5800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endParaRPr lang="en-US" sz="6000" b="1" dirty="0">
              <a:solidFill>
                <a:prstClr val="black"/>
              </a:solidFill>
              <a:ea typeface="+mj-ea"/>
              <a:cs typeface="NikoshBAN" pitchFamily="2" charset="0"/>
            </a:endParaRPr>
          </a:p>
          <a:p>
            <a:r>
              <a:rPr lang="bn-IN" sz="6000" b="1" dirty="0">
                <a:solidFill>
                  <a:prstClr val="black"/>
                </a:solidFill>
                <a:ea typeface="+mj-ea"/>
                <a:cs typeface="NikoshBAN" pitchFamily="2" charset="0"/>
              </a:rPr>
              <a:t>দলগত কাজ</a:t>
            </a:r>
            <a:endParaRPr lang="en-US" sz="6000" b="1" dirty="0">
              <a:solidFill>
                <a:prstClr val="black"/>
              </a:solidFill>
              <a:ea typeface="+mj-ea"/>
              <a:cs typeface="NikoshBAN" pitchFamily="2" charset="0"/>
            </a:endParaRPr>
          </a:p>
          <a:p>
            <a:pPr algn="l"/>
            <a:endParaRPr lang="bn-IN" sz="4000" b="1" dirty="0">
              <a:solidFill>
                <a:prstClr val="black"/>
              </a:solidFill>
              <a:ea typeface="+mj-ea"/>
              <a:cs typeface="NikoshBAN" pitchFamily="2" charset="0"/>
            </a:endParaRPr>
          </a:p>
          <a:p>
            <a:pPr algn="l"/>
            <a:r>
              <a:rPr lang="bn-IN" sz="4000" b="1" dirty="0">
                <a:solidFill>
                  <a:prstClr val="black"/>
                </a:solidFill>
                <a:ea typeface="+mj-ea"/>
                <a:cs typeface="NikoshBAN" pitchFamily="2" charset="0"/>
              </a:rPr>
              <a:t>             </a:t>
            </a:r>
            <a:r>
              <a:rPr lang="en-US" sz="4000" b="1" dirty="0">
                <a:solidFill>
                  <a:prstClr val="black"/>
                </a:solidFill>
                <a:ea typeface="+mj-ea"/>
                <a:cs typeface="NikoshBAN" pitchFamily="2" charset="0"/>
              </a:rPr>
              <a:t>A</a:t>
            </a:r>
            <a:r>
              <a:rPr lang="en-US" b="1" dirty="0">
                <a:solidFill>
                  <a:prstClr val="black"/>
                </a:solidFill>
                <a:ea typeface="+mj-ea"/>
                <a:cs typeface="NikoshBAN" pitchFamily="2" charset="0"/>
              </a:rPr>
              <a:t> =</a:t>
            </a:r>
            <a:r>
              <a:rPr lang="en-US" sz="4000" b="1" dirty="0">
                <a:solidFill>
                  <a:prstClr val="black"/>
                </a:solidFill>
                <a:ea typeface="+mj-ea"/>
                <a:cs typeface="NikoshBAN" pitchFamily="2" charset="0"/>
              </a:rPr>
              <a:t> {1 ,2, 3, 4,5,6,9}  </a:t>
            </a:r>
            <a:endParaRPr lang="bn-IN" sz="4000" b="1" dirty="0">
              <a:solidFill>
                <a:prstClr val="black"/>
              </a:solidFill>
              <a:ea typeface="+mj-ea"/>
              <a:cs typeface="NikoshBAN" pitchFamily="2" charset="0"/>
            </a:endParaRPr>
          </a:p>
          <a:p>
            <a:pPr algn="l"/>
            <a:r>
              <a:rPr lang="bn-IN" sz="4000" b="1" dirty="0">
                <a:solidFill>
                  <a:prstClr val="black"/>
                </a:solidFill>
                <a:ea typeface="+mj-ea"/>
                <a:cs typeface="NikoshBAN" pitchFamily="2" charset="0"/>
              </a:rPr>
              <a:t>             </a:t>
            </a:r>
            <a:r>
              <a:rPr lang="en-US" sz="4000" b="1" dirty="0">
                <a:solidFill>
                  <a:prstClr val="black"/>
                </a:solidFill>
                <a:ea typeface="+mj-ea"/>
                <a:cs typeface="NikoshBAN" pitchFamily="2" charset="0"/>
              </a:rPr>
              <a:t>B</a:t>
            </a:r>
            <a:r>
              <a:rPr lang="en-US" b="1" dirty="0">
                <a:solidFill>
                  <a:prstClr val="black"/>
                </a:solidFill>
                <a:ea typeface="+mj-ea"/>
                <a:cs typeface="NikoshBAN" pitchFamily="2" charset="0"/>
              </a:rPr>
              <a:t>=</a:t>
            </a:r>
            <a:r>
              <a:rPr lang="en-US" sz="4000" b="1" dirty="0">
                <a:solidFill>
                  <a:prstClr val="black"/>
                </a:solidFill>
                <a:ea typeface="+mj-ea"/>
                <a:cs typeface="NikoshBAN" pitchFamily="2" charset="0"/>
              </a:rPr>
              <a:t>{3,4 ,5,6,7,8,} </a:t>
            </a:r>
            <a:r>
              <a:rPr lang="bn-IN" sz="4000" b="1" dirty="0">
                <a:solidFill>
                  <a:prstClr val="black"/>
                </a:solidFill>
                <a:ea typeface="+mj-ea"/>
                <a:cs typeface="NikoshBAN" pitchFamily="2" charset="0"/>
              </a:rPr>
              <a:t>হলে </a:t>
            </a:r>
            <a:br>
              <a:rPr lang="en-US" sz="4000" b="1" dirty="0">
                <a:solidFill>
                  <a:prstClr val="black"/>
                </a:solidFill>
                <a:ea typeface="+mj-ea"/>
                <a:cs typeface="NikoshBAN" pitchFamily="2" charset="0"/>
              </a:rPr>
            </a:br>
            <a:r>
              <a:rPr lang="en-US" sz="4000" b="1" dirty="0">
                <a:solidFill>
                  <a:prstClr val="black"/>
                </a:solidFill>
                <a:ea typeface="+mj-ea"/>
                <a:cs typeface="NikoshBAN" pitchFamily="2" charset="0"/>
              </a:rPr>
              <a:t>      </a:t>
            </a:r>
            <a:br>
              <a:rPr lang="en-US" sz="4000" b="1" dirty="0">
                <a:solidFill>
                  <a:prstClr val="black"/>
                </a:solidFill>
                <a:ea typeface="+mj-ea"/>
                <a:cs typeface="NikoshBAN" pitchFamily="2" charset="0"/>
              </a:rPr>
            </a:br>
            <a:r>
              <a:rPr lang="bn-IN" sz="4000" b="1" dirty="0">
                <a:solidFill>
                  <a:prstClr val="black"/>
                </a:solidFill>
                <a:ea typeface="+mj-ea"/>
                <a:cs typeface="NikoshBAN" pitchFamily="2" charset="0"/>
              </a:rPr>
              <a:t>             (</a:t>
            </a:r>
            <a:r>
              <a:rPr lang="en-US" sz="4000" b="1" dirty="0">
                <a:solidFill>
                  <a:prstClr val="black"/>
                </a:solidFill>
                <a:ea typeface="+mj-ea"/>
                <a:cs typeface="NikoshBAN" pitchFamily="2" charset="0"/>
              </a:rPr>
              <a:t>A-B </a:t>
            </a:r>
            <a:r>
              <a:rPr lang="bn-IN" sz="4000" b="1" dirty="0">
                <a:solidFill>
                  <a:prstClr val="black"/>
                </a:solidFill>
                <a:ea typeface="+mj-ea"/>
                <a:cs typeface="NikoshBAN" pitchFamily="2" charset="0"/>
              </a:rPr>
              <a:t>) এর মান নির্ণয় কর।  </a:t>
            </a:r>
            <a:endParaRPr lang="en-US" sz="4000" b="1" dirty="0">
              <a:solidFill>
                <a:prstClr val="black"/>
              </a:solidFill>
              <a:ea typeface="+mj-ea"/>
              <a:cs typeface="NikoshBAN" pitchFamily="2" charset="0"/>
            </a:endParaRPr>
          </a:p>
          <a:p>
            <a:pPr lvl="0" algn="l"/>
            <a:r>
              <a:rPr lang="bn-IN" sz="4000" b="1" dirty="0">
                <a:solidFill>
                  <a:prstClr val="black"/>
                </a:solidFill>
                <a:cs typeface="NikoshBAN" pitchFamily="2" charset="0"/>
              </a:rPr>
              <a:t>            ( </a:t>
            </a:r>
            <a:r>
              <a:rPr lang="en-US" sz="4000" b="1" dirty="0">
                <a:solidFill>
                  <a:prstClr val="black"/>
                </a:solidFill>
                <a:cs typeface="NikoshBAN" pitchFamily="2" charset="0"/>
              </a:rPr>
              <a:t>B-A </a:t>
            </a:r>
            <a:r>
              <a:rPr lang="bn-IN" sz="4000" b="1" dirty="0">
                <a:solidFill>
                  <a:prstClr val="black"/>
                </a:solidFill>
                <a:cs typeface="NikoshBAN" pitchFamily="2" charset="0"/>
              </a:rPr>
              <a:t>) এর মান নির্ণয় কর।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5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" y="133350"/>
            <a:ext cx="11791950" cy="6572250"/>
          </a:xfrm>
          <a:gradFill flip="none" rotWithShape="1">
            <a:gsLst>
              <a:gs pos="6900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/>
          <a:lstStyle/>
          <a:p>
            <a:endParaRPr lang="en-US" sz="4000" b="1" dirty="0">
              <a:solidFill>
                <a:prstClr val="black"/>
              </a:solidFill>
              <a:ea typeface="+mj-ea"/>
              <a:cs typeface="NikoshBAN" pitchFamily="2" charset="0"/>
            </a:endParaRPr>
          </a:p>
          <a:p>
            <a:r>
              <a:rPr lang="bn-IN" sz="6000" b="1" dirty="0">
                <a:solidFill>
                  <a:prstClr val="black"/>
                </a:solidFill>
                <a:ea typeface="+mj-ea"/>
                <a:cs typeface="NikoshBAN" pitchFamily="2" charset="0"/>
              </a:rPr>
              <a:t>উত্তর</a:t>
            </a:r>
            <a:r>
              <a:rPr lang="bn-IN" sz="4000" b="1" dirty="0">
                <a:solidFill>
                  <a:prstClr val="black"/>
                </a:solidFill>
                <a:ea typeface="+mj-ea"/>
                <a:cs typeface="NikoshBAN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ea typeface="+mj-ea"/>
              <a:cs typeface="NikoshBAN" pitchFamily="2" charset="0"/>
            </a:endParaRPr>
          </a:p>
          <a:p>
            <a:pPr algn="l"/>
            <a:r>
              <a:rPr lang="en-US" sz="4000" b="1" dirty="0">
                <a:solidFill>
                  <a:prstClr val="black"/>
                </a:solidFill>
                <a:cs typeface="NikoshBAN" pitchFamily="2" charset="0"/>
              </a:rPr>
              <a:t>                        A</a:t>
            </a:r>
            <a:r>
              <a:rPr lang="en-US" b="1" dirty="0">
                <a:solidFill>
                  <a:prstClr val="black"/>
                </a:solidFill>
                <a:cs typeface="NikoshBAN" pitchFamily="2" charset="0"/>
              </a:rPr>
              <a:t> =</a:t>
            </a:r>
            <a:r>
              <a:rPr lang="en-US" sz="4000" b="1" dirty="0">
                <a:solidFill>
                  <a:prstClr val="black"/>
                </a:solidFill>
                <a:cs typeface="NikoshBAN" pitchFamily="2" charset="0"/>
              </a:rPr>
              <a:t> {1 ,2, 3, 4,5,6,9}  </a:t>
            </a:r>
            <a:endParaRPr lang="bn-IN" sz="4000" b="1" dirty="0">
              <a:solidFill>
                <a:prstClr val="black"/>
              </a:solidFill>
              <a:cs typeface="NikoshBAN" pitchFamily="2" charset="0"/>
            </a:endParaRPr>
          </a:p>
          <a:p>
            <a:pPr algn="l"/>
            <a:r>
              <a:rPr lang="bn-IN" sz="4000" b="1" dirty="0">
                <a:solidFill>
                  <a:prstClr val="black"/>
                </a:solidFill>
                <a:cs typeface="NikoshBAN" pitchFamily="2" charset="0"/>
              </a:rPr>
              <a:t>            </a:t>
            </a:r>
            <a:r>
              <a:rPr lang="en-US" sz="4000" b="1" dirty="0">
                <a:solidFill>
                  <a:prstClr val="black"/>
                </a:solidFill>
                <a:cs typeface="NikoshBAN" pitchFamily="2" charset="0"/>
              </a:rPr>
              <a:t>        </a:t>
            </a:r>
            <a:r>
              <a:rPr lang="bn-IN" sz="4000" b="1" dirty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cs typeface="NikoshBAN" pitchFamily="2" charset="0"/>
              </a:rPr>
              <a:t>B</a:t>
            </a:r>
            <a:r>
              <a:rPr lang="en-US" b="1" dirty="0">
                <a:solidFill>
                  <a:prstClr val="black"/>
                </a:solidFill>
                <a:cs typeface="NikoshBAN" pitchFamily="2" charset="0"/>
              </a:rPr>
              <a:t>=</a:t>
            </a:r>
            <a:r>
              <a:rPr lang="en-US" sz="4000" b="1" dirty="0">
                <a:solidFill>
                  <a:prstClr val="black"/>
                </a:solidFill>
                <a:cs typeface="NikoshBAN" pitchFamily="2" charset="0"/>
              </a:rPr>
              <a:t>{3,4 ,5,6,7,8,9}</a:t>
            </a:r>
            <a:br>
              <a:rPr lang="en-US" sz="4000" b="1" dirty="0">
                <a:solidFill>
                  <a:prstClr val="black"/>
                </a:solidFill>
                <a:ea typeface="+mj-ea"/>
                <a:cs typeface="NikoshBAN" pitchFamily="2" charset="0"/>
              </a:rPr>
            </a:br>
            <a:r>
              <a:rPr lang="en-US" sz="4000" b="1" dirty="0">
                <a:solidFill>
                  <a:prstClr val="black"/>
                </a:solidFill>
                <a:ea typeface="+mj-ea"/>
                <a:cs typeface="NikoshBAN" pitchFamily="2" charset="0"/>
              </a:rPr>
              <a:t>                      A-B </a:t>
            </a:r>
            <a:r>
              <a:rPr lang="en-US" b="1" dirty="0">
                <a:solidFill>
                  <a:prstClr val="black"/>
                </a:solidFill>
                <a:ea typeface="+mj-ea"/>
                <a:cs typeface="NikoshBAN" pitchFamily="2" charset="0"/>
              </a:rPr>
              <a:t>=</a:t>
            </a:r>
            <a:r>
              <a:rPr lang="en-US" sz="4000" b="1" dirty="0">
                <a:solidFill>
                  <a:prstClr val="black"/>
                </a:solidFill>
                <a:ea typeface="+mj-ea"/>
                <a:cs typeface="NikoshBAN" pitchFamily="2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cs typeface="NikoshBAN" pitchFamily="2" charset="0"/>
              </a:rPr>
              <a:t>{1 ,2, 3, 4,5,6,9} -</a:t>
            </a:r>
            <a:r>
              <a:rPr lang="en-US" sz="4000" b="1" dirty="0">
                <a:solidFill>
                  <a:prstClr val="black"/>
                </a:solidFill>
                <a:ea typeface="+mj-ea"/>
                <a:cs typeface="NikoshBAN" pitchFamily="2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cs typeface="NikoshBAN" pitchFamily="2" charset="0"/>
              </a:rPr>
              <a:t>{3,4 ,5,6,7,8,}</a:t>
            </a:r>
            <a:br>
              <a:rPr lang="en-US" sz="4000" b="1" dirty="0">
                <a:solidFill>
                  <a:prstClr val="black"/>
                </a:solidFill>
                <a:ea typeface="+mj-ea"/>
                <a:cs typeface="NikoshBAN" pitchFamily="2" charset="0"/>
              </a:rPr>
            </a:br>
            <a:r>
              <a:rPr lang="en-US" sz="4000" b="1" dirty="0">
                <a:solidFill>
                  <a:prstClr val="black"/>
                </a:solidFill>
                <a:ea typeface="+mj-ea"/>
                <a:cs typeface="NikoshBAN" pitchFamily="2" charset="0"/>
              </a:rPr>
              <a:t>                             ={1, 2  }</a:t>
            </a:r>
          </a:p>
          <a:p>
            <a:pPr lvl="0"/>
            <a:r>
              <a:rPr lang="en-US" sz="4000" b="1" dirty="0">
                <a:solidFill>
                  <a:prstClr val="black"/>
                </a:solidFill>
                <a:cs typeface="NikoshBAN" pitchFamily="2" charset="0"/>
              </a:rPr>
              <a:t>B-A </a:t>
            </a:r>
            <a:r>
              <a:rPr lang="en-US" b="1" dirty="0">
                <a:solidFill>
                  <a:prstClr val="black"/>
                </a:solidFill>
                <a:cs typeface="NikoshBAN" pitchFamily="2" charset="0"/>
              </a:rPr>
              <a:t>=</a:t>
            </a:r>
            <a:r>
              <a:rPr lang="en-US" sz="4000" b="1" dirty="0">
                <a:solidFill>
                  <a:prstClr val="black"/>
                </a:solidFill>
                <a:cs typeface="NikoshBAN" pitchFamily="2" charset="0"/>
              </a:rPr>
              <a:t>={3,4 ,5,6,7,8,9} - {1 ,2, 3, 4,5,6,9} </a:t>
            </a:r>
            <a:br>
              <a:rPr lang="en-US" sz="4000" b="1" dirty="0">
                <a:solidFill>
                  <a:prstClr val="black"/>
                </a:solidFill>
                <a:cs typeface="NikoshBAN" pitchFamily="2" charset="0"/>
              </a:rPr>
            </a:br>
            <a:br>
              <a:rPr lang="en-US" sz="4000" b="1" dirty="0">
                <a:solidFill>
                  <a:prstClr val="black"/>
                </a:solidFill>
                <a:cs typeface="NikoshBAN" pitchFamily="2" charset="0"/>
              </a:rPr>
            </a:br>
            <a:r>
              <a:rPr lang="en-US" sz="4000" b="1" dirty="0">
                <a:solidFill>
                  <a:prstClr val="black"/>
                </a:solidFill>
                <a:cs typeface="NikoshBAN" pitchFamily="2" charset="0"/>
              </a:rPr>
              <a:t>       ={7 , 8}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2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5173" y="517399"/>
            <a:ext cx="3649289" cy="1122511"/>
          </a:xfrm>
          <a:custGeom>
            <a:avLst/>
            <a:gdLst>
              <a:gd name="connsiteX0" fmla="*/ 0 w 4049485"/>
              <a:gd name="connsiteY0" fmla="*/ 0 h 1015663"/>
              <a:gd name="connsiteX1" fmla="*/ 4049485 w 4049485"/>
              <a:gd name="connsiteY1" fmla="*/ 0 h 1015663"/>
              <a:gd name="connsiteX2" fmla="*/ 4049485 w 4049485"/>
              <a:gd name="connsiteY2" fmla="*/ 1015663 h 1015663"/>
              <a:gd name="connsiteX3" fmla="*/ 0 w 4049485"/>
              <a:gd name="connsiteY3" fmla="*/ 1015663 h 1015663"/>
              <a:gd name="connsiteX4" fmla="*/ 0 w 4049485"/>
              <a:gd name="connsiteY4" fmla="*/ 0 h 1015663"/>
              <a:gd name="connsiteX0" fmla="*/ 0 w 4049485"/>
              <a:gd name="connsiteY0" fmla="*/ 0 h 1015663"/>
              <a:gd name="connsiteX1" fmla="*/ 4049485 w 4049485"/>
              <a:gd name="connsiteY1" fmla="*/ 0 h 1015663"/>
              <a:gd name="connsiteX2" fmla="*/ 3439885 w 4049485"/>
              <a:gd name="connsiteY2" fmla="*/ 1015663 h 1015663"/>
              <a:gd name="connsiteX3" fmla="*/ 0 w 4049485"/>
              <a:gd name="connsiteY3" fmla="*/ 1015663 h 1015663"/>
              <a:gd name="connsiteX4" fmla="*/ 0 w 4049485"/>
              <a:gd name="connsiteY4" fmla="*/ 0 h 1015663"/>
              <a:gd name="connsiteX0" fmla="*/ 0 w 4049485"/>
              <a:gd name="connsiteY0" fmla="*/ 0 h 1015663"/>
              <a:gd name="connsiteX1" fmla="*/ 4049485 w 4049485"/>
              <a:gd name="connsiteY1" fmla="*/ 0 h 1015663"/>
              <a:gd name="connsiteX2" fmla="*/ 3439885 w 4049485"/>
              <a:gd name="connsiteY2" fmla="*/ 1015663 h 1015663"/>
              <a:gd name="connsiteX3" fmla="*/ 508000 w 4049485"/>
              <a:gd name="connsiteY3" fmla="*/ 986635 h 1015663"/>
              <a:gd name="connsiteX4" fmla="*/ 0 w 4049485"/>
              <a:gd name="connsiteY4" fmla="*/ 0 h 1015663"/>
              <a:gd name="connsiteX0" fmla="*/ 0 w 4049485"/>
              <a:gd name="connsiteY0" fmla="*/ 0 h 1015663"/>
              <a:gd name="connsiteX1" fmla="*/ 4049485 w 4049485"/>
              <a:gd name="connsiteY1" fmla="*/ 0 h 1015663"/>
              <a:gd name="connsiteX2" fmla="*/ 3439885 w 4049485"/>
              <a:gd name="connsiteY2" fmla="*/ 1015663 h 1015663"/>
              <a:gd name="connsiteX3" fmla="*/ 24480 w 4049485"/>
              <a:gd name="connsiteY3" fmla="*/ 973330 h 1015663"/>
              <a:gd name="connsiteX4" fmla="*/ 0 w 4049485"/>
              <a:gd name="connsiteY4" fmla="*/ 0 h 1015663"/>
              <a:gd name="connsiteX0" fmla="*/ 0 w 4052344"/>
              <a:gd name="connsiteY0" fmla="*/ 0 h 1028968"/>
              <a:gd name="connsiteX1" fmla="*/ 4049485 w 4052344"/>
              <a:gd name="connsiteY1" fmla="*/ 0 h 1028968"/>
              <a:gd name="connsiteX2" fmla="*/ 4052344 w 4052344"/>
              <a:gd name="connsiteY2" fmla="*/ 1028968 h 1028968"/>
              <a:gd name="connsiteX3" fmla="*/ 24480 w 4052344"/>
              <a:gd name="connsiteY3" fmla="*/ 973330 h 1028968"/>
              <a:gd name="connsiteX4" fmla="*/ 0 w 4052344"/>
              <a:gd name="connsiteY4" fmla="*/ 0 h 102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2344" h="1028968">
                <a:moveTo>
                  <a:pt x="0" y="0"/>
                </a:moveTo>
                <a:lnTo>
                  <a:pt x="4049485" y="0"/>
                </a:lnTo>
                <a:lnTo>
                  <a:pt x="4052344" y="1028968"/>
                </a:lnTo>
                <a:lnTo>
                  <a:pt x="24480" y="973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486" y="3458916"/>
            <a:ext cx="5927690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সাইফুর রহমান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সহকারী শিক্ষক (গণিত)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রাসুলপুর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জামেয়া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আহঃসুন্নীয়া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দাখিল মাদ্রাসা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বাহুবল,হবিগঞ্জ।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মোবাঃ০১৭২৩৭৬৫২১৭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1335" y="2054428"/>
            <a:ext cx="183492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89" y="1567543"/>
            <a:ext cx="3414403" cy="18913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44480B-1615-4838-9560-D2BF44EF1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72" y="517399"/>
            <a:ext cx="5355841" cy="6086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0663" y="4162368"/>
            <a:ext cx="4847850" cy="2308324"/>
          </a:xfrm>
          <a:prstGeom prst="rect">
            <a:avLst/>
          </a:prstGeom>
          <a:pattFill prst="pct5">
            <a:fgClr>
              <a:srgbClr val="7030A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অধ্যায়</a:t>
            </a:r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সেট</a:t>
            </a:r>
          </a:p>
          <a:p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বিষয়ঃ-</a:t>
            </a:r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 প্রকারভেদ</a:t>
            </a:r>
            <a:endParaRPr lang="bn-BD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সময়ঃ-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মিঃ</a:t>
            </a:r>
          </a:p>
          <a:p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তারিখঃ-</a:t>
            </a:r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</a:t>
            </a:r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8" y="541928"/>
            <a:ext cx="2307100" cy="28689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370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45770" y="3233049"/>
            <a:ext cx="9144000" cy="27468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২। A={</a:t>
            </a:r>
            <a:r>
              <a:rPr lang="en-US" dirty="0">
                <a:cs typeface="NikoshBAN" panose="02000000000000000000" pitchFamily="2" charset="0"/>
              </a:rPr>
              <a:t>1,2,3,4},  </a:t>
            </a:r>
            <a:r>
              <a:rPr lang="bn-BD" dirty="0">
                <a:cs typeface="NikoshBAN" panose="02000000000000000000" pitchFamily="2" charset="0"/>
              </a:rPr>
              <a:t>একটি...</a:t>
            </a:r>
            <a:endParaRPr lang="en-US" dirty="0"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সসীম সেট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(খ)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অসীম সেট 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সংযোগ সেট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(ঘ)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ছেদ সেট।। 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৩। সেটের জনক কে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জর্জ ক্যান্টর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(খ)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জর্জ কেরি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ক্যাভেস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(ঘ)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নিউটন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5771" y="551546"/>
            <a:ext cx="9144000" cy="1388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1" y="1891476"/>
                <a:ext cx="9165770" cy="132343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A={</a:t>
                </a:r>
                <a:r>
                  <a:rPr lang="en-US" sz="4000" dirty="0">
                    <a:cs typeface="NikoshBAN" panose="02000000000000000000" pitchFamily="2" charset="0"/>
                  </a:rPr>
                  <a:t>1,3,5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},  B={</a:t>
                </a:r>
                <a:r>
                  <a:rPr lang="en-US" sz="4000" dirty="0">
                    <a:cs typeface="NikoshBAN" panose="02000000000000000000" pitchFamily="2" charset="0"/>
                  </a:rPr>
                  <a:t>1,5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}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(ক) {০}      (খ) ০      (গ) </a:t>
                </a:r>
                <a14:m>
                  <m:oMath xmlns:m="http://schemas.openxmlformats.org/officeDocument/2006/math">
                    <m:r>
                      <a:rPr lang="bn-BD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(ঘ) {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}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1891476"/>
                <a:ext cx="9165770" cy="1323439"/>
              </a:xfrm>
              <a:prstGeom prst="rect">
                <a:avLst/>
              </a:prstGeom>
              <a:blipFill>
                <a:blip r:embed="rId2"/>
                <a:stretch>
                  <a:fillRect l="-2188" t="-8559" b="-180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425923" y="2654795"/>
            <a:ext cx="859971" cy="465613"/>
            <a:chOff x="-2514600" y="1143000"/>
            <a:chExt cx="1371600" cy="93122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-2362200" y="1143000"/>
              <a:ext cx="1219200" cy="9312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-2514600" y="1841417"/>
              <a:ext cx="152400" cy="2328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807030" y="3825382"/>
            <a:ext cx="859971" cy="465613"/>
            <a:chOff x="-2514600" y="1143000"/>
            <a:chExt cx="1371600" cy="931224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-2362200" y="1143000"/>
              <a:ext cx="1219200" cy="9312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-2514600" y="1841417"/>
              <a:ext cx="152400" cy="23280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930402" y="4960688"/>
            <a:ext cx="859971" cy="465613"/>
            <a:chOff x="-2514600" y="1143000"/>
            <a:chExt cx="1371600" cy="931224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-2362200" y="1143000"/>
              <a:ext cx="1219200" cy="9312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-2514600" y="1841417"/>
              <a:ext cx="152400" cy="23280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09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8572" y="3352801"/>
            <a:ext cx="10000342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C1C1C"/>
                </a:solidFill>
              </a:rPr>
              <a:t>১। A= {x:x,স্বাভাবিক </a:t>
            </a:r>
            <a:r>
              <a:rPr lang="en-US" sz="4000" dirty="0" err="1">
                <a:solidFill>
                  <a:srgbClr val="1C1C1C"/>
                </a:solidFill>
              </a:rPr>
              <a:t>জোড়</a:t>
            </a:r>
            <a:r>
              <a:rPr lang="en-US" sz="4000" dirty="0">
                <a:solidFill>
                  <a:srgbClr val="1C1C1C"/>
                </a:solidFill>
              </a:rPr>
              <a:t> </a:t>
            </a:r>
            <a:r>
              <a:rPr lang="en-US" sz="4000" dirty="0" err="1">
                <a:solidFill>
                  <a:srgbClr val="1C1C1C"/>
                </a:solidFill>
              </a:rPr>
              <a:t>সংখ্যা</a:t>
            </a:r>
            <a:r>
              <a:rPr lang="en-US" sz="4000" dirty="0">
                <a:solidFill>
                  <a:srgbClr val="1C1C1C"/>
                </a:solidFill>
              </a:rPr>
              <a:t>  </a:t>
            </a:r>
            <a:r>
              <a:rPr lang="en-US" sz="4000" dirty="0" err="1">
                <a:solidFill>
                  <a:srgbClr val="1C1C1C"/>
                </a:solidFill>
              </a:rPr>
              <a:t>এবং</a:t>
            </a:r>
            <a:r>
              <a:rPr lang="en-US" sz="4000" dirty="0">
                <a:solidFill>
                  <a:srgbClr val="1C1C1C"/>
                </a:solidFill>
              </a:rPr>
              <a:t> 3&lt;x&lt;10} </a:t>
            </a:r>
            <a:r>
              <a:rPr lang="en-US" sz="4000" dirty="0" err="1">
                <a:solidFill>
                  <a:srgbClr val="1C1C1C"/>
                </a:solidFill>
              </a:rPr>
              <a:t>কে</a:t>
            </a:r>
            <a:r>
              <a:rPr lang="en-US" sz="4000" dirty="0">
                <a:solidFill>
                  <a:srgbClr val="1C1C1C"/>
                </a:solidFill>
              </a:rPr>
              <a:t> </a:t>
            </a:r>
            <a:r>
              <a:rPr lang="en-US" sz="4000" dirty="0" err="1">
                <a:solidFill>
                  <a:srgbClr val="1C1C1C"/>
                </a:solidFill>
              </a:rPr>
              <a:t>তালিকা</a:t>
            </a:r>
            <a:r>
              <a:rPr lang="en-US" sz="4000" dirty="0">
                <a:solidFill>
                  <a:srgbClr val="1C1C1C"/>
                </a:solidFill>
              </a:rPr>
              <a:t> </a:t>
            </a:r>
            <a:r>
              <a:rPr lang="en-US" sz="4000" dirty="0" err="1">
                <a:solidFill>
                  <a:srgbClr val="1C1C1C"/>
                </a:solidFill>
              </a:rPr>
              <a:t>পদ্ধতিতে</a:t>
            </a:r>
            <a:r>
              <a:rPr lang="en-US" sz="4000" dirty="0">
                <a:solidFill>
                  <a:srgbClr val="1C1C1C"/>
                </a:solidFill>
              </a:rPr>
              <a:t> </a:t>
            </a:r>
            <a:r>
              <a:rPr lang="en-US" sz="4000" dirty="0" err="1">
                <a:solidFill>
                  <a:srgbClr val="1C1C1C"/>
                </a:solidFill>
              </a:rPr>
              <a:t>প্রকাশ</a:t>
            </a:r>
            <a:r>
              <a:rPr lang="en-US" sz="4000" dirty="0">
                <a:solidFill>
                  <a:srgbClr val="1C1C1C"/>
                </a:solidFill>
              </a:rPr>
              <a:t> </a:t>
            </a:r>
            <a:r>
              <a:rPr lang="en-US" sz="4000" dirty="0" err="1">
                <a:solidFill>
                  <a:srgbClr val="1C1C1C"/>
                </a:solidFill>
              </a:rPr>
              <a:t>কর</a:t>
            </a:r>
            <a:r>
              <a:rPr lang="en-US" sz="4000" dirty="0">
                <a:solidFill>
                  <a:srgbClr val="1C1C1C"/>
                </a:solidFill>
              </a:rPr>
              <a:t>।</a:t>
            </a:r>
          </a:p>
          <a:p>
            <a:endParaRPr lang="en-US" sz="3600" dirty="0">
              <a:solidFill>
                <a:srgbClr val="1C1C1C"/>
              </a:solidFill>
            </a:endParaRPr>
          </a:p>
          <a:p>
            <a:r>
              <a:rPr lang="en-US" sz="4000" dirty="0">
                <a:solidFill>
                  <a:srgbClr val="1C1C1C"/>
                </a:solidFill>
              </a:rPr>
              <a:t>২। A= {2,4,6,8} </a:t>
            </a:r>
            <a:r>
              <a:rPr lang="en-US" sz="4000" dirty="0" err="1">
                <a:solidFill>
                  <a:srgbClr val="1C1C1C"/>
                </a:solidFill>
              </a:rPr>
              <a:t>কে</a:t>
            </a:r>
            <a:r>
              <a:rPr lang="en-US" sz="4000" dirty="0">
                <a:solidFill>
                  <a:srgbClr val="1C1C1C"/>
                </a:solidFill>
              </a:rPr>
              <a:t> </a:t>
            </a:r>
            <a:r>
              <a:rPr lang="en-US" sz="4000" dirty="0" err="1">
                <a:solidFill>
                  <a:srgbClr val="1C1C1C"/>
                </a:solidFill>
              </a:rPr>
              <a:t>সেট</a:t>
            </a:r>
            <a:r>
              <a:rPr lang="en-US" sz="4000" dirty="0">
                <a:solidFill>
                  <a:srgbClr val="1C1C1C"/>
                </a:solidFill>
              </a:rPr>
              <a:t> </a:t>
            </a:r>
            <a:r>
              <a:rPr lang="en-US" sz="4000" dirty="0" err="1">
                <a:solidFill>
                  <a:srgbClr val="1C1C1C"/>
                </a:solidFill>
              </a:rPr>
              <a:t>গঠন</a:t>
            </a:r>
            <a:r>
              <a:rPr lang="en-US" sz="4000" dirty="0">
                <a:solidFill>
                  <a:srgbClr val="1C1C1C"/>
                </a:solidFill>
              </a:rPr>
              <a:t> </a:t>
            </a:r>
            <a:r>
              <a:rPr lang="en-US" sz="4000" dirty="0" err="1">
                <a:solidFill>
                  <a:srgbClr val="1C1C1C"/>
                </a:solidFill>
              </a:rPr>
              <a:t>পদ্ধতিতে</a:t>
            </a:r>
            <a:r>
              <a:rPr lang="en-US" sz="4000" dirty="0">
                <a:solidFill>
                  <a:srgbClr val="1C1C1C"/>
                </a:solidFill>
              </a:rPr>
              <a:t> </a:t>
            </a:r>
            <a:r>
              <a:rPr lang="en-US" sz="4000" dirty="0" err="1">
                <a:solidFill>
                  <a:srgbClr val="1C1C1C"/>
                </a:solidFill>
              </a:rPr>
              <a:t>প্রকাশ</a:t>
            </a:r>
            <a:r>
              <a:rPr lang="en-US" sz="4000" dirty="0">
                <a:solidFill>
                  <a:srgbClr val="1C1C1C"/>
                </a:solidFill>
              </a:rPr>
              <a:t> </a:t>
            </a:r>
            <a:r>
              <a:rPr lang="en-US" sz="4000" dirty="0" err="1">
                <a:solidFill>
                  <a:srgbClr val="1C1C1C"/>
                </a:solidFill>
              </a:rPr>
              <a:t>কর</a:t>
            </a:r>
            <a:r>
              <a:rPr lang="en-US" sz="4000" dirty="0">
                <a:solidFill>
                  <a:srgbClr val="1C1C1C"/>
                </a:solidFill>
              </a:rPr>
              <a:t>।</a:t>
            </a:r>
          </a:p>
          <a:p>
            <a:endParaRPr lang="en-US" sz="2400" dirty="0">
              <a:solidFill>
                <a:srgbClr val="1C1C1C"/>
              </a:solidFill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3541486" y="885371"/>
            <a:ext cx="7199085" cy="2220686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i="1" u="sng" dirty="0">
                <a:solidFill>
                  <a:schemeClr val="tx1"/>
                </a:solidFill>
              </a:rPr>
              <a:t>বাড়ির কাজ</a:t>
            </a:r>
            <a:endParaRPr lang="en-US" sz="72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5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28800" y="533400"/>
            <a:ext cx="8458200" cy="5715000"/>
          </a:xfrm>
          <a:prstGeom prst="ellipse">
            <a:avLst/>
          </a:prstGeom>
          <a:gradFill flip="none" rotWithShape="1">
            <a:gsLst>
              <a:gs pos="48000">
                <a:schemeClr val="bg1"/>
              </a:gs>
              <a:gs pos="69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71801" y="1143001"/>
            <a:ext cx="5824537" cy="4114799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r>
              <a:rPr lang="bn-IN" sz="8800" dirty="0">
                <a:latin typeface="NikoshBAN" pitchFamily="2" charset="0"/>
                <a:cs typeface="NikoshBAN" pitchFamily="2" charset="0"/>
              </a:rPr>
              <a:t>আজকের মত সকলকে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138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47" y="1139467"/>
            <a:ext cx="4467958" cy="4467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57846" y="1617785"/>
            <a:ext cx="797169" cy="96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73" y="1139467"/>
            <a:ext cx="6173569" cy="4767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0585" y="5908431"/>
            <a:ext cx="402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7815" y="4730099"/>
            <a:ext cx="267286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ডিনার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2116" y="4691913"/>
            <a:ext cx="387531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ছুরি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4000" y="653143"/>
            <a:ext cx="3556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1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747287"/>
            <a:ext cx="5142131" cy="4197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32" y="747288"/>
            <a:ext cx="4185139" cy="4197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5147743"/>
            <a:ext cx="3305908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সোফা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682792">
            <a:off x="7725960" y="4646999"/>
            <a:ext cx="420417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গয়না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7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94" y="547966"/>
            <a:ext cx="11341291" cy="186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extrusionH="387350" contourW="76200" prstMaterial="translucentPowder">
            <a:bevelT w="342900" h="215900" prst="angle"/>
            <a:extrusionClr>
              <a:schemeClr val="accent2">
                <a:lumMod val="50000"/>
              </a:schemeClr>
            </a:extrusionClr>
            <a:contourClr>
              <a:srgbClr val="00206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1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115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11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395" y="2998861"/>
            <a:ext cx="1134129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extrusionH="381000" contourW="76200" prstMaterial="translucentPowder">
            <a:bevelT w="381000" h="254000" prst="angle"/>
            <a:bevelB/>
            <a:extrusionClr>
              <a:srgbClr val="0070C0"/>
            </a:extrusionClr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সেট ও সেটের প্রকারভেদ</a:t>
            </a:r>
          </a:p>
        </p:txBody>
      </p:sp>
    </p:spTree>
    <p:extLst>
      <p:ext uri="{BB962C8B-B14F-4D97-AF65-F5344CB8AC3E}">
        <p14:creationId xmlns:p14="http://schemas.microsoft.com/office/powerpoint/2010/main" val="3243771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371" y="1452745"/>
            <a:ext cx="10515600" cy="1325563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r>
              <a:rPr lang="bn-BD" sz="4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4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...</a:t>
            </a:r>
            <a:r>
              <a:rPr lang="bn-IN" sz="4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371" y="2865778"/>
            <a:ext cx="10515600" cy="2920546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r>
              <a:rPr lang="bn-BD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১|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২|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৩|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সসীম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বর্নণা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1657" y="365125"/>
            <a:ext cx="3976914" cy="10156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8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266699"/>
            <a:ext cx="11506200" cy="6381751"/>
          </a:xfrm>
          <a:noFill/>
        </p:spPr>
        <p:txBody>
          <a:bodyPr>
            <a:no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সু-সংজ্ঞায়িত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সংগ্রহকে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=        {A,B,C,….X,Y,Z }</a:t>
            </a:r>
          </a:p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=</a:t>
            </a:r>
          </a:p>
          <a:p>
            <a:pPr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= </a:t>
            </a:r>
          </a:p>
        </p:txBody>
      </p:sp>
      <p:pic>
        <p:nvPicPr>
          <p:cNvPr id="4" name="Picture 3" descr="boo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8020">
            <a:off x="8319442" y="3725465"/>
            <a:ext cx="1776453" cy="1113932"/>
          </a:xfrm>
          <a:prstGeom prst="rect">
            <a:avLst/>
          </a:prstGeom>
        </p:spPr>
      </p:pic>
      <p:pic>
        <p:nvPicPr>
          <p:cNvPr id="5" name="Picture 4" descr="images4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8169">
            <a:off x="4978285" y="3710668"/>
            <a:ext cx="1839410" cy="1285505"/>
          </a:xfrm>
          <a:prstGeom prst="rect">
            <a:avLst/>
          </a:prstGeom>
        </p:spPr>
      </p:pic>
      <p:pic>
        <p:nvPicPr>
          <p:cNvPr id="6" name="Picture 5" descr="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3763">
            <a:off x="6802024" y="3660650"/>
            <a:ext cx="1447800" cy="1216151"/>
          </a:xfrm>
          <a:prstGeom prst="rect">
            <a:avLst/>
          </a:prstGeom>
        </p:spPr>
      </p:pic>
      <p:pic>
        <p:nvPicPr>
          <p:cNvPr id="9" name="Picture 8" descr="Chital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6210300" y="5410200"/>
            <a:ext cx="2247900" cy="914400"/>
          </a:xfrm>
          <a:prstGeom prst="rect">
            <a:avLst/>
          </a:prstGeom>
        </p:spPr>
      </p:pic>
      <p:pic>
        <p:nvPicPr>
          <p:cNvPr id="10" name="Picture 9" descr="fa7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58200" y="5410201"/>
            <a:ext cx="1943100" cy="657225"/>
          </a:xfrm>
          <a:prstGeom prst="rect">
            <a:avLst/>
          </a:prstGeom>
        </p:spPr>
      </p:pic>
      <p:pic>
        <p:nvPicPr>
          <p:cNvPr id="11" name="Picture 10" descr="f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508" y="5562600"/>
            <a:ext cx="187569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1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5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19400" y="228600"/>
            <a:ext cx="5867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81000"/>
            <a:ext cx="3733800" cy="838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dirty="0"/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উপাদান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57400" y="1752600"/>
                <a:ext cx="8229600" cy="4876800"/>
              </a:xfrm>
            </p:spPr>
            <p:txBody>
              <a:bodyPr>
                <a:normAutofit lnSpcReduction="10000"/>
              </a:bodyPr>
              <a:lstStyle/>
              <a:p>
                <a:pPr>
                  <a:buNone/>
                </a:pP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প্রত্যেক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বস্তু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সদস্যকে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উপাদান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>
                  <a:buNone/>
                </a:pP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(Element)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। 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যেমন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-</a:t>
                </a:r>
              </a:p>
              <a:p>
                <a:pPr>
                  <a:buNone/>
                </a:pPr>
                <a:endParaRPr lang="en-US" dirty="0">
                  <a:latin typeface="NikoshBAN" pitchFamily="2" charset="0"/>
                  <a:cs typeface="NikoshBAN" pitchFamily="2" charset="0"/>
                </a:endParaRP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8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8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8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8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8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8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8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7400" y="1752600"/>
                <a:ext cx="8229600" cy="4876800"/>
              </a:xfrm>
              <a:blipFill>
                <a:blip r:embed="rId3"/>
                <a:stretch>
                  <a:fillRect l="-2444" t="-4625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man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200400"/>
            <a:ext cx="1600200" cy="1676400"/>
          </a:xfrm>
          <a:prstGeom prst="rect">
            <a:avLst/>
          </a:prstGeom>
        </p:spPr>
      </p:pic>
      <p:pic>
        <p:nvPicPr>
          <p:cNvPr id="8" name="Picture 7" descr="a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429000"/>
            <a:ext cx="2133600" cy="1295400"/>
          </a:xfrm>
          <a:prstGeom prst="rect">
            <a:avLst/>
          </a:prstGeom>
        </p:spPr>
      </p:pic>
      <p:pic>
        <p:nvPicPr>
          <p:cNvPr id="10" name="Picture 9" descr="b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3018970"/>
            <a:ext cx="2286000" cy="164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6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89076650"/>
              </p:ext>
            </p:extLst>
          </p:nvPr>
        </p:nvGraphicFramePr>
        <p:xfrm>
          <a:off x="870857" y="762993"/>
          <a:ext cx="1018902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395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217F50-FD63-4E54-AC00-266098E26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B8217F50-FD63-4E54-AC00-266098E26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B8217F50-FD63-4E54-AC00-266098E26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graphicEl>
                                              <a:dgm id="{B8217F50-FD63-4E54-AC00-266098E26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4281A3-4649-4CC2-8EDF-115D0EDED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204281A3-4649-4CC2-8EDF-115D0EDED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204281A3-4649-4CC2-8EDF-115D0EDED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204281A3-4649-4CC2-8EDF-115D0EDED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DDD412-FFD7-4248-A457-74110DA7A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74DDD412-FFD7-4248-A457-74110DA7A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74DDD412-FFD7-4248-A457-74110DA7A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74DDD412-FFD7-4248-A457-74110DA7A3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371843-85FE-4FD2-85E2-EB7C3E943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52371843-85FE-4FD2-85E2-EB7C3E943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52371843-85FE-4FD2-85E2-EB7C3E943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52371843-85FE-4FD2-85E2-EB7C3E943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8253C4-2685-48D2-A85B-DA25EFF37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4C8253C4-2685-48D2-A85B-DA25EFF37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4C8253C4-2685-48D2-A85B-DA25EFF37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4C8253C4-2685-48D2-A85B-DA25EFF374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428EE6-72A1-4F5B-BC1F-70D781E93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graphicEl>
                                              <a:dgm id="{81428EE6-72A1-4F5B-BC1F-70D781E93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81428EE6-72A1-4F5B-BC1F-70D781E93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81428EE6-72A1-4F5B-BC1F-70D781E936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3BC56F-582F-4F88-A2E2-C980A607E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9B3BC56F-582F-4F88-A2E2-C980A607E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9B3BC56F-582F-4F88-A2E2-C980A607E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9B3BC56F-582F-4F88-A2E2-C980A607E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B546CC-D180-48D6-82D7-D6CDC50D1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9DB546CC-D180-48D6-82D7-D6CDC50D1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graphicEl>
                                              <a:dgm id="{9DB546CC-D180-48D6-82D7-D6CDC50D1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>
                                            <p:graphicEl>
                                              <a:dgm id="{9DB546CC-D180-48D6-82D7-D6CDC50D1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8293F-D541-4FCB-B6E4-40D1242E9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graphicEl>
                                              <a:dgm id="{9FA8293F-D541-4FCB-B6E4-40D1242E9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graphicEl>
                                              <a:dgm id="{9FA8293F-D541-4FCB-B6E4-40D1242E9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>
                                            <p:graphicEl>
                                              <a:dgm id="{9FA8293F-D541-4FCB-B6E4-40D1242E9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664</TotalTime>
  <Words>529</Words>
  <Application>Microsoft Office PowerPoint</Application>
  <PresentationFormat>Widescreen</PresentationFormat>
  <Paragraphs>120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Bahnschrift SemiBold</vt:lpstr>
      <vt:lpstr>Berlin Sans FB</vt:lpstr>
      <vt:lpstr>Bodoni MT</vt:lpstr>
      <vt:lpstr>Bodoni MT Black</vt:lpstr>
      <vt:lpstr>Calibri</vt:lpstr>
      <vt:lpstr>Cambria Math</vt:lpstr>
      <vt:lpstr>Corbel</vt:lpstr>
      <vt:lpstr>NikoshBAN</vt:lpstr>
      <vt:lpstr>Times New Roman</vt:lpstr>
      <vt:lpstr>Vrinda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এই পাঠ শেষে শিক্ষার্থীরা... </vt:lpstr>
      <vt:lpstr>PowerPoint Presentation</vt:lpstr>
      <vt:lpstr>সেটের উপাদান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A-B={1,2,3,4,5}-{2,3,5}          ={1 ,  4} 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</dc:creator>
  <cp:lastModifiedBy>User</cp:lastModifiedBy>
  <cp:revision>51</cp:revision>
  <dcterms:created xsi:type="dcterms:W3CDTF">2020-09-17T03:00:40Z</dcterms:created>
  <dcterms:modified xsi:type="dcterms:W3CDTF">2021-01-24T16:23:10Z</dcterms:modified>
</cp:coreProperties>
</file>