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65" r:id="rId6"/>
    <p:sldId id="258" r:id="rId7"/>
    <p:sldId id="275" r:id="rId8"/>
    <p:sldId id="268" r:id="rId9"/>
    <p:sldId id="276" r:id="rId10"/>
    <p:sldId id="274" r:id="rId11"/>
    <p:sldId id="273" r:id="rId12"/>
    <p:sldId id="272" r:id="rId13"/>
    <p:sldId id="271" r:id="rId14"/>
    <p:sldId id="270" r:id="rId15"/>
    <p:sldId id="264" r:id="rId16"/>
    <p:sldId id="261" r:id="rId17"/>
    <p:sldId id="263" r:id="rId18"/>
    <p:sldId id="267" r:id="rId19"/>
    <p:sldId id="262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E4A"/>
    <a:srgbClr val="00FF00"/>
    <a:srgbClr val="FF0000"/>
    <a:srgbClr val="A3058C"/>
    <a:srgbClr val="0047B0"/>
    <a:srgbClr val="000000"/>
    <a:srgbClr val="FA0000"/>
    <a:srgbClr val="FEFEFE"/>
    <a:srgbClr val="0066FF"/>
    <a:srgbClr val="FD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62"/>
            </a:avLst>
          </a:prstGeom>
          <a:gradFill>
            <a:gsLst>
              <a:gs pos="48000">
                <a:srgbClr val="FFC000"/>
              </a:gs>
              <a:gs pos="16000">
                <a:srgbClr val="C00000"/>
              </a:gs>
              <a:gs pos="0">
                <a:srgbClr val="8FCE4A"/>
              </a:gs>
              <a:gs pos="2000">
                <a:srgbClr val="0070C0"/>
              </a:gs>
              <a:gs pos="100000">
                <a:srgbClr val="00B050"/>
              </a:gs>
              <a:gs pos="0">
                <a:schemeClr val="accent2"/>
              </a:gs>
              <a:gs pos="14000">
                <a:srgbClr val="A3058C"/>
              </a:gs>
              <a:gs pos="41000">
                <a:schemeClr val="accent1">
                  <a:lumMod val="45000"/>
                  <a:lumOff val="55000"/>
                </a:schemeClr>
              </a:gs>
              <a:gs pos="77000">
                <a:srgbClr val="8FCE4A"/>
              </a:gs>
            </a:gsLst>
            <a:lin ang="5400000" scaled="1"/>
          </a:gradFill>
          <a:ln w="57150">
            <a:solidFill>
              <a:srgbClr val="FA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00" y="6119446"/>
            <a:ext cx="11887200" cy="548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5" y="5929532"/>
            <a:ext cx="2230472" cy="738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83" y="5936566"/>
            <a:ext cx="2230472" cy="738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66" y="5929532"/>
            <a:ext cx="2230472" cy="738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49" y="5922498"/>
            <a:ext cx="2230472" cy="738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96" y="5922498"/>
            <a:ext cx="2230472" cy="738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44" y="5936566"/>
            <a:ext cx="2230472" cy="73855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73723" y="5795889"/>
            <a:ext cx="11085342" cy="49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rgbClr val="FF0000"/>
                </a:solidFill>
              </a:rPr>
              <a:t>মোঃ</a:t>
            </a:r>
            <a:r>
              <a:rPr lang="bn-IN" sz="1200" baseline="0" dirty="0" smtClean="0">
                <a:solidFill>
                  <a:srgbClr val="FF0000"/>
                </a:solidFill>
              </a:rPr>
              <a:t> মারুফুল হক , সহকারী শিক্ষক গণিত ,বঙ্গবাসী মাধ্যমিক বিদ্যলয় ,খুলনা।মোবাঃ০১৯২৯৬৬৮১৪৬</a:t>
            </a:r>
            <a:endParaRPr lang="en-US" sz="12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64716074"/>
              </p:ext>
            </p:extLst>
          </p:nvPr>
        </p:nvGraphicFramePr>
        <p:xfrm>
          <a:off x="273136" y="5237776"/>
          <a:ext cx="694799" cy="97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Bitmap Image" r:id="rId4" imgW="2019240" imgH="2838600" progId="Paint.Picture">
                  <p:embed/>
                </p:oleObj>
              </mc:Choice>
              <mc:Fallback>
                <p:oleObj name="Bitmap Image" r:id="rId4" imgW="2019240" imgH="2838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136" y="5237776"/>
                        <a:ext cx="694799" cy="976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92707909"/>
              </p:ext>
            </p:extLst>
          </p:nvPr>
        </p:nvGraphicFramePr>
        <p:xfrm>
          <a:off x="11317262" y="5291199"/>
          <a:ext cx="618003" cy="86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Bitmap Image" r:id="rId6" imgW="2019240" imgH="2838600" progId="Paint.Picture">
                  <p:embed/>
                </p:oleObj>
              </mc:Choice>
              <mc:Fallback>
                <p:oleObj name="Bitmap Image" r:id="rId6" imgW="2019240" imgH="2838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17262" y="5291199"/>
                        <a:ext cx="618003" cy="86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7" y="208647"/>
            <a:ext cx="500586" cy="610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50" y="208647"/>
            <a:ext cx="500586" cy="6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3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6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13189-597A-44D5-8017-362D8B9B765D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2BC7-DE58-42C8-954A-1CF3CEA3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3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UF\Desktop\পিক\91abc9cbd0280b830ec21e22dc9466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4" y="179696"/>
            <a:ext cx="11803561" cy="5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892">
            <a:off x="1916812" y="1416100"/>
            <a:ext cx="1314699" cy="702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37" y="4411433"/>
            <a:ext cx="128266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892">
            <a:off x="771753" y="3778301"/>
            <a:ext cx="1314699" cy="702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29366"/>
            <a:ext cx="128266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4" y="4619878"/>
            <a:ext cx="755200" cy="5656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75714" y="2337542"/>
            <a:ext cx="6032310" cy="2073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IN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FCE4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r>
              <a:rPr lang="bn-IN" sz="8800" dirty="0" smtClean="0"/>
              <a:t>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280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1312" y="857897"/>
            <a:ext cx="5877971" cy="3722153"/>
            <a:chOff x="304799" y="1386149"/>
            <a:chExt cx="5877971" cy="3722153"/>
          </a:xfrm>
        </p:grpSpPr>
        <p:pic>
          <p:nvPicPr>
            <p:cNvPr id="3" name="Picture 2" descr="Snok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8" y="1431757"/>
              <a:ext cx="5548151" cy="3634129"/>
            </a:xfrm>
            <a:prstGeom prst="rect">
              <a:avLst/>
            </a:prstGeom>
          </p:spPr>
        </p:pic>
        <p:sp>
          <p:nvSpPr>
            <p:cNvPr id="4" name="Frame 3"/>
            <p:cNvSpPr/>
            <p:nvPr/>
          </p:nvSpPr>
          <p:spPr>
            <a:xfrm>
              <a:off x="304799" y="1386149"/>
              <a:ext cx="5877971" cy="3722153"/>
            </a:xfrm>
            <a:prstGeom prst="frame">
              <a:avLst>
                <a:gd name="adj1" fmla="val 502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0243" y="4742562"/>
            <a:ext cx="71592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বলটি ধাক্কা দিচ্ছে সেটি কী স্থিতিশীল?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9173" y="4742562"/>
            <a:ext cx="715927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ধাক্কা দেবার পর বলগুলোর বেগের কী পরিবর্তন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9960" y="262572"/>
            <a:ext cx="4534177" cy="47693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নিচের দৃশ্যগুলোতে কী ঘটছে?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1313" y="4742562"/>
            <a:ext cx="715927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ধরনের সকল ঘটনাকে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9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eball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784" y="752124"/>
            <a:ext cx="7539804" cy="43800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11815" y="2318982"/>
            <a:ext cx="2230429" cy="1911823"/>
            <a:chOff x="6705600" y="2743200"/>
            <a:chExt cx="2057400" cy="1295400"/>
          </a:xfrm>
        </p:grpSpPr>
        <p:sp>
          <p:nvSpPr>
            <p:cNvPr id="5" name="Explosion 1 4"/>
            <p:cNvSpPr/>
            <p:nvPr/>
          </p:nvSpPr>
          <p:spPr>
            <a:xfrm>
              <a:off x="6705600" y="2743200"/>
              <a:ext cx="2057400" cy="129540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35956" y="3192785"/>
              <a:ext cx="1196688" cy="396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সংঘর্ষ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38002" y="5195908"/>
            <a:ext cx="5185568" cy="668740"/>
          </a:xfrm>
          <a:prstGeom prst="rect">
            <a:avLst/>
          </a:prstGeom>
          <a:gradFill flip="none" rotWithShape="1">
            <a:gsLst>
              <a:gs pos="0">
                <a:srgbClr val="8FCE4A">
                  <a:tint val="66000"/>
                  <a:satMod val="160000"/>
                </a:srgbClr>
              </a:gs>
              <a:gs pos="50000">
                <a:srgbClr val="8FCE4A">
                  <a:tint val="44500"/>
                  <a:satMod val="160000"/>
                </a:srgbClr>
              </a:gs>
              <a:gs pos="100000">
                <a:srgbClr val="8FCE4A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rgbClr val="A3058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2800" dirty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বলগুলোকে ধাক্কা দিচ্ছে তারা কী স্থিতিশীল</a:t>
            </a:r>
            <a:endParaRPr lang="en-US" sz="2800" dirty="0">
              <a:solidFill>
                <a:srgbClr val="A3058C"/>
              </a:solidFill>
            </a:endParaRPr>
          </a:p>
          <a:p>
            <a:pPr lvl="0"/>
            <a:endParaRPr lang="en-US" sz="2800" dirty="0">
              <a:solidFill>
                <a:srgbClr val="A3058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8002" y="5222776"/>
            <a:ext cx="5185568" cy="668740"/>
          </a:xfrm>
          <a:prstGeom prst="rect">
            <a:avLst/>
          </a:prstGeom>
          <a:gradFill flip="none" rotWithShape="1">
            <a:gsLst>
              <a:gs pos="0">
                <a:srgbClr val="8FCE4A">
                  <a:tint val="66000"/>
                  <a:satMod val="160000"/>
                </a:srgbClr>
              </a:gs>
              <a:gs pos="50000">
                <a:srgbClr val="8FCE4A">
                  <a:tint val="44500"/>
                  <a:satMod val="160000"/>
                </a:srgbClr>
              </a:gs>
              <a:gs pos="100000">
                <a:srgbClr val="8FCE4A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এখানে খেলোয়াড়গুলো কী স্থিতিশীল?</a:t>
            </a:r>
            <a:endParaRPr lang="en-US" sz="2800" dirty="0">
              <a:solidFill>
                <a:srgbClr val="A3058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2784" y="184637"/>
            <a:ext cx="4534177" cy="47693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নিচের দৃশ্যগুলোতে কী ঘটছে?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9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46" y="155757"/>
            <a:ext cx="685800" cy="64634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312736" y="3428206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Ball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664" y="155757"/>
            <a:ext cx="5486411" cy="2194565"/>
          </a:xfrm>
          <a:prstGeom prst="rect">
            <a:avLst/>
          </a:prstGeom>
        </p:spPr>
      </p:pic>
      <p:pic>
        <p:nvPicPr>
          <p:cNvPr id="5" name="Picture 4" descr="Ball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32" y="1658478"/>
            <a:ext cx="5486411" cy="2194565"/>
          </a:xfrm>
          <a:prstGeom prst="rect">
            <a:avLst/>
          </a:prstGeom>
        </p:spPr>
      </p:pic>
      <p:pic>
        <p:nvPicPr>
          <p:cNvPr id="6" name="Picture 5" descr="Ball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8233" y="3362003"/>
            <a:ext cx="5486411" cy="2194565"/>
          </a:xfrm>
          <a:prstGeom prst="rect">
            <a:avLst/>
          </a:prstGeom>
        </p:spPr>
      </p:pic>
      <p:grpSp>
        <p:nvGrpSpPr>
          <p:cNvPr id="7" name="Group 31"/>
          <p:cNvGrpSpPr/>
          <p:nvPr/>
        </p:nvGrpSpPr>
        <p:grpSpPr>
          <a:xfrm>
            <a:off x="3474847" y="2863185"/>
            <a:ext cx="2518527" cy="814137"/>
            <a:chOff x="2895600" y="3834063"/>
            <a:chExt cx="2518527" cy="814137"/>
          </a:xfrm>
        </p:grpSpPr>
        <p:sp>
          <p:nvSpPr>
            <p:cNvPr id="8" name="TextBox 7"/>
            <p:cNvSpPr txBox="1"/>
            <p:nvPr/>
          </p:nvSpPr>
          <p:spPr>
            <a:xfrm>
              <a:off x="4876800" y="4124980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>
              <a:off x="2895600" y="3834063"/>
              <a:ext cx="1981200" cy="557463"/>
            </a:xfrm>
            <a:prstGeom prst="bentConnector3">
              <a:avLst>
                <a:gd name="adj1" fmla="val 65789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1850952" y="2940474"/>
            <a:ext cx="1143001" cy="523220"/>
            <a:chOff x="1371600" y="3886200"/>
            <a:chExt cx="1143001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371600" y="3886200"/>
              <a:ext cx="5373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>
              <a:off x="1828801" y="4191000"/>
              <a:ext cx="68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809429" y="3270254"/>
            <a:ext cx="21403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2654" y="3329823"/>
            <a:ext cx="20088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9016658" y="3407482"/>
            <a:ext cx="580314" cy="3810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5" y="64322"/>
            <a:ext cx="5715000" cy="228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37363" y="321439"/>
            <a:ext cx="4050513" cy="230832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ক্রিয়া-প্রতিক্রিয়া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9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0504" y="1306271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ভেনগাড়ির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ভারি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/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ভেনগাড়ির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বেগের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/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8017" y="269382"/>
            <a:ext cx="2701252" cy="707886"/>
          </a:xfrm>
          <a:prstGeom prst="rect">
            <a:avLst/>
          </a:prstGeom>
          <a:gradFill flip="none" rotWithShape="1">
            <a:gsLst>
              <a:gs pos="0">
                <a:srgbClr val="A3058C">
                  <a:shade val="30000"/>
                  <a:satMod val="115000"/>
                </a:srgbClr>
              </a:gs>
              <a:gs pos="50000">
                <a:srgbClr val="A3058C">
                  <a:shade val="67500"/>
                  <a:satMod val="115000"/>
                </a:srgbClr>
              </a:gs>
              <a:gs pos="100000">
                <a:srgbClr val="A3058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bn-BD" sz="4000" spc="3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spc="3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2453919" y="2984310"/>
            <a:ext cx="6686550" cy="2438400"/>
            <a:chOff x="1162050" y="3352800"/>
            <a:chExt cx="6686550" cy="2438400"/>
          </a:xfrm>
        </p:grpSpPr>
        <p:pic>
          <p:nvPicPr>
            <p:cNvPr id="5" name="Picture 4" descr="Momentum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050" y="3384042"/>
              <a:ext cx="6686550" cy="24071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743075" y="3419475"/>
              <a:ext cx="1280160" cy="2011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0150" y="3676650"/>
              <a:ext cx="1447800" cy="255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67400" y="3429000"/>
              <a:ext cx="1280160" cy="2011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93075" y="3364675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পূর্বে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3352800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বস্তু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পতিত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হবার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পর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07325" y="3987956"/>
              <a:ext cx="1447800" cy="2030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4267199"/>
              <a:ext cx="1447800" cy="192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22125" y="3669475"/>
              <a:ext cx="1447800" cy="255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29300" y="3980781"/>
              <a:ext cx="1447800" cy="20304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41175" y="4260024"/>
              <a:ext cx="1447800" cy="1929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3628900"/>
              <a:ext cx="9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ভর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00200" y="3909950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বেগ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179125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ভরবেগ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6450" y="3628900"/>
              <a:ext cx="1393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বস্তুসহ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ভর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86447" y="389807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বেগ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4047" y="4167250"/>
              <a:ext cx="1178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গাড়ির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ভরবেগ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54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-crash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428" y="1180555"/>
            <a:ext cx="5273479" cy="306164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463051" y="231993"/>
            <a:ext cx="4432076" cy="7551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rgbClr val="A3058C"/>
                </a:solidFill>
                <a:latin typeface="NikoshBAN" pitchFamily="2" charset="0"/>
                <a:cs typeface="NikoshBAN" pitchFamily="2" charset="0"/>
              </a:rPr>
              <a:t>নিচের দৃশ্যের দূর্ঘটনার কারণগুলো বল</a:t>
            </a:r>
            <a:endParaRPr lang="en-US" sz="2800" dirty="0">
              <a:solidFill>
                <a:srgbClr val="A3058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49150958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7400" y="1149217"/>
            <a:ext cx="5369015" cy="30929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03516" y="4438376"/>
            <a:ext cx="3277133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অতিরিক্ত গতিবেগ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5308" y="4472504"/>
            <a:ext cx="3276600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চালকের অদক্ষতা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5308" y="5322055"/>
            <a:ext cx="3276600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ট্রাফিক সিগনাল অমান্য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99695" y="4463958"/>
            <a:ext cx="3114550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গাড়ির ব্রেক সমস্যা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4049" y="5279140"/>
            <a:ext cx="3276600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চালকের অসাবধানতা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16892" y="5322055"/>
            <a:ext cx="3097353" cy="4572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চালক সিটবেল্ট বাঁধেনি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7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6899" y="203865"/>
            <a:ext cx="499367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নিরাপদ ভ্রমনের জন্য কী কী প্রয়োজন?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7922" y="940353"/>
            <a:ext cx="3119351" cy="2059304"/>
            <a:chOff x="762000" y="1371600"/>
            <a:chExt cx="1799897" cy="2059305"/>
          </a:xfrm>
        </p:grpSpPr>
        <p:pic>
          <p:nvPicPr>
            <p:cNvPr id="5" name="Picture 4" descr="Ligh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1371600"/>
              <a:ext cx="1752600" cy="2059305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2057400" y="2895600"/>
              <a:ext cx="504497" cy="457200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29906" y="913353"/>
            <a:ext cx="3336306" cy="2086303"/>
            <a:chOff x="2133600" y="990600"/>
            <a:chExt cx="3336306" cy="2086303"/>
          </a:xfrm>
        </p:grpSpPr>
        <p:pic>
          <p:nvPicPr>
            <p:cNvPr id="11" name="Picture 10" descr="Battery in a ca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990600"/>
              <a:ext cx="3336306" cy="2086303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3581400" y="1905000"/>
              <a:ext cx="504497" cy="457200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09800" y="1600200"/>
              <a:ext cx="504497" cy="457200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98845" y="940353"/>
            <a:ext cx="3510683" cy="2150311"/>
            <a:chOff x="5715000" y="1014984"/>
            <a:chExt cx="3118104" cy="1956816"/>
          </a:xfrm>
        </p:grpSpPr>
        <p:pic>
          <p:nvPicPr>
            <p:cNvPr id="15" name="Picture 14" descr="BD_high-tech_drivers_licences_fron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1014984"/>
              <a:ext cx="3118104" cy="1956816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7315200" y="1752600"/>
              <a:ext cx="504497" cy="457200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7921" y="3348334"/>
            <a:ext cx="3119351" cy="2001588"/>
            <a:chOff x="304800" y="2971800"/>
            <a:chExt cx="2895600" cy="2161715"/>
          </a:xfrm>
        </p:grpSpPr>
        <p:pic>
          <p:nvPicPr>
            <p:cNvPr id="21" name="Picture 20" descr="car-photo-2000-lexus-gs300-20x8-5-zone-iii-chrome-wheels-rotora-big-brake-ki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971800"/>
              <a:ext cx="2895600" cy="2161715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1524000" y="3886200"/>
              <a:ext cx="504497" cy="457200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29906" y="3348334"/>
            <a:ext cx="3336306" cy="2151714"/>
            <a:chOff x="3200399" y="2590799"/>
            <a:chExt cx="2431393" cy="1823545"/>
          </a:xfrm>
        </p:grpSpPr>
        <p:pic>
          <p:nvPicPr>
            <p:cNvPr id="24" name="Picture 23" descr="ur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0399" y="2590799"/>
              <a:ext cx="2431393" cy="1823545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>
            <a:xfrm>
              <a:off x="4419600" y="3352800"/>
              <a:ext cx="762000" cy="860105"/>
            </a:xfrm>
            <a:custGeom>
              <a:avLst/>
              <a:gdLst>
                <a:gd name="connsiteX0" fmla="*/ 0 w 504497"/>
                <a:gd name="connsiteY0" fmla="*/ 236482 h 457200"/>
                <a:gd name="connsiteX1" fmla="*/ 173421 w 504497"/>
                <a:gd name="connsiteY1" fmla="*/ 457200 h 457200"/>
                <a:gd name="connsiteX2" fmla="*/ 504497 w 504497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497" h="457200">
                  <a:moveTo>
                    <a:pt x="0" y="236482"/>
                  </a:moveTo>
                  <a:lnTo>
                    <a:pt x="173421" y="457200"/>
                  </a:lnTo>
                  <a:lnTo>
                    <a:pt x="50449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5478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7614" y="388741"/>
            <a:ext cx="4267213" cy="2812815"/>
            <a:chOff x="7924800" y="3886200"/>
            <a:chExt cx="3168649" cy="2376487"/>
          </a:xfrm>
        </p:grpSpPr>
        <p:pic>
          <p:nvPicPr>
            <p:cNvPr id="3" name="Picture 2" descr="Talking-and-textin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0" y="3886200"/>
              <a:ext cx="3168649" cy="2376487"/>
            </a:xfrm>
            <a:prstGeom prst="rect">
              <a:avLst/>
            </a:prstGeom>
          </p:spPr>
        </p:pic>
        <p:sp>
          <p:nvSpPr>
            <p:cNvPr id="4" name="Flowchart: Summing Junction 3"/>
            <p:cNvSpPr/>
            <p:nvPr/>
          </p:nvSpPr>
          <p:spPr>
            <a:xfrm>
              <a:off x="8610600" y="5029200"/>
              <a:ext cx="1066800" cy="914400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8392" y="388741"/>
            <a:ext cx="4069441" cy="2812815"/>
            <a:chOff x="4953000" y="4495800"/>
            <a:chExt cx="2819400" cy="2159617"/>
          </a:xfrm>
        </p:grpSpPr>
        <p:pic>
          <p:nvPicPr>
            <p:cNvPr id="6" name="Picture 5" descr="Motorbik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4495800"/>
              <a:ext cx="2819400" cy="2159617"/>
            </a:xfrm>
            <a:prstGeom prst="rect">
              <a:avLst/>
            </a:prstGeom>
          </p:spPr>
        </p:pic>
        <p:sp>
          <p:nvSpPr>
            <p:cNvPr id="7" name="Flowchart: Summing Junction 6"/>
            <p:cNvSpPr/>
            <p:nvPr/>
          </p:nvSpPr>
          <p:spPr>
            <a:xfrm>
              <a:off x="5486400" y="5486400"/>
              <a:ext cx="1066800" cy="797122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2453" y="3392079"/>
            <a:ext cx="4225727" cy="2324668"/>
            <a:chOff x="2971800" y="1524000"/>
            <a:chExt cx="3200814" cy="2128342"/>
          </a:xfrm>
        </p:grpSpPr>
        <p:pic>
          <p:nvPicPr>
            <p:cNvPr id="9" name="Picture 8" descr="article-2370195-1AE360C5000005DC-760_964x64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971800" y="1524000"/>
              <a:ext cx="3200814" cy="2128342"/>
            </a:xfrm>
            <a:prstGeom prst="rect">
              <a:avLst/>
            </a:prstGeom>
          </p:spPr>
        </p:pic>
        <p:sp>
          <p:nvSpPr>
            <p:cNvPr id="10" name="Flowchart: Summing Junction 9"/>
            <p:cNvSpPr/>
            <p:nvPr/>
          </p:nvSpPr>
          <p:spPr>
            <a:xfrm>
              <a:off x="3505200" y="2514600"/>
              <a:ext cx="1066800" cy="914400"/>
            </a:xfrm>
            <a:prstGeom prst="flowChartSummingJunction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7267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038" y="1225630"/>
            <a:ext cx="4735592" cy="584775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4834" y="219670"/>
            <a:ext cx="2530366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623" y="1903742"/>
            <a:ext cx="8371546" cy="2062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/>
              <a:t>10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kg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ভরের একটি বস্তু </a:t>
            </a:r>
            <a:r>
              <a:rPr lang="en-US" sz="3200" dirty="0" smtClean="0"/>
              <a:t>10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বেগে গতিশীল হলে বস্তুটির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ভর-বেগ কত?</a:t>
            </a:r>
            <a:endParaRPr lang="en-US" sz="3200" dirty="0" smtClean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/>
              <a:t> 10 kg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/>
              <a:t> 120 kg ms</a:t>
            </a:r>
            <a:r>
              <a:rPr lang="en-US" sz="3200" baseline="30000" dirty="0" smtClean="0"/>
              <a:t>-1</a:t>
            </a:r>
            <a:endParaRPr lang="en-US" sz="3200" dirty="0" smtClean="0"/>
          </a:p>
          <a:p>
            <a:r>
              <a:rPr lang="bn-BD" sz="3200" dirty="0" smtClean="0"/>
              <a:t>   </a:t>
            </a:r>
            <a:r>
              <a:rPr lang="en-US" sz="3200" dirty="0" smtClean="0"/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/>
              <a:t>) 100 kg ms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                       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/>
              <a:t>) 1 kg ms</a:t>
            </a:r>
            <a:r>
              <a:rPr lang="en-US" sz="3200" baseline="30000" dirty="0" smtClean="0"/>
              <a:t>-1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55623" y="4097417"/>
            <a:ext cx="8371546" cy="1569660"/>
          </a:xfrm>
          <a:prstGeom prst="rect">
            <a:avLst/>
          </a:prstGeom>
          <a:gradFill flip="none" rotWithShape="1">
            <a:gsLst>
              <a:gs pos="0">
                <a:srgbClr val="FF4B94">
                  <a:tint val="66000"/>
                  <a:satMod val="160000"/>
                </a:srgbClr>
              </a:gs>
              <a:gs pos="50000">
                <a:srgbClr val="FF4B94">
                  <a:tint val="44500"/>
                  <a:satMod val="160000"/>
                </a:srgbClr>
              </a:gs>
              <a:gs pos="100000">
                <a:srgbClr val="FF4B94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সড়ক দূর্ঘটনার জন্য নিচের কোন কাজটি সবচেয়ে বেশি দায়ী? </a:t>
            </a:r>
            <a:endParaRPr lang="en-US" sz="3200" dirty="0" smtClean="0"/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জ্বালানি ফুরিয়ে গেলে</a:t>
            </a:r>
            <a:r>
              <a:rPr lang="en-US" sz="3200" dirty="0" smtClean="0"/>
              <a:t>    </a:t>
            </a:r>
            <a:r>
              <a:rPr lang="bn-BD" sz="3200" dirty="0" smtClean="0"/>
              <a:t>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চালকের মোবাইলে কথা বলা</a:t>
            </a:r>
            <a:r>
              <a:rPr lang="bn-BD" sz="3200" dirty="0" smtClean="0"/>
              <a:t> </a:t>
            </a:r>
            <a:r>
              <a:rPr lang="en-US" sz="3200" dirty="0" smtClean="0"/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/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চালক সিটবেল্ট খোলা      </a:t>
            </a:r>
            <a:r>
              <a:rPr lang="en-US" sz="3200" dirty="0" smtClean="0"/>
              <a:t>  </a:t>
            </a:r>
            <a:r>
              <a:rPr lang="en-US" sz="3200" dirty="0" smtClean="0"/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/>
              <a:t>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অতিরিক্ত গতিবেগ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729552" y="3555942"/>
            <a:ext cx="409903" cy="409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41396" y="5257174"/>
            <a:ext cx="409903" cy="4099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1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976" y="255896"/>
            <a:ext cx="3352800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991" y="3230889"/>
            <a:ext cx="10426890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3600" spc="-150" dirty="0" smtClean="0"/>
              <a:t>1 kg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ভরের বন্দুকটি থেকে </a:t>
            </a:r>
            <a:r>
              <a:rPr lang="en-US" sz="3600" spc="-150" dirty="0" smtClean="0"/>
              <a:t>10 g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 ভরের একটি বুলেট </a:t>
            </a:r>
            <a:r>
              <a:rPr lang="en-US" sz="3600" spc="-150" dirty="0" smtClean="0"/>
              <a:t>500 ms</a:t>
            </a:r>
            <a:r>
              <a:rPr lang="en-US" sz="3600" spc="-150" baseline="30000" dirty="0" smtClean="0"/>
              <a:t>-1</a:t>
            </a:r>
            <a:r>
              <a:rPr lang="en-US" sz="3600" spc="-150" dirty="0" smtClean="0"/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বেগে বের</a:t>
            </a:r>
            <a:r>
              <a:rPr lang="bn-IN" sz="36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হলো </a:t>
            </a:r>
            <a:endParaRPr lang="en-US" sz="36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991" y="4200695"/>
            <a:ext cx="1042689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(ক) উদ্দীপকের ঘটনাটি কোন বৈজ্ঞানিক সত্যকে সমর্থন করে তা উল্লেখ কর।</a:t>
            </a:r>
            <a:endParaRPr lang="en-US" sz="3600" spc="-15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spc="-150" dirty="0" smtClean="0">
                <a:latin typeface="NikoshBAN" pitchFamily="2" charset="0"/>
                <a:cs typeface="NikoshBAN" pitchFamily="2" charset="0"/>
              </a:rPr>
              <a:t>(খ) বুলেটটি বন্দুকটিকে কত বেগে পিছনের দিকে ধাক্কা দিবে তা নির্ণয় কর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991" y="1271223"/>
            <a:ext cx="10426890" cy="1756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7183830" y="-1778724"/>
            <a:ext cx="144538" cy="4204255"/>
            <a:chOff x="3561" y="-66"/>
            <a:chExt cx="33" cy="2584"/>
          </a:xfrm>
        </p:grpSpPr>
        <p:sp>
          <p:nvSpPr>
            <p:cNvPr id="24" name="Rectangle 5" descr="Weave"/>
            <p:cNvSpPr>
              <a:spLocks noChangeAspect="1" noChangeArrowheads="1"/>
            </p:cNvSpPr>
            <p:nvPr/>
          </p:nvSpPr>
          <p:spPr bwMode="auto">
            <a:xfrm rot="16200000" flipV="1">
              <a:off x="2922" y="1846"/>
              <a:ext cx="1311" cy="33"/>
            </a:xfrm>
            <a:prstGeom prst="rect">
              <a:avLst/>
            </a:prstGeom>
            <a:pattFill prst="weave">
              <a:fgClr>
                <a:srgbClr val="FFCC00"/>
              </a:fgClr>
              <a:bgClr>
                <a:srgbClr val="996633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" descr="Weave"/>
            <p:cNvSpPr>
              <a:spLocks noChangeAspect="1" noChangeArrowheads="1"/>
            </p:cNvSpPr>
            <p:nvPr/>
          </p:nvSpPr>
          <p:spPr bwMode="auto">
            <a:xfrm rot="16200000" flipV="1">
              <a:off x="2922" y="573"/>
              <a:ext cx="1311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Rectangle 9" descr="Medium wood"/>
          <p:cNvSpPr>
            <a:spLocks noChangeAspect="1" noChangeArrowheads="1"/>
          </p:cNvSpPr>
          <p:nvPr/>
        </p:nvSpPr>
        <p:spPr bwMode="auto">
          <a:xfrm>
            <a:off x="6691742" y="1904831"/>
            <a:ext cx="1128712" cy="520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10"/>
          <p:cNvSpPr>
            <a:spLocks noChangeAspect="1"/>
          </p:cNvSpPr>
          <p:nvPr/>
        </p:nvSpPr>
        <p:spPr bwMode="auto">
          <a:xfrm>
            <a:off x="2532192" y="2035988"/>
            <a:ext cx="238125" cy="103188"/>
          </a:xfrm>
          <a:custGeom>
            <a:avLst/>
            <a:gdLst>
              <a:gd name="T0" fmla="*/ 11469 w 22693"/>
              <a:gd name="T1" fmla="*/ 0 h 43200"/>
              <a:gd name="T2" fmla="*/ 0 w 22693"/>
              <a:gd name="T3" fmla="*/ 103121 h 43200"/>
              <a:gd name="T4" fmla="*/ 11469 w 22693"/>
              <a:gd name="T5" fmla="*/ 51594 h 43200"/>
              <a:gd name="T6" fmla="*/ 0 60000 65536"/>
              <a:gd name="T7" fmla="*/ 0 60000 65536"/>
              <a:gd name="T8" fmla="*/ 0 60000 65536"/>
              <a:gd name="T9" fmla="*/ 0 w 22693"/>
              <a:gd name="T10" fmla="*/ 0 h 43200"/>
              <a:gd name="T11" fmla="*/ 22693 w 22693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93" h="43200" fill="none" extrusionOk="0">
                <a:moveTo>
                  <a:pt x="1092" y="0"/>
                </a:moveTo>
                <a:cubicBezTo>
                  <a:pt x="13022" y="0"/>
                  <a:pt x="22693" y="9670"/>
                  <a:pt x="22693" y="21600"/>
                </a:cubicBezTo>
                <a:cubicBezTo>
                  <a:pt x="22693" y="33529"/>
                  <a:pt x="13022" y="43200"/>
                  <a:pt x="1093" y="43200"/>
                </a:cubicBezTo>
                <a:cubicBezTo>
                  <a:pt x="728" y="43200"/>
                  <a:pt x="364" y="43190"/>
                  <a:pt x="-1" y="43172"/>
                </a:cubicBezTo>
              </a:path>
              <a:path w="22693" h="43200" stroke="0" extrusionOk="0">
                <a:moveTo>
                  <a:pt x="1092" y="0"/>
                </a:moveTo>
                <a:cubicBezTo>
                  <a:pt x="13022" y="0"/>
                  <a:pt x="22693" y="9670"/>
                  <a:pt x="22693" y="21600"/>
                </a:cubicBezTo>
                <a:cubicBezTo>
                  <a:pt x="22693" y="33529"/>
                  <a:pt x="13022" y="43200"/>
                  <a:pt x="1093" y="43200"/>
                </a:cubicBezTo>
                <a:cubicBezTo>
                  <a:pt x="728" y="43200"/>
                  <a:pt x="364" y="43190"/>
                  <a:pt x="-1" y="43172"/>
                </a:cubicBezTo>
                <a:lnTo>
                  <a:pt x="1093" y="216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1"/>
          <p:cNvSpPr>
            <a:spLocks noChangeAspect="1" noChangeArrowheads="1"/>
          </p:cNvSpPr>
          <p:nvPr/>
        </p:nvSpPr>
        <p:spPr bwMode="auto">
          <a:xfrm rot="5400000">
            <a:off x="3635241" y="1802113"/>
            <a:ext cx="219075" cy="461963"/>
          </a:xfrm>
          <a:custGeom>
            <a:avLst/>
            <a:gdLst>
              <a:gd name="T0" fmla="*/ 191691 w 21600"/>
              <a:gd name="T1" fmla="*/ 230982 h 21600"/>
              <a:gd name="T2" fmla="*/ 109538 w 21600"/>
              <a:gd name="T3" fmla="*/ 461963 h 21600"/>
              <a:gd name="T4" fmla="*/ 27384 w 21600"/>
              <a:gd name="T5" fmla="*/ 230982 h 21600"/>
              <a:gd name="T6" fmla="*/ 1095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B2B2B2">
                  <a:alpha val="60001"/>
                </a:srgbClr>
              </a:gs>
              <a:gs pos="100000">
                <a:srgbClr val="FF0000">
                  <a:alpha val="60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12"/>
          <p:cNvGrpSpPr>
            <a:grpSpLocks noChangeAspect="1"/>
          </p:cNvGrpSpPr>
          <p:nvPr/>
        </p:nvGrpSpPr>
        <p:grpSpPr bwMode="auto">
          <a:xfrm>
            <a:off x="2017842" y="1885363"/>
            <a:ext cx="1504950" cy="762000"/>
            <a:chOff x="1069" y="2595"/>
            <a:chExt cx="468" cy="237"/>
          </a:xfrm>
        </p:grpSpPr>
        <p:grpSp>
          <p:nvGrpSpPr>
            <p:cNvPr id="30" name="Group 13"/>
            <p:cNvGrpSpPr>
              <a:grpSpLocks noChangeAspect="1"/>
            </p:cNvGrpSpPr>
            <p:nvPr/>
          </p:nvGrpSpPr>
          <p:grpSpPr bwMode="auto">
            <a:xfrm>
              <a:off x="1341" y="2643"/>
              <a:ext cx="125" cy="65"/>
              <a:chOff x="1824" y="2928"/>
              <a:chExt cx="1384" cy="720"/>
            </a:xfrm>
          </p:grpSpPr>
          <p:sp>
            <p:nvSpPr>
              <p:cNvPr id="40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2680" y="3216"/>
                <a:ext cx="528" cy="28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1824" y="3072"/>
                <a:ext cx="12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040" y="2928"/>
                <a:ext cx="864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18"/>
            <p:cNvGrpSpPr>
              <a:grpSpLocks noChangeAspect="1"/>
            </p:cNvGrpSpPr>
            <p:nvPr/>
          </p:nvGrpSpPr>
          <p:grpSpPr bwMode="auto">
            <a:xfrm flipH="1">
              <a:off x="1069" y="2595"/>
              <a:ext cx="468" cy="237"/>
              <a:chOff x="2976" y="2784"/>
              <a:chExt cx="1408" cy="714"/>
            </a:xfrm>
          </p:grpSpPr>
          <p:sp>
            <p:nvSpPr>
              <p:cNvPr id="32" name="AutoShape 19"/>
              <p:cNvSpPr>
                <a:spLocks noChangeAspect="1" noChangeArrowheads="1"/>
              </p:cNvSpPr>
              <p:nvPr/>
            </p:nvSpPr>
            <p:spPr bwMode="auto">
              <a:xfrm rot="1993213" flipV="1">
                <a:off x="3850" y="2965"/>
                <a:ext cx="230" cy="230"/>
              </a:xfrm>
              <a:custGeom>
                <a:avLst/>
                <a:gdLst>
                  <a:gd name="T0" fmla="*/ 115 w 21600"/>
                  <a:gd name="T1" fmla="*/ 0 h 21600"/>
                  <a:gd name="T2" fmla="*/ 22 w 21600"/>
                  <a:gd name="T3" fmla="*/ 115 h 21600"/>
                  <a:gd name="T4" fmla="*/ 115 w 21600"/>
                  <a:gd name="T5" fmla="*/ 43 h 21600"/>
                  <a:gd name="T6" fmla="*/ 208 w 21600"/>
                  <a:gd name="T7" fmla="*/ 11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049" y="10800"/>
                    </a:moveTo>
                    <a:cubicBezTo>
                      <a:pt x="4049" y="7071"/>
                      <a:pt x="7071" y="4049"/>
                      <a:pt x="10800" y="4049"/>
                    </a:cubicBezTo>
                    <a:cubicBezTo>
                      <a:pt x="14528" y="4048"/>
                      <a:pt x="17550" y="7071"/>
                      <a:pt x="17551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20"/>
              <p:cNvGrpSpPr>
                <a:grpSpLocks noChangeAspect="1"/>
              </p:cNvGrpSpPr>
              <p:nvPr/>
            </p:nvGrpSpPr>
            <p:grpSpPr bwMode="auto">
              <a:xfrm rot="1548023">
                <a:off x="4094" y="2784"/>
                <a:ext cx="290" cy="337"/>
                <a:chOff x="4270" y="2784"/>
                <a:chExt cx="290" cy="337"/>
              </a:xfrm>
            </p:grpSpPr>
            <p:sp>
              <p:nvSpPr>
                <p:cNvPr id="38" name="AutoShape 21"/>
                <p:cNvSpPr>
                  <a:spLocks noChangeAspect="1" noChangeArrowheads="1"/>
                </p:cNvSpPr>
                <p:nvPr/>
              </p:nvSpPr>
              <p:spPr bwMode="auto">
                <a:xfrm rot="16200000" flipH="1">
                  <a:off x="4246" y="2808"/>
                  <a:ext cx="337" cy="290"/>
                </a:xfrm>
                <a:custGeom>
                  <a:avLst/>
                  <a:gdLst>
                    <a:gd name="T0" fmla="*/ 235 w 21600"/>
                    <a:gd name="T1" fmla="*/ 0 h 21600"/>
                    <a:gd name="T2" fmla="*/ 235 w 21600"/>
                    <a:gd name="T3" fmla="*/ 163 h 21600"/>
                    <a:gd name="T4" fmla="*/ 24 w 21600"/>
                    <a:gd name="T5" fmla="*/ 290 h 21600"/>
                    <a:gd name="T6" fmla="*/ 337 w 21600"/>
                    <a:gd name="T7" fmla="*/ 82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34 w 21600"/>
                    <a:gd name="T13" fmla="*/ 4543 h 21600"/>
                    <a:gd name="T14" fmla="*/ 19934 w 21600"/>
                    <a:gd name="T15" fmla="*/ 759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062" y="0"/>
                      </a:lnTo>
                      <a:lnTo>
                        <a:pt x="15062" y="4543"/>
                      </a:lnTo>
                      <a:lnTo>
                        <a:pt x="12427" y="4543"/>
                      </a:lnTo>
                      <a:cubicBezTo>
                        <a:pt x="5564" y="4543"/>
                        <a:pt x="0" y="7952"/>
                        <a:pt x="0" y="12158"/>
                      </a:cubicBezTo>
                      <a:lnTo>
                        <a:pt x="0" y="21600"/>
                      </a:lnTo>
                      <a:lnTo>
                        <a:pt x="3140" y="21600"/>
                      </a:lnTo>
                      <a:lnTo>
                        <a:pt x="3140" y="12158"/>
                      </a:lnTo>
                      <a:cubicBezTo>
                        <a:pt x="3140" y="9649"/>
                        <a:pt x="7298" y="7615"/>
                        <a:pt x="12427" y="7615"/>
                      </a:cubicBezTo>
                      <a:lnTo>
                        <a:pt x="15062" y="7615"/>
                      </a:lnTo>
                      <a:lnTo>
                        <a:pt x="15062" y="12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4313" y="2784"/>
                  <a:ext cx="192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AutoShape 23" descr="Medium wood"/>
              <p:cNvSpPr>
                <a:spLocks noChangeAspect="1" noChangeArrowheads="1"/>
              </p:cNvSpPr>
              <p:nvPr/>
            </p:nvSpPr>
            <p:spPr bwMode="auto">
              <a:xfrm flipH="1">
                <a:off x="3984" y="2860"/>
                <a:ext cx="336" cy="638"/>
              </a:xfrm>
              <a:prstGeom prst="parallelogram">
                <a:avLst>
                  <a:gd name="adj" fmla="val 25000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976" y="2832"/>
                <a:ext cx="288" cy="96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68" y="2784"/>
                <a:ext cx="960" cy="19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26" descr="Medium wood"/>
              <p:cNvSpPr>
                <a:spLocks noChangeAspect="1" noChangeArrowheads="1"/>
              </p:cNvSpPr>
              <p:nvPr/>
            </p:nvSpPr>
            <p:spPr bwMode="auto">
              <a:xfrm>
                <a:off x="3201" y="2859"/>
                <a:ext cx="912" cy="192"/>
              </a:xfrm>
              <a:prstGeom prst="roundRect">
                <a:avLst>
                  <a:gd name="adj" fmla="val 16667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1740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4666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79 0.00162 C 0.48789 0.00069 0.50586 1.85185E-6 0.52226 -0.00486 C 0.53854 -0.00972 0.5526 -0.01759 0.56732 -0.02755 C 0.58216 -0.0375 0.59791 -0.05046 0.61133 -0.06505 C 0.62461 -0.07986 0.6375 -0.09931 0.64778 -0.11528 C 0.65794 -0.13148 0.66614 -0.1463 0.67226 -0.1625 C 0.67825 -0.17871 0.68086 -0.19676 0.68437 -0.21296 C 0.68789 -0.22917 0.69023 -0.24468 0.69284 -0.26019 " pathEditMode="relative" rAng="0" ptsTypes="AAAAAAAA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3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C 0.0181 -0.00093 0.03607 -0.00162 0.05248 -0.00648 C 0.06875 -0.01134 0.08281 -0.01921 0.09753 -0.02917 C 0.11237 -0.03912 0.12813 -0.05208 0.14154 -0.06667 C 0.15482 -0.08171 0.16771 -0.10093 0.178 -0.1169 C 0.18815 -0.1331 0.19636 -0.14792 0.20248 -0.16412 C 0.20847 -0.18032 0.21107 -0.19838 0.21459 -0.21458 C 0.2181 -0.23079 0.22044 -0.2463 0.22305 -0.2618 " pathEditMode="relative" rAng="0" ptsTypes="AAAAAAAA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3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5160" y="632106"/>
            <a:ext cx="281359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আশা করি তোমরা,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5160" y="1962060"/>
            <a:ext cx="52116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160" y="3799320"/>
            <a:ext cx="607890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ভরবেগের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5160" y="2940506"/>
            <a:ext cx="49039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সংঘর্ষ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ভরবেগ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5160" y="4917743"/>
            <a:ext cx="726032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নিরাপদ ভ্রমনে বল ও গতির প্রভাব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4922579" y="1996334"/>
            <a:ext cx="5767067" cy="2895601"/>
          </a:xfrm>
          <a:prstGeom prst="snip1Rect">
            <a:avLst>
              <a:gd name="adj" fmla="val 2309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মারুফুল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হক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বিএসসি (অর্নাস) গণিত, এমএসসি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, (গণিত),বি এড  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</a:p>
          <a:p>
            <a:pPr algn="just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marufulhoque311@gmail.com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2578" y="392559"/>
            <a:ext cx="5767067" cy="1198605"/>
          </a:xfrm>
          <a:prstGeom prst="rect">
            <a:avLst/>
          </a:prstGeom>
          <a:gradFill flip="none" rotWithShape="1">
            <a:gsLst>
              <a:gs pos="0">
                <a:srgbClr val="8FCE4A">
                  <a:tint val="66000"/>
                  <a:satMod val="160000"/>
                </a:srgbClr>
              </a:gs>
              <a:gs pos="50000">
                <a:srgbClr val="8FCE4A">
                  <a:tint val="44500"/>
                  <a:satMod val="160000"/>
                </a:srgbClr>
              </a:gs>
              <a:gs pos="100000">
                <a:srgbClr val="8FCE4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22578" y="392559"/>
            <a:ext cx="4612160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6293" y="1857450"/>
            <a:ext cx="2957685" cy="4124835"/>
            <a:chOff x="190647" y="1640489"/>
            <a:chExt cx="2957685" cy="4124835"/>
          </a:xfrm>
        </p:grpSpPr>
        <p:pic>
          <p:nvPicPr>
            <p:cNvPr id="7" name="Picture 3" descr="C:\Users\MARUF\Desktop\পিক\head sir\hj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47" y="1640489"/>
              <a:ext cx="2957685" cy="3296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17" y="1779373"/>
              <a:ext cx="2730502" cy="39859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4496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677469" y="1057417"/>
            <a:ext cx="5691116" cy="363741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bn-I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সকল কে ধন্যবাদ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057418"/>
            <a:ext cx="4558353" cy="36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4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3417" y="440724"/>
            <a:ext cx="8149281" cy="5026105"/>
            <a:chOff x="385119" y="440724"/>
            <a:chExt cx="8149281" cy="5026105"/>
          </a:xfrm>
        </p:grpSpPr>
        <p:grpSp>
          <p:nvGrpSpPr>
            <p:cNvPr id="4" name="Group 3"/>
            <p:cNvGrpSpPr/>
            <p:nvPr/>
          </p:nvGrpSpPr>
          <p:grpSpPr>
            <a:xfrm>
              <a:off x="1676400" y="440724"/>
              <a:ext cx="6858000" cy="5026105"/>
              <a:chOff x="2005914" y="290207"/>
              <a:chExt cx="6858000" cy="502610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005914" y="290207"/>
                <a:ext cx="5486400" cy="11049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99503" y="334825"/>
                <a:ext cx="6664411" cy="4981487"/>
                <a:chOff x="2098589" y="243859"/>
                <a:chExt cx="6664411" cy="4981487"/>
              </a:xfrm>
            </p:grpSpPr>
            <p:sp useBgFill="1">
              <p:nvSpPr>
                <p:cNvPr id="9" name="Rectangle 8"/>
                <p:cNvSpPr/>
                <p:nvPr/>
              </p:nvSpPr>
              <p:spPr>
                <a:xfrm>
                  <a:off x="3048000" y="1904999"/>
                  <a:ext cx="5715000" cy="3320347"/>
                </a:xfrm>
                <a:prstGeom prst="rect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098589" y="243859"/>
                  <a:ext cx="5257800" cy="101566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blipFill dpi="0"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a:blip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           </a:t>
                  </a:r>
                  <a:r>
                    <a:rPr lang="bn-IN" sz="6000" b="1" dirty="0" smtClean="0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0000FF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পরিচিতি</a:t>
                  </a:r>
                  <a:endParaRPr lang="en-US" sz="60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pic>
          <p:nvPicPr>
            <p:cNvPr id="5" name="Picture 3" descr="C:\Users\MARUF\Desktop\পিক\physics-bangla-version-11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19" y="2161385"/>
              <a:ext cx="2257425" cy="324729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19400" y="2161385"/>
              <a:ext cx="5715000" cy="3247291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শ্রেণিঃ          ৯ম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বিষয়ঃ          পদার্থ বিজ্ঞান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অধ্যায়ঃ          ৩য়         </a:t>
              </a:r>
            </a:p>
            <a:p>
              <a:pPr algn="just">
                <a:lnSpc>
                  <a:spcPct val="150000"/>
                </a:lnSpc>
              </a:pPr>
              <a:r>
                <a:rPr lang="bn-IN" sz="3600" dirty="0" smtClean="0">
                  <a:solidFill>
                    <a:srgbClr val="0000FF"/>
                  </a:solidFill>
                </a:rPr>
                <a:t>  সময়ঃ           ৫০ মিনিট 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71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057987"/>
              </p:ext>
            </p:extLst>
          </p:nvPr>
        </p:nvGraphicFramePr>
        <p:xfrm>
          <a:off x="5004976" y="1330612"/>
          <a:ext cx="1219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76" y="1330612"/>
                        <a:ext cx="1219200" cy="1028700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stretch>
                          <a:fillRect/>
                        </a:stretch>
                      </a:blip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5003" y="304800"/>
            <a:ext cx="5779146" cy="58477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ইঞ্জিন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 দাঁড় ছাড়া নৌকা কীভাবে চলে দেখো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utput bo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5003" y="285750"/>
            <a:ext cx="6096000" cy="4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876800"/>
            <a:ext cx="3171061" cy="584775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নৌকাটি কীভাবে চলছে?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5003" y="4857750"/>
            <a:ext cx="6096000" cy="584775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এখানে কী কোনো বৈজ্ঞানিক সূত্র কাজ করছে 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67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276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গতির তৃতীয় সূত্র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413950"/>
            <a:ext cx="10385946" cy="548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508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0695" y="958755"/>
            <a:ext cx="7686720" cy="3861375"/>
            <a:chOff x="847680" y="1600200"/>
            <a:chExt cx="7686720" cy="3861375"/>
          </a:xfrm>
        </p:grpSpPr>
        <p:sp>
          <p:nvSpPr>
            <p:cNvPr id="2" name="TextBox 1"/>
            <p:cNvSpPr txBox="1"/>
            <p:nvPr/>
          </p:nvSpPr>
          <p:spPr>
            <a:xfrm>
              <a:off x="847680" y="1600200"/>
              <a:ext cx="3722494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7680" y="2463225"/>
              <a:ext cx="5638082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গতির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7680" y="4072275"/>
              <a:ext cx="6639959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ভরবেগের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সংরক্ষণ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7680" y="3267750"/>
              <a:ext cx="5431295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সংঘর্ষ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ও ভরবেগ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7680" y="4876800"/>
              <a:ext cx="7686720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নিরাপদ ভ্রমনে বল ও গতির প্রভাব বিশ্লেষণ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42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4-12-21h31m13s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85449" y="1052405"/>
            <a:ext cx="6096000" cy="4769782"/>
          </a:xfrm>
          <a:prstGeom prst="rect">
            <a:avLst/>
          </a:prstGeom>
        </p:spPr>
      </p:pic>
      <p:pic>
        <p:nvPicPr>
          <p:cNvPr id="3" name="Picture 2" descr="Walking M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066800"/>
            <a:ext cx="4478802" cy="4568378"/>
          </a:xfrm>
          <a:prstGeom prst="rect">
            <a:avLst/>
          </a:prstGeom>
        </p:spPr>
      </p:pic>
      <p:pic>
        <p:nvPicPr>
          <p:cNvPr id="4" name="Picture 3" descr="Photo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59031"/>
            <a:ext cx="4559510" cy="4583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4180" y="5891536"/>
            <a:ext cx="491274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6874" y="299355"/>
            <a:ext cx="28344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কীভাবে হাঁটি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2591139">
            <a:off x="4380315" y="4491668"/>
            <a:ext cx="349828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3391139">
            <a:off x="3618315" y="5253667"/>
            <a:ext cx="349828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8039" y="5822187"/>
            <a:ext cx="413606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2503" y="5871547"/>
            <a:ext cx="406713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2591139">
            <a:off x="4420669" y="4482063"/>
            <a:ext cx="349828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3391139">
            <a:off x="3658670" y="5211042"/>
            <a:ext cx="349828" cy="9144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9" y="1059031"/>
            <a:ext cx="3138985" cy="43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8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9741" y="492739"/>
            <a:ext cx="532389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বেলুনটির একপাশে ছিদ্র করলে কী ঘটবে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9741" y="1325880"/>
            <a:ext cx="6928548" cy="3627120"/>
            <a:chOff x="1524000" y="1447800"/>
            <a:chExt cx="5751132" cy="2590800"/>
          </a:xfrm>
        </p:grpSpPr>
        <p:sp>
          <p:nvSpPr>
            <p:cNvPr id="4" name="Rectangle 3"/>
            <p:cNvSpPr/>
            <p:nvPr/>
          </p:nvSpPr>
          <p:spPr>
            <a:xfrm>
              <a:off x="1524000" y="1447800"/>
              <a:ext cx="5746188" cy="2590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Balo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80" y="1828800"/>
              <a:ext cx="5720652" cy="2133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139741" y="1295400"/>
            <a:ext cx="8826917" cy="3657600"/>
            <a:chOff x="914400" y="1295400"/>
            <a:chExt cx="6903720" cy="3657600"/>
          </a:xfrm>
        </p:grpSpPr>
        <p:sp>
          <p:nvSpPr>
            <p:cNvPr id="7" name="Rectangle 6"/>
            <p:cNvSpPr/>
            <p:nvPr/>
          </p:nvSpPr>
          <p:spPr>
            <a:xfrm>
              <a:off x="914400" y="1295400"/>
              <a:ext cx="6903720" cy="3657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Black-Ca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1905000"/>
              <a:ext cx="6903720" cy="2971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812752" y="5080986"/>
            <a:ext cx="40385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8952" y="5080986"/>
            <a:ext cx="396239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4"/>
          <p:cNvGrpSpPr/>
          <p:nvPr/>
        </p:nvGrpSpPr>
        <p:grpSpPr>
          <a:xfrm>
            <a:off x="2049972" y="1309335"/>
            <a:ext cx="2449139" cy="646331"/>
            <a:chOff x="5105400" y="685800"/>
            <a:chExt cx="2449139" cy="646331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5105400" y="990600"/>
              <a:ext cx="1447800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77000" y="685800"/>
              <a:ext cx="10775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বাতাস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5178867" y="1337492"/>
            <a:ext cx="3048000" cy="646331"/>
            <a:chOff x="381000" y="4876800"/>
            <a:chExt cx="3314700" cy="64633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324100" y="5181600"/>
              <a:ext cx="1371600" cy="15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1000" y="4876800"/>
              <a:ext cx="1840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খেলনা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গাড়ী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667000" y="1356956"/>
            <a:ext cx="4724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ক্রিয়া বল,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প্রতিক্রিয়া 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-F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255" y="5023991"/>
            <a:ext cx="420179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9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8919" y="246797"/>
            <a:ext cx="2743200" cy="76944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113" y="4311948"/>
            <a:ext cx="711925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নৌকাটি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13" y="1188046"/>
            <a:ext cx="7119257" cy="29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509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Bitmap Image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71</cp:revision>
  <dcterms:created xsi:type="dcterms:W3CDTF">2021-01-31T20:23:32Z</dcterms:created>
  <dcterms:modified xsi:type="dcterms:W3CDTF">2021-02-05T05:38:41Z</dcterms:modified>
</cp:coreProperties>
</file>