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79" r:id="rId4"/>
    <p:sldId id="261" r:id="rId5"/>
    <p:sldId id="278" r:id="rId6"/>
    <p:sldId id="262" r:id="rId7"/>
    <p:sldId id="280" r:id="rId8"/>
    <p:sldId id="281" r:id="rId9"/>
    <p:sldId id="282" r:id="rId10"/>
    <p:sldId id="283" r:id="rId11"/>
    <p:sldId id="263" r:id="rId12"/>
    <p:sldId id="264" r:id="rId13"/>
    <p:sldId id="266" r:id="rId14"/>
    <p:sldId id="276" r:id="rId15"/>
    <p:sldId id="268" r:id="rId16"/>
    <p:sldId id="269" r:id="rId17"/>
    <p:sldId id="274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81" d="100"/>
          <a:sy n="81" d="100"/>
        </p:scale>
        <p:origin x="-107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7474-0A12-4F36-9B3B-1C1BCBFF43D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10A3-C9DC-4860-BDBA-1DF72E4B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4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B10A3-C9DC-4860-BDBA-1DF72E4BA4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-18011"/>
            <a:ext cx="6490854" cy="962891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rgbClr val="00B0F0"/>
                </a:solidFill>
              </a:rPr>
              <a:t>স্বাগতম</a:t>
            </a:r>
            <a:endParaRPr lang="en-US" sz="8000" b="1" i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37126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239000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72390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06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যে,ক্ষারক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মূলত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ধাতব</a:t>
            </a:r>
            <a:r>
              <a:rPr lang="en-US" sz="2400" dirty="0" smtClean="0"/>
              <a:t> </a:t>
            </a:r>
            <a:r>
              <a:rPr lang="en-US" sz="2400" dirty="0" err="1" smtClean="0"/>
              <a:t>অক্সাইড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হাইড্রোক্সাইড।কিছু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দ্রবীভূত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দ্রবীভূত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না।যে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সমস্ত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দ্রবীভূত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যেমন</a:t>
            </a:r>
            <a:r>
              <a:rPr lang="en-US" sz="2400" dirty="0" smtClean="0"/>
              <a:t>—</a:t>
            </a:r>
            <a:r>
              <a:rPr lang="en-US" sz="2400" dirty="0" err="1" smtClean="0"/>
              <a:t>সাবান।তাহলে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/>
              <a:t> </a:t>
            </a:r>
            <a:r>
              <a:rPr lang="en-US" sz="2400" dirty="0" err="1" smtClean="0"/>
              <a:t>বিশেষ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ক্ষারক।NaOH,Ca</a:t>
            </a:r>
            <a:r>
              <a:rPr lang="en-US" sz="2400" dirty="0" smtClean="0"/>
              <a:t>(OH)2,NH4OH </a:t>
            </a:r>
            <a:r>
              <a:rPr lang="en-US" sz="2400" dirty="0" err="1" smtClean="0"/>
              <a:t>এগুলো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ক্ষার।কিন্তু</a:t>
            </a:r>
            <a:r>
              <a:rPr lang="en-US" sz="2400" dirty="0" smtClean="0"/>
              <a:t> এ </a:t>
            </a:r>
            <a:r>
              <a:rPr lang="en-US" sz="2400" dirty="0" err="1" smtClean="0"/>
              <a:t>গুলোকে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ক্ষারকও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যায়।পক্ষান্ত্ররে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এলুমিনিয়াম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হাইড্রোক্সাইড</a:t>
            </a:r>
            <a:r>
              <a:rPr lang="en-US" sz="2400" dirty="0" smtClean="0"/>
              <a:t>[Al(OH)3] </a:t>
            </a:r>
            <a:r>
              <a:rPr lang="en-US" sz="2400" dirty="0" err="1" smtClean="0"/>
              <a:t>কিন্তু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দ্রবীভূত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না।তাই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এটি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নয়।অতএব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যে,সকল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কিন্তু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6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029200"/>
          </a:xfrm>
        </p:spPr>
        <p:txBody>
          <a:bodyPr/>
          <a:lstStyle/>
          <a:p>
            <a:r>
              <a:rPr lang="bn-IN" sz="5400" dirty="0" smtClean="0">
                <a:solidFill>
                  <a:srgbClr val="FF0000"/>
                </a:solidFill>
              </a:rPr>
              <a:t>     একক কাজ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>   </a:t>
            </a:r>
            <a:r>
              <a:rPr lang="bn-IN" sz="4800" dirty="0" smtClean="0"/>
              <a:t>১</a:t>
            </a:r>
            <a:r>
              <a:rPr lang="bn-IN" sz="4800" dirty="0" smtClean="0"/>
              <a:t>।</a:t>
            </a:r>
            <a:r>
              <a:rPr lang="en-US" sz="4800" dirty="0" err="1" smtClean="0"/>
              <a:t>নির্দেশক</a:t>
            </a:r>
            <a:r>
              <a:rPr lang="bn-IN" sz="4800" dirty="0" smtClean="0"/>
              <a:t> </a:t>
            </a:r>
            <a:r>
              <a:rPr lang="bn-IN" sz="4800" dirty="0" smtClean="0"/>
              <a:t>কাকে বলে ?</a:t>
            </a:r>
            <a:br>
              <a:rPr lang="bn-IN" sz="4800" dirty="0" smtClean="0"/>
            </a:br>
            <a:r>
              <a:rPr lang="bn-IN" sz="4800" dirty="0" smtClean="0"/>
              <a:t>  ২।এসিডের স্বাদ কীরূপ ?</a:t>
            </a:r>
            <a:br>
              <a:rPr lang="bn-IN" sz="4800" dirty="0" smtClean="0"/>
            </a:br>
            <a:r>
              <a:rPr lang="bn-IN" sz="4800" dirty="0" smtClean="0"/>
              <a:t>  ৩।ক্ষার বলতে কি বুঝায় ?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en-US" dirty="0" smtClean="0"/>
              <a:t>     </a:t>
            </a:r>
            <a:r>
              <a:rPr lang="en-US" sz="4800" b="1" dirty="0" smtClean="0"/>
              <a:t>৪।ক্ষারক </a:t>
            </a:r>
            <a:r>
              <a:rPr lang="en-US" sz="4800" b="1" dirty="0" err="1" smtClean="0"/>
              <a:t>কি?কয়েকটি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ক্ষারকের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নাম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লিখ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611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5829300" cy="1295400"/>
          </a:xfrm>
        </p:spPr>
        <p:txBody>
          <a:bodyPr/>
          <a:lstStyle/>
          <a:p>
            <a:r>
              <a:rPr lang="bn-IN" sz="6000" dirty="0" smtClean="0"/>
              <a:t>সমাধান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05000"/>
            <a:ext cx="8016240" cy="4038600"/>
          </a:xfrm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n-IN" sz="2800" dirty="0" smtClean="0"/>
              <a:t>১</a:t>
            </a:r>
            <a:r>
              <a:rPr lang="bn-IN" sz="2800" dirty="0" smtClean="0"/>
              <a:t>।</a:t>
            </a:r>
            <a:r>
              <a:rPr lang="en-US" sz="2800" dirty="0" err="1" smtClean="0"/>
              <a:t>লিটমাস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কাগজের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মতো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নিজেদের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বস্তু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অম্ল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কোনোটিই</a:t>
            </a:r>
            <a:r>
              <a:rPr lang="en-US" sz="2800" dirty="0" smtClean="0"/>
              <a:t> </a:t>
            </a:r>
            <a:r>
              <a:rPr lang="en-US" sz="2800" dirty="0" err="1" smtClean="0"/>
              <a:t>নয়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নির্দেশক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  <a:r>
              <a:rPr lang="bn-IN" sz="2800" dirty="0" smtClean="0"/>
              <a:t>।</a:t>
            </a:r>
            <a:endParaRPr lang="en-US" sz="2800" dirty="0" smtClean="0"/>
          </a:p>
          <a:p>
            <a:pPr marL="0" indent="0">
              <a:buNone/>
            </a:pPr>
            <a:endParaRPr lang="bn-IN" sz="2800" dirty="0" smtClean="0"/>
          </a:p>
          <a:p>
            <a:pPr marL="0" indent="0">
              <a:buNone/>
            </a:pPr>
            <a:r>
              <a:rPr lang="bn-IN" sz="2800" dirty="0" smtClean="0"/>
              <a:t>২।টক স্বাদ যুক্ত।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bn-IN" sz="2800" dirty="0" smtClean="0"/>
              <a:t>৩।ধাতুর অক্সাইড বা হাইড্রোক্সাইড যারা পানিতে দ্রবণীয় তাদেরকে ক্ষার বলে</a:t>
            </a:r>
            <a:r>
              <a:rPr lang="bn-IN" sz="2800" dirty="0" smtClean="0"/>
              <a:t>।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৪।ক্ষারক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রাসায়নিক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অক্সিজেন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হাইড্রোজেন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পরমাণু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পানিতে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হাইড্রোক্সিল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আয়ন</a:t>
            </a:r>
            <a:r>
              <a:rPr lang="en-US" sz="2800" dirty="0" smtClean="0">
                <a:solidFill>
                  <a:srgbClr val="FF0000"/>
                </a:solidFill>
              </a:rPr>
              <a:t>(OH-)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করে।তবে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রাসায়নিক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অক্সিজেন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হাইড্রোজেন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দু”ধরনের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পরমাণু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নেই,কিন্ত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এরা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পানিতে</a:t>
            </a:r>
            <a:r>
              <a:rPr lang="en-US" sz="2800" dirty="0" smtClean="0">
                <a:solidFill>
                  <a:srgbClr val="FF0000"/>
                </a:solidFill>
              </a:rPr>
              <a:t> OH- </a:t>
            </a:r>
            <a:r>
              <a:rPr lang="en-US" sz="2800" dirty="0" err="1" smtClean="0">
                <a:solidFill>
                  <a:srgbClr val="FF0000"/>
                </a:solidFill>
              </a:rPr>
              <a:t>তৈরি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এদেরকেও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ক্ষারক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28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3727" y="1101436"/>
            <a:ext cx="6851073" cy="46482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7732680" cy="924475"/>
          </a:xfrm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      দলিয় কাজ-সমায় ১০ মিনিট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1"/>
            <a:ext cx="5086555" cy="1219200"/>
          </a:xfrm>
        </p:spPr>
        <p:txBody>
          <a:bodyPr/>
          <a:lstStyle/>
          <a:p>
            <a:r>
              <a:rPr lang="bn-IN" sz="6000" dirty="0" smtClean="0">
                <a:solidFill>
                  <a:srgbClr val="0070C0"/>
                </a:solidFill>
              </a:rPr>
              <a:t>দলিয় কাজ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3281"/>
            <a:ext cx="9067800" cy="5378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পানি ও খাবার লবণের  মিশ্রণে লিটমাস কাগজের রং পরিবর্তন হয় কি না তা পর্যবেক্ষণ।</a:t>
            </a:r>
          </a:p>
          <a:p>
            <a:pPr algn="ctr"/>
            <a:endParaRPr lang="bn-IN" sz="2800" dirty="0">
              <a:solidFill>
                <a:schemeClr val="tx1"/>
              </a:solidFill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উপকরণঃ বিকার,নাড়ানি,লবণ,পানি,লাল ও নীল লিটমাস কাগজ,চিমটা।</a:t>
            </a:r>
          </a:p>
          <a:p>
            <a:pPr algn="ctr"/>
            <a:endParaRPr lang="bn-IN" sz="2800" dirty="0" smtClean="0">
              <a:solidFill>
                <a:schemeClr val="tx1"/>
              </a:solidFill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পদ্ধতিঃএকটি বিকারে ৪৫ মিলিলিটার পানি নিয়ে তাতে ১০-১৫ গ্রাম খাবার লবণ যোগ কর।নাড়ানি দিয়ে ভালোভাবে নাডা দাও।এবার চিমটা প্রথমে নীল লিটমাস কাগজ ও পরে লাল লিটমাস কাগজ লবণ –পানির মিশ্রণে ডবাও।লিটমাস কাগজের রং কি পরিবর্তন হলো ?না, হলো না।কেন হলো না?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5772355" cy="924475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sz="6600" dirty="0" smtClean="0"/>
              <a:t>   </a:t>
            </a:r>
            <a:r>
              <a:rPr lang="bn-IN" sz="6600" dirty="0" smtClean="0"/>
              <a:t>সমাধান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981201"/>
            <a:ext cx="9144000" cy="487680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এখানে  এসিড বা ক্ষারক নেই। এসিড থাকলে নীল লিটমাস লাল হতো আর ক্ষারক থাকলে লাল লিটমাস নীল হত।পানিতে লবণ আছে যা এটি নিরপেক্ষ পদার্থ।তাই লিটমাস কাগজের রং পরিবর্তন হয় না।</a:t>
            </a:r>
          </a:p>
          <a:p>
            <a:endParaRPr lang="bn-IN" sz="3200" dirty="0">
              <a:solidFill>
                <a:srgbClr val="FF0000"/>
              </a:solidFill>
            </a:endParaRPr>
          </a:p>
          <a:p>
            <a:r>
              <a:rPr lang="bn-IN" sz="3200" dirty="0" smtClean="0">
                <a:solidFill>
                  <a:srgbClr val="FF0000"/>
                </a:solidFill>
              </a:rPr>
              <a:t>দূষিত পানিতে এসিড বা </a:t>
            </a:r>
            <a:r>
              <a:rPr lang="en-US" sz="3200" dirty="0" err="1" smtClean="0">
                <a:solidFill>
                  <a:srgbClr val="FF0000"/>
                </a:solidFill>
              </a:rPr>
              <a:t>ক্ষারক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bn-IN" sz="3200" dirty="0" smtClean="0">
                <a:solidFill>
                  <a:srgbClr val="FF0000"/>
                </a:solidFill>
              </a:rPr>
              <a:t>থাকতে পারে।নিরপেক্ষ পদার্থ হলো ও পানি লিটমাস কাগজের রং পরিবর্তন করতে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15487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05400"/>
            <a:ext cx="7520940" cy="1600200"/>
          </a:xfrm>
        </p:spPr>
        <p:txBody>
          <a:bodyPr/>
          <a:lstStyle/>
          <a:p>
            <a:r>
              <a:rPr lang="bn-IN" dirty="0" smtClean="0"/>
              <a:t>       এসিড, আঙ্গু্‌র, টমেটো।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2943225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0"/>
            <a:ext cx="2695575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3124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মুল্যায়ন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24000"/>
            <a:ext cx="8168640" cy="3156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/>
              <a:t>১। কোন এসিড ত্বকে লাগলে ত্বকের </a:t>
            </a:r>
            <a:r>
              <a:rPr lang="bn-IN" sz="3200" dirty="0" smtClean="0"/>
              <a:t>মারাত্</a:t>
            </a:r>
            <a:r>
              <a:rPr lang="en-US" sz="3200" dirty="0" err="1" smtClean="0"/>
              <a:t>ত্ব</a:t>
            </a:r>
            <a:r>
              <a:rPr lang="bn-IN" sz="3200" dirty="0" smtClean="0"/>
              <a:t>ক </a:t>
            </a:r>
            <a:r>
              <a:rPr lang="bn-IN" sz="3200" dirty="0" smtClean="0"/>
              <a:t>ক্ষতি হয়? </a:t>
            </a:r>
          </a:p>
          <a:p>
            <a:pPr marL="0" indent="0">
              <a:buNone/>
            </a:pPr>
            <a:r>
              <a:rPr lang="bn-IN" sz="3200" dirty="0"/>
              <a:t> </a:t>
            </a:r>
            <a:r>
              <a:rPr lang="bn-IN" sz="3200" dirty="0" smtClean="0"/>
              <a:t>    </a:t>
            </a:r>
            <a:r>
              <a:rPr lang="bn-IN" sz="3200" dirty="0"/>
              <a:t>(</a:t>
            </a:r>
            <a:r>
              <a:rPr lang="bn-IN" sz="3200" dirty="0" smtClean="0"/>
              <a:t>ক) প্রাকৃতিক এসিড  (খ) খনিজ এসিড</a:t>
            </a:r>
          </a:p>
          <a:p>
            <a:pPr marL="0" indent="0">
              <a:buNone/>
            </a:pPr>
            <a:r>
              <a:rPr lang="bn-IN" sz="3200" dirty="0"/>
              <a:t> </a:t>
            </a:r>
            <a:r>
              <a:rPr lang="bn-IN" sz="3200" dirty="0" smtClean="0"/>
              <a:t>    (গ) ম্যালিক এসিড  </a:t>
            </a:r>
            <a:r>
              <a:rPr lang="bn-IN" sz="3200" dirty="0"/>
              <a:t> </a:t>
            </a:r>
            <a:r>
              <a:rPr lang="bn-IN" sz="3200" dirty="0" smtClean="0"/>
              <a:t> (ঘ) ট্যাননিক এসিড</a:t>
            </a:r>
          </a:p>
          <a:p>
            <a:pPr marL="0" indent="0">
              <a:buNone/>
            </a:pPr>
            <a:r>
              <a:rPr lang="bn-IN" sz="3200" dirty="0" smtClean="0"/>
              <a:t>২। আঙ্গুর টমেটোতে কোন ধরণের এসিড বিদ্যামান?</a:t>
            </a:r>
          </a:p>
          <a:p>
            <a:pPr marL="0" indent="0">
              <a:buNone/>
            </a:pPr>
            <a:r>
              <a:rPr lang="bn-IN" sz="3200" dirty="0"/>
              <a:t> </a:t>
            </a:r>
            <a:r>
              <a:rPr lang="bn-IN" sz="3200" dirty="0" smtClean="0"/>
              <a:t>     ক।অজৈব এসিড খ।জৈব এসিড</a:t>
            </a:r>
          </a:p>
          <a:p>
            <a:pPr marL="0" indent="0">
              <a:buNone/>
            </a:pPr>
            <a:r>
              <a:rPr lang="bn-IN" sz="3200" dirty="0"/>
              <a:t> </a:t>
            </a:r>
            <a:r>
              <a:rPr lang="bn-IN" sz="3200" dirty="0" smtClean="0"/>
              <a:t>     গ।খনিজ এসিড  ঘ।তীব্র এসিড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11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"/>
            <a:ext cx="5753100" cy="548640"/>
          </a:xfrm>
        </p:spPr>
        <p:txBody>
          <a:bodyPr/>
          <a:lstStyle/>
          <a:p>
            <a:r>
              <a:rPr lang="bn-IN" sz="4400" dirty="0" smtClean="0"/>
              <a:t>বাড়ির কাজ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3657600"/>
          </a:xfrm>
        </p:spPr>
        <p:txBody>
          <a:bodyPr>
            <a:normAutofit/>
          </a:bodyPr>
          <a:lstStyle/>
          <a:p>
            <a:pPr marL="0" indent="0"/>
            <a:r>
              <a:rPr lang="bn-IN" sz="2800" dirty="0" smtClean="0"/>
              <a:t>১।</a:t>
            </a:r>
            <a:r>
              <a:rPr lang="bn-IN" sz="2800" dirty="0" smtClean="0"/>
              <a:t>তে</a:t>
            </a:r>
            <a:r>
              <a:rPr lang="en-US" sz="2800" dirty="0" err="1" smtClean="0"/>
              <a:t>তু</a:t>
            </a:r>
            <a:r>
              <a:rPr lang="bn-IN" sz="2800" dirty="0" smtClean="0"/>
              <a:t>ল,টমেটো</a:t>
            </a:r>
            <a:r>
              <a:rPr lang="bn-IN" sz="2800" dirty="0" smtClean="0"/>
              <a:t>, ভিনেগার,আমলকি,আপেল,আনারস কি কি এসিড আছে তা পড়ে আসবে</a:t>
            </a:r>
            <a:r>
              <a:rPr lang="bn-IN" sz="2800" dirty="0"/>
              <a:t>।</a:t>
            </a:r>
            <a:endParaRPr lang="bn-IN" sz="2800" dirty="0" smtClean="0"/>
          </a:p>
        </p:txBody>
      </p:sp>
    </p:spTree>
    <p:extLst>
      <p:ext uri="{BB962C8B-B14F-4D97-AF65-F5344CB8AC3E}">
        <p14:creationId xmlns:p14="http://schemas.microsoft.com/office/powerpoint/2010/main" val="19974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354"/>
            <a:ext cx="5991044" cy="1045234"/>
          </a:xfrm>
        </p:spPr>
        <p:txBody>
          <a:bodyPr>
            <a:normAutofit fontScale="90000"/>
          </a:bodyPr>
          <a:lstStyle/>
          <a:p>
            <a:r>
              <a:rPr lang="en-US" sz="6600" b="1" i="1" dirty="0" err="1" smtClean="0">
                <a:solidFill>
                  <a:srgbClr val="00B0F0"/>
                </a:solidFill>
              </a:rPr>
              <a:t>পরিচিতি</a:t>
            </a:r>
            <a:endParaRPr lang="en-US" sz="66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477000" cy="4530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5400" i="1" dirty="0" smtClean="0">
                <a:solidFill>
                  <a:srgbClr val="FF0000"/>
                </a:solidFill>
              </a:rPr>
              <a:t>(</a:t>
            </a:r>
            <a:r>
              <a:rPr lang="en-US" sz="5400" i="1" dirty="0" err="1" smtClean="0">
                <a:solidFill>
                  <a:srgbClr val="FF0000"/>
                </a:solidFill>
              </a:rPr>
              <a:t>কৃষি</a:t>
            </a:r>
            <a:r>
              <a:rPr lang="en-US" sz="5400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5400" i="1" dirty="0" err="1" smtClean="0">
                <a:solidFill>
                  <a:srgbClr val="FF0000"/>
                </a:solidFill>
              </a:rPr>
              <a:t>পরিবর্তন</a:t>
            </a:r>
            <a:r>
              <a:rPr lang="en-US" sz="5400" i="1" dirty="0" smtClean="0">
                <a:solidFill>
                  <a:srgbClr val="FF0000"/>
                </a:solidFill>
              </a:rPr>
              <a:t> ও </a:t>
            </a:r>
            <a:r>
              <a:rPr lang="en-US" sz="5400" i="1" dirty="0" err="1" smtClean="0">
                <a:solidFill>
                  <a:srgbClr val="FF0000"/>
                </a:solidFill>
              </a:rPr>
              <a:t>সংযোজনে</a:t>
            </a:r>
            <a:endParaRPr lang="en-US" sz="5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400" i="1" dirty="0" err="1" smtClean="0">
                <a:solidFill>
                  <a:srgbClr val="FF0000"/>
                </a:solidFill>
              </a:rPr>
              <a:t>মোছাম্ম</a:t>
            </a:r>
            <a:r>
              <a:rPr lang="en-US" sz="5400" i="1" dirty="0" smtClean="0">
                <a:solidFill>
                  <a:srgbClr val="FF0000"/>
                </a:solidFill>
              </a:rPr>
              <a:t>ৎ </a:t>
            </a:r>
            <a:r>
              <a:rPr lang="en-US" sz="5400" i="1" dirty="0" err="1" smtClean="0">
                <a:solidFill>
                  <a:srgbClr val="FF0000"/>
                </a:solidFill>
              </a:rPr>
              <a:t>জাহিদা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</a:rPr>
              <a:t>বেগম</a:t>
            </a:r>
            <a:endParaRPr lang="en-US" sz="5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বটতলী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এস,এম,আউলিয়া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আনোয়ারা,চট্টগ্রাম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০১৮১৭৭৯০৬৫৯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53" y="-15240"/>
            <a:ext cx="3063127" cy="3982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53" y="-42949"/>
            <a:ext cx="3090836" cy="6900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53" y="-42949"/>
            <a:ext cx="3090836" cy="57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"/>
            <a:ext cx="5467555" cy="1219200"/>
          </a:xfrm>
        </p:spPr>
        <p:txBody>
          <a:bodyPr/>
          <a:lstStyle/>
          <a:p>
            <a:r>
              <a:rPr lang="bn-IN" sz="8000" dirty="0" smtClean="0">
                <a:solidFill>
                  <a:srgbClr val="FF0000"/>
                </a:solidFill>
              </a:rPr>
              <a:t>ধন্যবাদ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16934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257800"/>
            <a:ext cx="6210300" cy="1524000"/>
          </a:xfrm>
        </p:spPr>
        <p:txBody>
          <a:bodyPr/>
          <a:lstStyle/>
          <a:p>
            <a:r>
              <a:rPr lang="bn-IN" sz="4000" dirty="0" smtClean="0"/>
              <a:t>ছবিতে কী দেখতে পাচ্ছ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14" y="0"/>
            <a:ext cx="2901659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2" y="0"/>
            <a:ext cx="3076574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01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613746"/>
            <a:ext cx="6019799" cy="24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5924755" cy="1600199"/>
          </a:xfrm>
        </p:spPr>
        <p:txBody>
          <a:bodyPr/>
          <a:lstStyle/>
          <a:p>
            <a:r>
              <a:rPr lang="en-US" sz="6600" b="1" i="1" u="sng" dirty="0" err="1" smtClean="0">
                <a:solidFill>
                  <a:srgbClr val="FF0000"/>
                </a:solidFill>
              </a:rPr>
              <a:t>আজকের</a:t>
            </a:r>
            <a:r>
              <a:rPr lang="en-US" sz="6600" b="1" i="1" u="sng" dirty="0" smtClean="0">
                <a:solidFill>
                  <a:srgbClr val="FF0000"/>
                </a:solidFill>
              </a:rPr>
              <a:t> </a:t>
            </a:r>
            <a:r>
              <a:rPr lang="en-US" sz="6600" b="1" i="1" u="sng" dirty="0" err="1" smtClean="0">
                <a:solidFill>
                  <a:srgbClr val="FF0000"/>
                </a:solidFill>
              </a:rPr>
              <a:t>পাঠ</a:t>
            </a:r>
            <a:endParaRPr lang="en-US" sz="66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600" b="1" dirty="0" smtClean="0"/>
              <a:t>             </a:t>
            </a:r>
            <a:r>
              <a:rPr lang="bn-IN" sz="4600" b="1" dirty="0" smtClean="0"/>
              <a:t>পাঠ শিরোনাম</a:t>
            </a:r>
            <a:r>
              <a:rPr lang="bn-IN" sz="4600" dirty="0"/>
              <a:t>ঃ</a:t>
            </a:r>
            <a:r>
              <a:rPr lang="en-US" sz="4600" b="1" dirty="0" smtClean="0"/>
              <a:t> </a:t>
            </a:r>
            <a:endParaRPr lang="en-US" sz="4600" b="1" dirty="0" smtClean="0"/>
          </a:p>
          <a:p>
            <a:pPr marL="0" indent="0">
              <a:buNone/>
            </a:pPr>
            <a:r>
              <a:rPr lang="en-US" sz="4600" dirty="0" err="1" smtClean="0"/>
              <a:t>পাঠ</a:t>
            </a:r>
            <a:r>
              <a:rPr lang="en-US" sz="4600" dirty="0" smtClean="0"/>
              <a:t>( ১-৪</a:t>
            </a:r>
            <a:r>
              <a:rPr lang="en-US" sz="4600" b="1" dirty="0" smtClean="0"/>
              <a:t> )</a:t>
            </a:r>
            <a:r>
              <a:rPr lang="bn-IN" sz="4600" b="1" dirty="0" smtClean="0"/>
              <a:t> অম্ল</a:t>
            </a:r>
            <a:r>
              <a:rPr lang="en-US" sz="4600" b="1" dirty="0" smtClean="0"/>
              <a:t>,</a:t>
            </a:r>
            <a:r>
              <a:rPr lang="bn-IN" sz="4600" b="1" dirty="0" smtClean="0"/>
              <a:t> ক্ষারক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ওনির্দেশকের</a:t>
            </a:r>
            <a:r>
              <a:rPr lang="bn-IN" sz="4600" b="1" dirty="0" smtClean="0"/>
              <a:t> </a:t>
            </a:r>
            <a:r>
              <a:rPr lang="en-US" sz="4600" b="1" dirty="0" smtClean="0"/>
              <a:t>    </a:t>
            </a:r>
            <a:endParaRPr lang="en-US" sz="4600" dirty="0"/>
          </a:p>
          <a:p>
            <a:pPr marL="0" indent="0">
              <a:buNone/>
            </a:pPr>
            <a:r>
              <a:rPr lang="en-US" sz="4600" b="1" dirty="0" smtClean="0"/>
              <a:t>        </a:t>
            </a:r>
            <a:r>
              <a:rPr lang="en-US" sz="4600" b="1" dirty="0" err="1" smtClean="0"/>
              <a:t>বৈশিষ্ট্য</a:t>
            </a:r>
            <a:r>
              <a:rPr lang="bn-IN" sz="4600" b="1" dirty="0" smtClean="0"/>
              <a:t> </a:t>
            </a:r>
            <a:r>
              <a:rPr lang="en-US" sz="4600" b="1" dirty="0" smtClean="0"/>
              <a:t>  </a:t>
            </a:r>
            <a:r>
              <a:rPr lang="bn-IN" sz="4600" b="1" dirty="0" smtClean="0"/>
              <a:t>পর্যবেক্ষন</a:t>
            </a:r>
            <a:r>
              <a:rPr lang="en-US" sz="4600" dirty="0"/>
              <a:t> </a:t>
            </a:r>
            <a:r>
              <a:rPr lang="en-US" sz="4600" b="1" dirty="0" smtClean="0"/>
              <a:t>ও </a:t>
            </a:r>
            <a:r>
              <a:rPr lang="en-US" sz="4600" dirty="0" err="1" smtClean="0"/>
              <a:t>উপস্থাপন</a:t>
            </a:r>
            <a:r>
              <a:rPr lang="en-US" sz="4600" dirty="0" smtClean="0"/>
              <a:t>    (</a:t>
            </a:r>
            <a:r>
              <a:rPr lang="en-US" sz="4600" dirty="0" err="1" smtClean="0"/>
              <a:t>শিখন</a:t>
            </a:r>
            <a:r>
              <a:rPr lang="en-US" sz="4600" dirty="0" smtClean="0"/>
              <a:t>  </a:t>
            </a:r>
            <a:r>
              <a:rPr lang="en-US" sz="4600" dirty="0" err="1" smtClean="0"/>
              <a:t>শেখানো</a:t>
            </a:r>
            <a:r>
              <a:rPr lang="en-US" sz="4600" dirty="0" smtClean="0"/>
              <a:t>  </a:t>
            </a:r>
            <a:r>
              <a:rPr lang="en-US" sz="4600" dirty="0" err="1" smtClean="0"/>
              <a:t>কার্যক্রম</a:t>
            </a:r>
            <a:r>
              <a:rPr lang="en-US" sz="4600" dirty="0" smtClean="0"/>
              <a:t>)</a:t>
            </a:r>
            <a:endParaRPr lang="en-US" sz="4600" b="1" dirty="0" smtClean="0"/>
          </a:p>
          <a:p>
            <a:pPr marL="0" indent="0">
              <a:buNone/>
            </a:pPr>
            <a:r>
              <a:rPr lang="bn-IN" sz="4600" dirty="0" smtClean="0"/>
              <a:t>     বিষয়ঃবিজ্ঞান</a:t>
            </a:r>
            <a:r>
              <a:rPr lang="en-US" sz="4600" b="1" dirty="0" smtClean="0"/>
              <a:t>                                         </a:t>
            </a:r>
          </a:p>
          <a:p>
            <a:pPr marL="0" indent="0">
              <a:buNone/>
            </a:pPr>
            <a:r>
              <a:rPr lang="en-US" sz="4600" b="1" dirty="0" smtClean="0"/>
              <a:t> </a:t>
            </a:r>
            <a:r>
              <a:rPr lang="en-US" sz="4600" dirty="0" smtClean="0"/>
              <a:t>   </a:t>
            </a:r>
            <a:r>
              <a:rPr lang="bn-IN" sz="4600" dirty="0" smtClean="0"/>
              <a:t> </a:t>
            </a:r>
            <a:r>
              <a:rPr lang="en-US" sz="4600" dirty="0" smtClean="0"/>
              <a:t> </a:t>
            </a:r>
            <a:r>
              <a:rPr lang="en-US" sz="4800" b="1" dirty="0" smtClean="0"/>
              <a:t>শ্রেনী-৮ম     </a:t>
            </a:r>
          </a:p>
          <a:p>
            <a:pPr marL="0" indent="0">
              <a:buNone/>
            </a:pPr>
            <a:r>
              <a:rPr lang="en-US" sz="4800" b="1" dirty="0" smtClean="0"/>
              <a:t>    </a:t>
            </a:r>
            <a:r>
              <a:rPr lang="bn-IN" sz="4800" b="1" dirty="0" smtClean="0"/>
              <a:t> </a:t>
            </a:r>
            <a:r>
              <a:rPr lang="en-US" sz="4800" b="1" dirty="0" err="1" smtClean="0"/>
              <a:t>অধ্যায়</a:t>
            </a:r>
            <a:r>
              <a:rPr lang="en-US" sz="4800" b="1" dirty="0" smtClean="0"/>
              <a:t>-</a:t>
            </a:r>
            <a:r>
              <a:rPr lang="bn-IN" sz="4800" b="1" dirty="0" smtClean="0"/>
              <a:t>১০</a:t>
            </a:r>
            <a:r>
              <a:rPr lang="en-US" sz="4800" b="1" dirty="0" smtClean="0"/>
              <a:t>ম</a:t>
            </a:r>
            <a:r>
              <a:rPr lang="bn-IN" sz="4800" b="1" dirty="0" smtClean="0"/>
              <a:t> </a:t>
            </a:r>
            <a:endParaRPr lang="en-US" sz="4800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52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057400" cy="29908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2698173" cy="2971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76200"/>
            <a:ext cx="7520940" cy="838200"/>
          </a:xfrm>
        </p:spPr>
        <p:txBody>
          <a:bodyPr/>
          <a:lstStyle/>
          <a:p>
            <a:r>
              <a:rPr lang="bn-IN" dirty="0" smtClean="0"/>
              <a:t>        </a:t>
            </a:r>
            <a:r>
              <a:rPr lang="bn-IN" sz="4000" dirty="0" smtClean="0"/>
              <a:t>উপকরণ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4333876"/>
            <a:ext cx="4762500" cy="2524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76800"/>
            <a:ext cx="2424545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14400"/>
            <a:ext cx="3124200" cy="2937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3" y="914400"/>
            <a:ext cx="1340427" cy="2937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76800"/>
            <a:ext cx="248515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9" y="675724"/>
            <a:ext cx="4495801" cy="924475"/>
          </a:xfrm>
        </p:spPr>
        <p:txBody>
          <a:bodyPr/>
          <a:lstStyle/>
          <a:p>
            <a:r>
              <a:rPr lang="en-US" sz="6000" dirty="0" err="1" smtClean="0"/>
              <a:t>শিখন</a:t>
            </a:r>
            <a:r>
              <a:rPr lang="en-US" sz="6000" dirty="0" smtClean="0"/>
              <a:t> </a:t>
            </a:r>
            <a:r>
              <a:rPr lang="en-US" sz="6000" dirty="0" err="1" smtClean="0"/>
              <a:t>ফল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991599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১</a:t>
            </a:r>
            <a:r>
              <a:rPr lang="bn-IN" sz="3600" dirty="0"/>
              <a:t>।</a:t>
            </a:r>
            <a:r>
              <a:rPr lang="bn-IN" sz="3600" dirty="0" smtClean="0"/>
              <a:t>অম্লও</a:t>
            </a:r>
            <a:r>
              <a:rPr lang="en-US" sz="3600" dirty="0" smtClean="0"/>
              <a:t> </a:t>
            </a:r>
            <a:r>
              <a:rPr lang="bn-IN" sz="3600" dirty="0" smtClean="0"/>
              <a:t>ক্ষারের বৈশিষ্ট্য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</a:t>
            </a:r>
            <a:r>
              <a:rPr lang="en-US" sz="3600" dirty="0" smtClean="0"/>
              <a:t>।</a:t>
            </a:r>
            <a:endParaRPr lang="bn-IN" sz="3600" dirty="0" smtClean="0"/>
          </a:p>
          <a:p>
            <a:pPr marL="0" indent="0">
              <a:buNone/>
            </a:pPr>
            <a:r>
              <a:rPr lang="bn-IN" sz="3600" dirty="0" smtClean="0"/>
              <a:t>২।অম্ল ও ক্ষারের সাথে লিটমাসের কি ধরনের পরিবর্তন হয় তা বলতে পারবে।</a:t>
            </a:r>
          </a:p>
          <a:p>
            <a:pPr marL="0" indent="0">
              <a:buNone/>
            </a:pPr>
            <a:r>
              <a:rPr lang="bn-IN" sz="3600" dirty="0" smtClean="0"/>
              <a:t>৩।কোন একটি খাদ্যের স্বাদ গ্রহণ করে তা অম্লীয় না ক্ষারীয় শনাক্ত করতে পারবে। </a:t>
            </a:r>
            <a:endParaRPr lang="en-US" sz="36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28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168" y="0"/>
            <a:ext cx="56388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4777"/>
            <a:ext cx="9144000" cy="69865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অম্ল,ক্ষারক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়(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পেপার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পেপার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কি?লিটমাস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পেপার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(Lichens)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সাহায্যে।এভাবে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লালবর্ণের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হয়।এ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লালবর্ণের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ক্ষারীয়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ডুবালে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নীলবর্ণ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করে।অন্যদিকে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নীলবর্ণের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হয়।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সাইট্রিক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।এতে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ডুবানো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হয়,তখন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না,ফলে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না।পক্ষান্তরে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ডুবালে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লিটমাসের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ঘটে,ফলে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543800" cy="76200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স্বাদযুক্ত।এসিডের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হলো-নীল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লিটমাসকে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98020"/>
              </p:ext>
            </p:extLst>
          </p:nvPr>
        </p:nvGraphicFramePr>
        <p:xfrm>
          <a:off x="1524000" y="1371600"/>
          <a:ext cx="6096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ফলের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উপস্থিত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ফলের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আঙুর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কমলা,লেবু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সাইট্ট্রিক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তেতুল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টারটারিক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টমেটো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অক্সালিক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আমলকি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এসকরবিক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আপেল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আনারস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ম্যালিক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4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59040" cy="777240"/>
          </a:xfrm>
        </p:spPr>
        <p:txBody>
          <a:bodyPr/>
          <a:lstStyle/>
          <a:p>
            <a:r>
              <a:rPr lang="en-US" dirty="0" err="1" smtClean="0"/>
              <a:t>এসিড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  <a:r>
              <a:rPr lang="en-US" dirty="0" err="1" smtClean="0"/>
              <a:t>কয়েকটি</a:t>
            </a:r>
            <a:r>
              <a:rPr lang="en-US" dirty="0" smtClean="0"/>
              <a:t> </a:t>
            </a:r>
            <a:r>
              <a:rPr lang="en-US" dirty="0" err="1" smtClean="0"/>
              <a:t>এসিডের</a:t>
            </a:r>
            <a:r>
              <a:rPr lang="en-US" dirty="0" smtClean="0"/>
              <a:t> </a:t>
            </a:r>
            <a:r>
              <a:rPr lang="en-US" dirty="0" err="1" smtClean="0"/>
              <a:t>সংকেতের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লিখে</a:t>
            </a:r>
            <a:r>
              <a:rPr lang="en-US" dirty="0" smtClean="0"/>
              <a:t> </a:t>
            </a:r>
            <a:r>
              <a:rPr lang="en-US" dirty="0" err="1" smtClean="0"/>
              <a:t>ফেলি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99160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হলো</a:t>
            </a:r>
            <a:r>
              <a:rPr lang="en-US" dirty="0" smtClean="0">
                <a:solidFill>
                  <a:srgbClr val="00B050"/>
                </a:solidFill>
              </a:rPr>
              <a:t>—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হলো</a:t>
            </a:r>
            <a:r>
              <a:rPr lang="en-US" dirty="0" smtClean="0">
                <a:solidFill>
                  <a:srgbClr val="00B050"/>
                </a:solidFill>
              </a:rPr>
              <a:t> ঐ </a:t>
            </a:r>
            <a:r>
              <a:rPr lang="en-US" dirty="0" err="1" smtClean="0">
                <a:solidFill>
                  <a:srgbClr val="00B050"/>
                </a:solidFill>
              </a:rPr>
              <a:t>সকল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রাসায়নিক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পদার্থ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যাদের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মধ্যে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একাধিক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হাইড্রোজেন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পরমাণু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থাকে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এবং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যারা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পানিতে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H+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উৎপন্ন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করে,তারাই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হচ্ছে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এসিড।যেমন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কয়েকটি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সংকেত</a:t>
            </a:r>
            <a:r>
              <a:rPr lang="en-US" dirty="0" smtClean="0">
                <a:solidFill>
                  <a:srgbClr val="00B050"/>
                </a:solidFill>
              </a:rPr>
              <a:t>  ---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ভিনেগার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এসিটিক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–CH3COOH</a:t>
            </a:r>
            <a:r>
              <a:rPr lang="en-US" dirty="0" smtClean="0">
                <a:solidFill>
                  <a:srgbClr val="00B050"/>
                </a:solidFill>
              </a:rPr>
              <a:t>,অক্সালিক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 –</a:t>
            </a:r>
            <a:r>
              <a:rPr lang="en-US" dirty="0" smtClean="0">
                <a:solidFill>
                  <a:srgbClr val="FF0000"/>
                </a:solidFill>
              </a:rPr>
              <a:t>HOOC—COOH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হাইড্রোক্লোরিক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---</a:t>
            </a:r>
            <a:r>
              <a:rPr lang="en-US" dirty="0" err="1" smtClean="0">
                <a:solidFill>
                  <a:srgbClr val="FF0000"/>
                </a:solidFill>
              </a:rPr>
              <a:t>HCl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সালফিউরিক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—</a:t>
            </a:r>
            <a:r>
              <a:rPr lang="en-US" dirty="0" smtClean="0">
                <a:solidFill>
                  <a:srgbClr val="FF0000"/>
                </a:solidFill>
              </a:rPr>
              <a:t>H2SO4</a:t>
            </a:r>
            <a:r>
              <a:rPr lang="en-US" dirty="0" smtClean="0">
                <a:solidFill>
                  <a:srgbClr val="00B050"/>
                </a:solidFill>
              </a:rPr>
              <a:t>.এ </a:t>
            </a:r>
            <a:r>
              <a:rPr lang="en-US" dirty="0" err="1" smtClean="0">
                <a:solidFill>
                  <a:srgbClr val="00B050"/>
                </a:solidFill>
              </a:rPr>
              <a:t>সবগুলোতে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H </a:t>
            </a:r>
            <a:r>
              <a:rPr lang="en-US" dirty="0" err="1" smtClean="0">
                <a:solidFill>
                  <a:srgbClr val="00B050"/>
                </a:solidFill>
              </a:rPr>
              <a:t>পরমাণু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আছে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এবং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সবাই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পানিতে</a:t>
            </a:r>
            <a:r>
              <a:rPr lang="en-US" dirty="0" smtClean="0">
                <a:solidFill>
                  <a:srgbClr val="FF0000"/>
                </a:solidFill>
              </a:rPr>
              <a:t> H+ </a:t>
            </a:r>
            <a:r>
              <a:rPr lang="en-US" dirty="0" err="1" smtClean="0">
                <a:solidFill>
                  <a:srgbClr val="00B050"/>
                </a:solidFill>
              </a:rPr>
              <a:t>তৈরি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করে</a:t>
            </a:r>
            <a:r>
              <a:rPr lang="en-US" dirty="0" smtClean="0">
                <a:solidFill>
                  <a:srgbClr val="00B050"/>
                </a:solidFill>
              </a:rPr>
              <a:t>। </a:t>
            </a:r>
            <a:r>
              <a:rPr lang="en-US" dirty="0" err="1" smtClean="0">
                <a:solidFill>
                  <a:srgbClr val="00B050"/>
                </a:solidFill>
              </a:rPr>
              <a:t>মিথেন</a:t>
            </a:r>
            <a:r>
              <a:rPr lang="en-US" dirty="0" smtClean="0">
                <a:solidFill>
                  <a:srgbClr val="00B050"/>
                </a:solidFill>
              </a:rPr>
              <a:t>(CH4) </a:t>
            </a:r>
            <a:r>
              <a:rPr lang="en-US" dirty="0" err="1" smtClean="0">
                <a:solidFill>
                  <a:srgbClr val="00B050"/>
                </a:solidFill>
              </a:rPr>
              <a:t>কি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। </a:t>
            </a:r>
            <a:r>
              <a:rPr lang="en-US" dirty="0" err="1" smtClean="0">
                <a:solidFill>
                  <a:srgbClr val="00B050"/>
                </a:solidFill>
              </a:rPr>
              <a:t>মিথেন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এসিড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নয়।মিথেনে</a:t>
            </a:r>
            <a:r>
              <a:rPr lang="en-US" dirty="0" smtClean="0">
                <a:solidFill>
                  <a:srgbClr val="00B050"/>
                </a:solidFill>
              </a:rPr>
              <a:t> ৪টি H </a:t>
            </a:r>
            <a:r>
              <a:rPr lang="en-US" dirty="0" err="1" smtClean="0">
                <a:solidFill>
                  <a:srgbClr val="00B050"/>
                </a:solidFill>
              </a:rPr>
              <a:t>পরমানূ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আছে,কিন্ত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মিথেন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পানিতে</a:t>
            </a:r>
            <a:r>
              <a:rPr lang="en-US" dirty="0" smtClean="0">
                <a:solidFill>
                  <a:srgbClr val="00B050"/>
                </a:solidFill>
              </a:rPr>
              <a:t> H+ </a:t>
            </a:r>
            <a:r>
              <a:rPr lang="en-US" dirty="0" err="1" smtClean="0">
                <a:solidFill>
                  <a:srgbClr val="00B050"/>
                </a:solidFill>
              </a:rPr>
              <a:t>উৎপন্ন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না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23" y="3505199"/>
            <a:ext cx="8991600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ক্ষারক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কি</a:t>
            </a:r>
            <a:r>
              <a:rPr lang="en-US" dirty="0" smtClean="0"/>
              <a:t>? 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রাসায়নিক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লাল</a:t>
            </a:r>
            <a:r>
              <a:rPr lang="en-US" dirty="0" smtClean="0"/>
              <a:t> </a:t>
            </a:r>
            <a:r>
              <a:rPr lang="en-US" dirty="0" err="1" smtClean="0"/>
              <a:t>লিটমাস</a:t>
            </a:r>
            <a:r>
              <a:rPr lang="en-US" dirty="0" smtClean="0"/>
              <a:t> </a:t>
            </a:r>
            <a:r>
              <a:rPr lang="en-US" dirty="0" err="1" smtClean="0"/>
              <a:t>কাগজ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নীল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তাদেরকে</a:t>
            </a:r>
            <a:r>
              <a:rPr lang="en-US" dirty="0" smtClean="0"/>
              <a:t> </a:t>
            </a:r>
            <a:r>
              <a:rPr lang="en-US" dirty="0" err="1" smtClean="0"/>
              <a:t>ক্ষারক</a:t>
            </a:r>
            <a:r>
              <a:rPr lang="en-US" dirty="0" smtClean="0"/>
              <a:t> </a:t>
            </a:r>
            <a:r>
              <a:rPr lang="en-US" dirty="0" err="1" smtClean="0"/>
              <a:t>বলে।তাহলে</a:t>
            </a:r>
            <a:r>
              <a:rPr lang="en-US" dirty="0" smtClean="0"/>
              <a:t>  </a:t>
            </a:r>
            <a:r>
              <a:rPr lang="en-US" dirty="0" err="1" smtClean="0"/>
              <a:t>ক্ষারকের</a:t>
            </a:r>
            <a:r>
              <a:rPr lang="en-US" dirty="0" smtClean="0"/>
              <a:t> </a:t>
            </a:r>
            <a:r>
              <a:rPr lang="en-US" dirty="0" err="1" smtClean="0"/>
              <a:t>ধর্ম</a:t>
            </a:r>
            <a:r>
              <a:rPr lang="en-US" dirty="0" smtClean="0"/>
              <a:t> </a:t>
            </a:r>
            <a:r>
              <a:rPr lang="en-US" dirty="0" err="1" smtClean="0"/>
              <a:t>হলো-লাল</a:t>
            </a:r>
            <a:r>
              <a:rPr lang="en-US" dirty="0" smtClean="0"/>
              <a:t> </a:t>
            </a:r>
            <a:r>
              <a:rPr lang="en-US" dirty="0" err="1" smtClean="0"/>
              <a:t>পদা্থকে</a:t>
            </a:r>
            <a:r>
              <a:rPr lang="en-US" dirty="0" smtClean="0"/>
              <a:t> </a:t>
            </a:r>
            <a:r>
              <a:rPr lang="en-US" dirty="0" err="1" smtClean="0"/>
              <a:t>নীল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।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কয়েকটি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ক্ষারকের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নাম</a:t>
            </a:r>
            <a:r>
              <a:rPr lang="en-US" dirty="0" smtClean="0">
                <a:solidFill>
                  <a:srgbClr val="00B0F0"/>
                </a:solidFill>
              </a:rPr>
              <a:t> ও </a:t>
            </a:r>
            <a:r>
              <a:rPr lang="en-US" dirty="0" err="1" smtClean="0">
                <a:solidFill>
                  <a:srgbClr val="00B0F0"/>
                </a:solidFill>
              </a:rPr>
              <a:t>সংকেত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জেনে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নিই</a:t>
            </a:r>
            <a:r>
              <a:rPr lang="en-US" dirty="0" smtClean="0">
                <a:solidFill>
                  <a:srgbClr val="00B0F0"/>
                </a:solidFill>
              </a:rPr>
              <a:t>-</a:t>
            </a:r>
            <a:r>
              <a:rPr lang="en-US" dirty="0" smtClean="0"/>
              <a:t>--- </a:t>
            </a:r>
            <a:r>
              <a:rPr lang="en-US" dirty="0" err="1" smtClean="0">
                <a:solidFill>
                  <a:srgbClr val="C00000"/>
                </a:solidFill>
              </a:rPr>
              <a:t>চুনের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পানি</a:t>
            </a:r>
            <a:r>
              <a:rPr lang="en-US" dirty="0" smtClean="0">
                <a:solidFill>
                  <a:srgbClr val="C00000"/>
                </a:solidFill>
              </a:rPr>
              <a:t> –</a:t>
            </a:r>
            <a:r>
              <a:rPr lang="en-US" dirty="0" err="1" smtClean="0">
                <a:solidFill>
                  <a:srgbClr val="C00000"/>
                </a:solidFill>
              </a:rPr>
              <a:t>Ca</a:t>
            </a:r>
            <a:r>
              <a:rPr lang="en-US" dirty="0" smtClean="0">
                <a:solidFill>
                  <a:srgbClr val="C00000"/>
                </a:solidFill>
              </a:rPr>
              <a:t>(OH)2.  </a:t>
            </a:r>
            <a:r>
              <a:rPr lang="en-US" dirty="0" err="1" smtClean="0">
                <a:solidFill>
                  <a:srgbClr val="7030A0"/>
                </a:solidFill>
              </a:rPr>
              <a:t>সোডিয়াম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হাইড্রক্সাইড</a:t>
            </a:r>
            <a:r>
              <a:rPr lang="en-US" dirty="0" smtClean="0">
                <a:solidFill>
                  <a:srgbClr val="7030A0"/>
                </a:solidFill>
              </a:rPr>
              <a:t> –</a:t>
            </a:r>
            <a:r>
              <a:rPr lang="en-US" dirty="0" err="1" smtClean="0">
                <a:solidFill>
                  <a:srgbClr val="7030A0"/>
                </a:solidFill>
              </a:rPr>
              <a:t>NaOH</a:t>
            </a:r>
            <a:r>
              <a:rPr lang="en-US" dirty="0" smtClean="0">
                <a:solidFill>
                  <a:srgbClr val="7030A0"/>
                </a:solidFill>
              </a:rPr>
              <a:t> . </a:t>
            </a:r>
            <a:r>
              <a:rPr lang="en-US" dirty="0" err="1" smtClean="0">
                <a:solidFill>
                  <a:srgbClr val="002060"/>
                </a:solidFill>
              </a:rPr>
              <a:t>এই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সোডিয়াম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হাইড্রক্সাইড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সাবান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তৈরির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একটি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মূল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উপদান।এটি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কাগজ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রেয়ন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শিল্পেও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ব্যবহৃত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হয়।রসায়নের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ভাষায়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ক্ষারক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হচ্ছে</a:t>
            </a:r>
            <a:r>
              <a:rPr lang="en-US" dirty="0" smtClean="0">
                <a:solidFill>
                  <a:srgbClr val="002060"/>
                </a:solidFill>
              </a:rPr>
              <a:t>—</a:t>
            </a:r>
            <a:r>
              <a:rPr lang="en-US" dirty="0" err="1" smtClean="0">
                <a:solidFill>
                  <a:srgbClr val="002060"/>
                </a:solidFill>
              </a:rPr>
              <a:t>সেই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সকল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রাসায়নিক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পদার্থ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যাদের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মধ্যে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অক্সিজেন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হাইদ্রোজেন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পরমাণু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থাকে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এবংযারা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পানিতে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হাইড্রোক্সিল</a:t>
            </a:r>
            <a:r>
              <a:rPr lang="en-US" dirty="0" smtClean="0">
                <a:solidFill>
                  <a:srgbClr val="002060"/>
                </a:solidFill>
              </a:rPr>
              <a:t>(OH-)</a:t>
            </a:r>
            <a:r>
              <a:rPr lang="en-US" dirty="0" err="1" smtClean="0">
                <a:solidFill>
                  <a:srgbClr val="002060"/>
                </a:solidFill>
              </a:rPr>
              <a:t>তৈরি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করে।তবে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কিছু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রাসায়নিক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পদার্থ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যাদের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মধ্যে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অক্সিজেন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হাইড্রোজেন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দু’ধরনের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পরমাণু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নেই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কিন্ত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এরা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পানিতেOH-তৈরি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এদেরকেওক্ষারক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বলা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হয়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3523"/>
            <a:ext cx="89916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নির্দেশক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  <a:r>
              <a:rPr lang="en-US" dirty="0" err="1" smtClean="0"/>
              <a:t>লিটমাস</a:t>
            </a:r>
            <a:r>
              <a:rPr lang="en-US" dirty="0" smtClean="0"/>
              <a:t> </a:t>
            </a:r>
            <a:r>
              <a:rPr lang="en-US" dirty="0" err="1" smtClean="0"/>
              <a:t>কাগজের</a:t>
            </a:r>
            <a:r>
              <a:rPr lang="en-US" dirty="0" smtClean="0"/>
              <a:t> </a:t>
            </a:r>
            <a:r>
              <a:rPr lang="en-US" dirty="0" err="1" smtClean="0"/>
              <a:t>মত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সব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নিজেদের</a:t>
            </a:r>
            <a:r>
              <a:rPr lang="en-US" dirty="0" smtClean="0"/>
              <a:t> </a:t>
            </a:r>
            <a:r>
              <a:rPr lang="en-US" dirty="0" err="1" smtClean="0"/>
              <a:t>রং</a:t>
            </a:r>
            <a:r>
              <a:rPr lang="en-US" dirty="0" smtClean="0"/>
              <a:t> </a:t>
            </a:r>
            <a:r>
              <a:rPr lang="en-US" dirty="0" err="1" smtClean="0"/>
              <a:t>পরিবর্তের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বস্তু</a:t>
            </a:r>
            <a:r>
              <a:rPr lang="en-US" dirty="0" smtClean="0"/>
              <a:t> </a:t>
            </a:r>
            <a:r>
              <a:rPr lang="en-US" dirty="0" err="1" smtClean="0"/>
              <a:t>অম্ল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ক্ষার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কোনোটি</a:t>
            </a:r>
            <a:r>
              <a:rPr lang="en-US" dirty="0" smtClean="0"/>
              <a:t>  </a:t>
            </a:r>
            <a:r>
              <a:rPr lang="en-US" dirty="0" err="1" smtClean="0"/>
              <a:t>নয়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নির্দেশ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তাদেরকে</a:t>
            </a:r>
            <a:r>
              <a:rPr lang="en-US" dirty="0" smtClean="0"/>
              <a:t> </a:t>
            </a:r>
            <a:r>
              <a:rPr lang="en-US" dirty="0" err="1" smtClean="0"/>
              <a:t>নির্দেশক</a:t>
            </a:r>
            <a:r>
              <a:rPr lang="en-US" dirty="0" smtClean="0"/>
              <a:t> </a:t>
            </a:r>
            <a:r>
              <a:rPr lang="en-US" dirty="0" err="1" smtClean="0"/>
              <a:t>বলে।লি্টমাস</a:t>
            </a:r>
            <a:r>
              <a:rPr lang="en-US" dirty="0" smtClean="0"/>
              <a:t> </a:t>
            </a:r>
            <a:r>
              <a:rPr lang="en-US" dirty="0" err="1" smtClean="0"/>
              <a:t>কাগজের</a:t>
            </a:r>
            <a:r>
              <a:rPr lang="en-US" dirty="0" smtClean="0"/>
              <a:t> </a:t>
            </a:r>
            <a:r>
              <a:rPr lang="en-US" dirty="0" err="1" smtClean="0"/>
              <a:t>মত</a:t>
            </a:r>
            <a:r>
              <a:rPr lang="en-US" dirty="0" smtClean="0"/>
              <a:t> </a:t>
            </a:r>
            <a:r>
              <a:rPr lang="en-US" dirty="0" err="1" smtClean="0"/>
              <a:t>আরও</a:t>
            </a:r>
            <a:r>
              <a:rPr lang="en-US" dirty="0" smtClean="0"/>
              <a:t> </a:t>
            </a:r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নির্দেশক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 </a:t>
            </a:r>
            <a:r>
              <a:rPr lang="en-US" dirty="0" err="1" smtClean="0"/>
              <a:t>যেমন</a:t>
            </a:r>
            <a:r>
              <a:rPr lang="en-US" dirty="0" smtClean="0"/>
              <a:t>----</a:t>
            </a:r>
            <a:r>
              <a:rPr lang="en-US" dirty="0" err="1" smtClean="0"/>
              <a:t>মিথাইল</a:t>
            </a:r>
            <a:r>
              <a:rPr lang="en-US" dirty="0" smtClean="0"/>
              <a:t> </a:t>
            </a:r>
            <a:r>
              <a:rPr lang="en-US" dirty="0" err="1" smtClean="0"/>
              <a:t>অরেঞ্জ,ফেনোফথ্যালিন,মিথাইল</a:t>
            </a:r>
            <a:r>
              <a:rPr lang="en-US" dirty="0" smtClean="0"/>
              <a:t> </a:t>
            </a:r>
            <a:r>
              <a:rPr lang="en-US" dirty="0" err="1" smtClean="0"/>
              <a:t>রেড</a:t>
            </a:r>
            <a:r>
              <a:rPr lang="en-US" dirty="0" smtClean="0"/>
              <a:t>  </a:t>
            </a:r>
            <a:r>
              <a:rPr lang="en-US" dirty="0" err="1" smtClean="0"/>
              <a:t>এগুলো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নানা</a:t>
            </a:r>
            <a:r>
              <a:rPr lang="en-US" dirty="0" smtClean="0"/>
              <a:t> </a:t>
            </a:r>
            <a:r>
              <a:rPr lang="en-US" dirty="0" err="1" smtClean="0"/>
              <a:t>রকমের</a:t>
            </a:r>
            <a:r>
              <a:rPr lang="en-US" dirty="0" smtClean="0"/>
              <a:t> </a:t>
            </a:r>
            <a:r>
              <a:rPr lang="en-US" dirty="0" err="1" smtClean="0"/>
              <a:t>অজানা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এসিড,ক্ষারক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নিরপেক্ষ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বুঝতে</a:t>
            </a:r>
            <a:r>
              <a:rPr lang="en-US" dirty="0" smtClean="0"/>
              <a:t> </a:t>
            </a:r>
            <a:r>
              <a:rPr lang="en-US" dirty="0" err="1" smtClean="0"/>
              <a:t>সাহায্য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1526</TotalTime>
  <Words>944</Words>
  <Application>Microsoft Office PowerPoint</Application>
  <PresentationFormat>On-screen Show (4:3)</PresentationFormat>
  <Paragraphs>79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স্বাগতম</vt:lpstr>
      <vt:lpstr>পরিচিতি</vt:lpstr>
      <vt:lpstr>ছবিতে কী দেখতে পাচ্ছ</vt:lpstr>
      <vt:lpstr>আজকের পাঠ</vt:lpstr>
      <vt:lpstr>        উপকরণ</vt:lpstr>
      <vt:lpstr>শিখন ফল</vt:lpstr>
      <vt:lpstr>PowerPoint Presentation</vt:lpstr>
      <vt:lpstr>                   এসিড কি? এসিডের ধর্ম কি? এসিড টক স্বাদযুক্ত।এসিডের ধর্ম হলো-নীল লিটমাসকে লাল করা।</vt:lpstr>
      <vt:lpstr>এসিড কি? কয়েকটি এসিডের সংকেতের নাম লিখে ফেলি।</vt:lpstr>
      <vt:lpstr>PowerPoint Presentation</vt:lpstr>
      <vt:lpstr>     একক কাজ     ১।নির্দেশক কাকে বলে ?   ২।এসিডের স্বাদ কীরূপ ?   ৩।ক্ষার বলতে কি বুঝায় ?      ৪।ক্ষারক কি?কয়েকটি ক্ষারকের নাম লিখ?</vt:lpstr>
      <vt:lpstr>সমাধান</vt:lpstr>
      <vt:lpstr>PowerPoint Presentation</vt:lpstr>
      <vt:lpstr>      দলিয় কাজ-সমায় ১০ মিনিট</vt:lpstr>
      <vt:lpstr>দলিয় কাজ</vt:lpstr>
      <vt:lpstr>   সমাধান</vt:lpstr>
      <vt:lpstr>       এসিড, আঙ্গু্‌র, টমেটো।</vt:lpstr>
      <vt:lpstr>মুল্যায়ন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MAINUL ISLAM</dc:creator>
  <cp:lastModifiedBy>Jubair</cp:lastModifiedBy>
  <cp:revision>146</cp:revision>
  <dcterms:created xsi:type="dcterms:W3CDTF">2006-08-16T00:00:00Z</dcterms:created>
  <dcterms:modified xsi:type="dcterms:W3CDTF">2021-02-04T05:50:29Z</dcterms:modified>
</cp:coreProperties>
</file>