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79" r:id="rId12"/>
    <p:sldId id="266" r:id="rId13"/>
    <p:sldId id="267" r:id="rId14"/>
    <p:sldId id="268" r:id="rId15"/>
    <p:sldId id="269" r:id="rId16"/>
    <p:sldId id="27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01B93E-5ECA-46CA-AEF9-2EBC5FAD89EA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5BECFF-8A76-4B5A-A12B-3CB91AD74E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CC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72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914400"/>
            <a:ext cx="2895600" cy="1015663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971800"/>
            <a:ext cx="9601200" cy="1938992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7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838200"/>
            <a:ext cx="37338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62200" y="2362200"/>
                <a:ext cx="6553200" cy="1365374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rgbClr val="FF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2060"/>
                    </a:solidFill>
                  </a:rPr>
                  <a:t>আদর্শ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</a:rPr>
                  <a:t>বিচ্যুতি</a:t>
                </a:r>
                <a:r>
                  <a:rPr lang="en-US" sz="28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800" b="0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 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আয়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হার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গড়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হার</m:t>
                            </m:r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২</m:t>
                                </m:r>
                              </m:sup>
                            </m:sSup>
                          </m:num>
                          <m:den>
                            <m:eqArr>
                              <m:eqArrPr>
                                <m:ctrlP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১</m:t>
                                </m:r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   </m:t>
                                </m:r>
                              </m:e>
                            </m:eqArr>
                          </m:den>
                        </m:f>
                      </m:e>
                    </m:rad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362200"/>
                <a:ext cx="6553200" cy="1365374"/>
              </a:xfrm>
              <a:prstGeom prst="rect">
                <a:avLst/>
              </a:prstGeom>
              <a:blipFill rotWithShape="0">
                <a:blip r:embed="rId3"/>
                <a:stretch>
                  <a:fillRect l="-1857"/>
                </a:stretch>
              </a:blipFill>
              <a:ln>
                <a:solidFill>
                  <a:srgbClr val="FF33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4648200"/>
                <a:ext cx="10896600" cy="1082027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এখানে,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আয়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হার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গড়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হার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২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অতীতে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অর্জিত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আয়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হার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থেকে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গড়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আয়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হারের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পার্থক্যের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বর্গের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সমষ্টি</m:t>
                      </m:r>
                    </m:oMath>
                  </m:oMathPara>
                </a14:m>
                <a:endParaRPr lang="en-US" sz="2000" b="0" i="1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 smtClean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                              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বছরের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সংখ্যা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48200"/>
                <a:ext cx="10896600" cy="1082027"/>
              </a:xfrm>
              <a:prstGeom prst="rect">
                <a:avLst/>
              </a:prstGeom>
              <a:blipFill rotWithShape="0">
                <a:blip r:embed="rId5"/>
                <a:stretch>
                  <a:fillRect l="-559" t="-2793" b="-838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983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838200"/>
            <a:ext cx="9601200" cy="144655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২০১০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২০১৪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করবঃ</a:t>
            </a:r>
            <a:r>
              <a:rPr lang="en-US" sz="32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4421734"/>
                  </p:ext>
                </p:extLst>
              </p:nvPr>
            </p:nvGraphicFramePr>
            <p:xfrm>
              <a:off x="762000" y="2438400"/>
              <a:ext cx="10744200" cy="358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  <a:gridCol w="1143000"/>
                    <a:gridCol w="4343400"/>
                    <a:gridCol w="4267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বছর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/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সাল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]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( % )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</a:t>
                          </a:r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গড়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থেকে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ব্যবধান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</a:p>
                        <a:p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     (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গড়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</a:t>
                          </a:r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ব্যবধানের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বর্গ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২০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( ২০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৭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( ৭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৭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৪৯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২০১১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( ৫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= 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৮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(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৮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৮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৬৪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৫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৫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= 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১৮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(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১৮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×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১৮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৩২৪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২০১৩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১৫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( ১৫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১৩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২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( ২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২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 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৪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২০১৪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৩০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(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৩০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১৩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=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১৭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( ১৭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১৭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)    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=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২৮৯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যোগফল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৬৫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%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ব্যবধানের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বর্গের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যোগফল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             ৭৩০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4421734"/>
                  </p:ext>
                </p:extLst>
              </p:nvPr>
            </p:nvGraphicFramePr>
            <p:xfrm>
              <a:off x="762000" y="2438400"/>
              <a:ext cx="10744200" cy="3581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0600"/>
                    <a:gridCol w="1143000"/>
                    <a:gridCol w="4343400"/>
                    <a:gridCol w="4267200"/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বছর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/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সাল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]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আয়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( % )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4348" r="-98738" b="-4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</a:t>
                          </a:r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ব্যবধানের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বর্গ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50292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২০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144578" r="-98738" b="-4722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2143" t="-144578" r="-571" b="-47228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২০১১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312308" r="-98738" b="-5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2143" t="-312308" r="-571" b="-5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২০১২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8235" t="-412308" r="-757754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412308" r="-98738" b="-4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2143" t="-412308" r="-571" b="-4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২০১৩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১৫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512308" r="-98738" b="-3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2143" t="-512308" r="-571" b="-3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২০১৪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৩০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9369" t="-612308" r="-98738" b="-20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2143" t="-612308" r="-571" b="-20307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যোগফল</a:t>
                          </a:r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৬৫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%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ব্যবধানের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বর্গের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যোগফল</a:t>
                          </a:r>
                          <a:r>
                            <a:rPr lang="en-US" sz="20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                    ৭৩০ </a:t>
                          </a:r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76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3400"/>
            <a:ext cx="108204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১০%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১,৫০,০০০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ভবিষ্যৎমূল্য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62000" y="2362200"/>
                <a:ext cx="10972800" cy="3859967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rgbClr val="00B0F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 </a:t>
                </a:r>
              </a:p>
              <a:p>
                <a:r>
                  <a:rPr lang="en-US" sz="20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r>
                  <a:rPr lang="en-US" sz="2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ভবিষ্যৎমূল্য</a:t>
                </a:r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বর্তমানমূল্য</a:t>
                </a:r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 ১+ </a:t>
                </a:r>
                <a:r>
                  <a:rPr lang="en-US" sz="2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সুদের</a:t>
                </a:r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</a:t>
                </a:r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r>
                  <a:rPr lang="en-US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বাৎসরিক</a:t>
                </a:r>
                <a:r>
                  <a:rPr lang="en-US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মেয়াদ</a:t>
                </a:r>
                <a:r>
                  <a:rPr lang="en-US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</a:t>
                </a:r>
                <a:r>
                  <a:rPr lang="en-US" sz="2000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অথবা</a:t>
                </a:r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𝐹𝑉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𝑃𝑉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𝑖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en-US" sz="20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০০০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en-US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০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</m:oMath>
                  </m:oMathPara>
                </a14:m>
                <a:endParaRPr lang="en-US" sz="2000" b="0" i="1" dirty="0" smtClean="0">
                  <a:solidFill>
                    <a:srgbClr val="00B05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৫০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০০০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১০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৫০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০০০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×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.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২১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৮১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৫০০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en-US" sz="2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0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endParaRPr lang="en-US" sz="20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dirty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৮১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৫০০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000" b="0" dirty="0" smtClean="0">
                  <a:solidFill>
                    <a:srgbClr val="00B050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0" dirty="0" smtClean="0">
                    <a:solidFill>
                      <a:srgbClr val="00B050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362200"/>
                <a:ext cx="10972800" cy="3859967"/>
              </a:xfrm>
              <a:prstGeom prst="rect">
                <a:avLst/>
              </a:prstGeom>
              <a:blipFill rotWithShape="0">
                <a:blip r:embed="rId3"/>
                <a:stretch>
                  <a:fillRect l="-499" t="-7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00" y="3048000"/>
            <a:ext cx="4114800" cy="147732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এখানে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বর্তমান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মূল্য</a:t>
            </a:r>
            <a:r>
              <a:rPr lang="en-US" dirty="0" smtClean="0">
                <a:solidFill>
                  <a:srgbClr val="002060"/>
                </a:solidFill>
              </a:rPr>
              <a:t>(PV) = ১,৫০,০০০ </a:t>
            </a:r>
            <a:r>
              <a:rPr lang="en-US" dirty="0" err="1" smtClean="0">
                <a:solidFill>
                  <a:srgbClr val="002060"/>
                </a:solidFill>
              </a:rPr>
              <a:t>টাকা</a:t>
            </a:r>
            <a:r>
              <a:rPr lang="en-US" dirty="0" smtClean="0">
                <a:solidFill>
                  <a:srgbClr val="002060"/>
                </a:solidFill>
              </a:rPr>
              <a:t> ।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সুদের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হার</a:t>
            </a:r>
            <a:r>
              <a:rPr lang="en-US" dirty="0" smtClean="0">
                <a:solidFill>
                  <a:srgbClr val="002060"/>
                </a:solidFill>
              </a:rPr>
              <a:t>(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) = ১০% </a:t>
            </a:r>
            <a:r>
              <a:rPr lang="en-US" dirty="0" err="1" smtClean="0">
                <a:solidFill>
                  <a:srgbClr val="002060"/>
                </a:solidFill>
              </a:rPr>
              <a:t>বা</a:t>
            </a:r>
            <a:r>
              <a:rPr lang="en-US" dirty="0" smtClean="0">
                <a:solidFill>
                  <a:srgbClr val="002060"/>
                </a:solidFill>
              </a:rPr>
              <a:t> ০.১০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মেয়াদকাল</a:t>
            </a:r>
            <a:r>
              <a:rPr lang="en-US" dirty="0" smtClean="0">
                <a:solidFill>
                  <a:srgbClr val="002060"/>
                </a:solidFill>
              </a:rPr>
              <a:t>(n) = ২বছর 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ভবিষ্যৎমূল্য</a:t>
            </a:r>
            <a:r>
              <a:rPr lang="en-US" dirty="0" smtClean="0">
                <a:solidFill>
                  <a:srgbClr val="002060"/>
                </a:solidFill>
              </a:rPr>
              <a:t>(FV) = ?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467600" y="2720728"/>
            <a:ext cx="0" cy="3068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37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914400"/>
            <a:ext cx="37338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124200"/>
            <a:ext cx="8001000" cy="120032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৭%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৩০,০০০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ভবিষ্যৎমূল্য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609600"/>
            <a:ext cx="2971800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2286000"/>
            <a:ext cx="8305800" cy="34163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সময়মূল্য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FV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PV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n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ভবিষ্যৎমূল্য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8458200" cy="19621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33800" y="1590675"/>
            <a:ext cx="2743200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</a:rPr>
              <a:t>বাড়ির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কাজ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971800"/>
            <a:ext cx="8686800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</a:rPr>
              <a:t>ভবিষ্যৎমূল্য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নির্ণয়ের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সূত্রটি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প্রয়োগ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নিচের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সমস্যাটির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সমাধান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করে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আনবে</a:t>
            </a:r>
            <a:r>
              <a:rPr lang="en-US" sz="2800" dirty="0" smtClean="0">
                <a:solidFill>
                  <a:srgbClr val="002060"/>
                </a:solidFill>
              </a:rPr>
              <a:t> । 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১। </a:t>
            </a:r>
            <a:r>
              <a:rPr lang="en-US" sz="2800" dirty="0" err="1" smtClean="0">
                <a:solidFill>
                  <a:srgbClr val="002060"/>
                </a:solidFill>
              </a:rPr>
              <a:t>সমস্যাঃ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সুদের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হার</a:t>
            </a:r>
            <a:r>
              <a:rPr lang="en-US" sz="2800" dirty="0" smtClean="0">
                <a:solidFill>
                  <a:srgbClr val="002060"/>
                </a:solidFill>
              </a:rPr>
              <a:t> ১০% </a:t>
            </a:r>
            <a:r>
              <a:rPr lang="en-US" sz="2800" dirty="0" err="1" smtClean="0">
                <a:solidFill>
                  <a:srgbClr val="002060"/>
                </a:solidFill>
              </a:rPr>
              <a:t>হলে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বর্তমান</a:t>
            </a:r>
            <a:r>
              <a:rPr lang="en-US" sz="2800" dirty="0" smtClean="0">
                <a:solidFill>
                  <a:srgbClr val="002060"/>
                </a:solidFill>
              </a:rPr>
              <a:t> ১,০০,০০০ </a:t>
            </a:r>
            <a:r>
              <a:rPr lang="en-US" sz="2800" dirty="0" err="1" smtClean="0">
                <a:solidFill>
                  <a:srgbClr val="002060"/>
                </a:solidFill>
              </a:rPr>
              <a:t>টাকার</a:t>
            </a:r>
            <a:r>
              <a:rPr lang="en-US" sz="2800" dirty="0" smtClean="0">
                <a:solidFill>
                  <a:srgbClr val="002060"/>
                </a:solidFill>
              </a:rPr>
              <a:t> ৫ </a:t>
            </a:r>
            <a:r>
              <a:rPr lang="en-US" sz="2800" dirty="0" err="1" smtClean="0">
                <a:solidFill>
                  <a:srgbClr val="002060"/>
                </a:solidFill>
              </a:rPr>
              <a:t>বছর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পর</a:t>
            </a:r>
            <a:r>
              <a:rPr lang="en-US" sz="2800" smtClean="0">
                <a:solidFill>
                  <a:srgbClr val="002060"/>
                </a:solidFill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</a:rPr>
              <a:t>ভবিষ্য</a:t>
            </a:r>
            <a:r>
              <a:rPr lang="en-US" sz="2800" dirty="0" smtClean="0">
                <a:solidFill>
                  <a:srgbClr val="002060"/>
                </a:solidFill>
              </a:rPr>
              <a:t>ৎ </a:t>
            </a:r>
            <a:r>
              <a:rPr lang="en-US" sz="2800" dirty="0" err="1" smtClean="0">
                <a:solidFill>
                  <a:srgbClr val="002060"/>
                </a:solidFill>
              </a:rPr>
              <a:t>মূল্য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কত</a:t>
            </a:r>
            <a:r>
              <a:rPr lang="en-US" sz="2800" dirty="0" smtClean="0">
                <a:solidFill>
                  <a:srgbClr val="002060"/>
                </a:solidFill>
              </a:rPr>
              <a:t> ? 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6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1506200" cy="647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276600" y="914400"/>
            <a:ext cx="6324600" cy="52014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1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5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52600" y="533400"/>
            <a:ext cx="8229600" cy="5333999"/>
            <a:chOff x="1790700" y="1143000"/>
            <a:chExt cx="8229600" cy="5333999"/>
          </a:xfrm>
        </p:grpSpPr>
        <p:sp>
          <p:nvSpPr>
            <p:cNvPr id="2" name="TextBox 1"/>
            <p:cNvSpPr txBox="1"/>
            <p:nvPr/>
          </p:nvSpPr>
          <p:spPr>
            <a:xfrm>
              <a:off x="3581400" y="1143000"/>
              <a:ext cx="5181600" cy="70788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বিসমিল্লাহির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রাহমানের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রাহিম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1850886"/>
              <a:ext cx="8229600" cy="46261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133600" y="4163943"/>
              <a:ext cx="75438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৯ম—১০ম শ্রেণির সকল ছাত্র / ছাত্রীদেরকে স্বাগতম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09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685801"/>
            <a:ext cx="3276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685800"/>
            <a:ext cx="2293124" cy="2362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191000" y="2362200"/>
            <a:ext cx="5638800" cy="34163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খানজাহান আলী ( সুমন )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সহকারী শিক্ষক ( ব্যবসায় শাখা )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কবিরাজপুর শিহাব মাধ্যমিক বিদ্যালয়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রাজৈর, মাদারীপুর ।</a:t>
            </a: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মোবাইল নং- ০১৭১৬৮৬৮৩৮০ 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15000" y="1516798"/>
            <a:ext cx="1295400" cy="845403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762001"/>
            <a:ext cx="25908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362201"/>
            <a:ext cx="5181600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400" dirty="0"/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৯ম/১০ম</a:t>
            </a: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বিষয়ঃ ফিন্যান্স ও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/২০২০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/>
              <a:t> </a:t>
            </a:r>
            <a:endParaRPr lang="en-US" sz="4400" dirty="0"/>
          </a:p>
        </p:txBody>
      </p:sp>
      <p:sp>
        <p:nvSpPr>
          <p:cNvPr id="5" name="Down Arrow 4"/>
          <p:cNvSpPr/>
          <p:nvPr/>
        </p:nvSpPr>
        <p:spPr>
          <a:xfrm>
            <a:off x="5257800" y="1531442"/>
            <a:ext cx="1143000" cy="830759"/>
          </a:xfrm>
          <a:prstGeom prst="downArrow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5334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---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0"/>
            <a:ext cx="56388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47244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0" y="1143000"/>
            <a:ext cx="29718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743200"/>
            <a:ext cx="91440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3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743200"/>
            <a:ext cx="10058400" cy="31700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838200"/>
            <a:ext cx="35814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8800" dirty="0" smtClean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n>
                <a:solidFill>
                  <a:sysClr val="windowText" lastClr="000000"/>
                </a:solidFill>
              </a:ln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4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10515600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সফলভাবে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অত্যাবশ্যকীয়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ফলাফলের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609600"/>
            <a:ext cx="6400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9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09600"/>
            <a:ext cx="9982200" cy="563231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বিচ্যুতি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প্রত্যাশিত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পরিসংখ্যানিক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1331</TotalTime>
  <Words>588</Words>
  <Application>Microsoft Office PowerPoint</Application>
  <PresentationFormat>Widescreen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Cambria Math</vt:lpstr>
      <vt:lpstr>NikoshBAN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</dc:creator>
  <cp:lastModifiedBy>Windows User</cp:lastModifiedBy>
  <cp:revision>277</cp:revision>
  <dcterms:created xsi:type="dcterms:W3CDTF">2020-09-25T16:43:23Z</dcterms:created>
  <dcterms:modified xsi:type="dcterms:W3CDTF">2021-02-04T13:29:56Z</dcterms:modified>
</cp:coreProperties>
</file>