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0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6A941-02EB-4F2A-81F1-7C4709175B47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0D654-87C1-4933-B038-B2FE7E3F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D654-87C1-4933-B038-B2FE7E3FE8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3AF70B-34C7-4165-87F9-5F9F4701E91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B06318-A6E8-4620-ABEE-DFC1E2379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1534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numCol="1" rtlCol="0">
            <a:spAutoFit/>
          </a:bodyPr>
          <a:lstStyle/>
          <a:p>
            <a:r>
              <a:rPr lang="en-US" sz="6000" b="1" i="1" dirty="0" smtClean="0">
                <a:solidFill>
                  <a:schemeClr val="tx2">
                    <a:lumMod val="50000"/>
                  </a:schemeClr>
                </a:solidFill>
              </a:rPr>
              <a:t>Welcome to everyday</a:t>
            </a:r>
            <a:endParaRPr lang="en-US" sz="6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8458200" cy="4876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-2286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/>
              <a:t>evaluation</a:t>
            </a:r>
            <a:endParaRPr lang="en-US" sz="9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b="1" i="1" dirty="0" smtClean="0"/>
              <a:t>What is </a:t>
            </a:r>
            <a:r>
              <a:rPr lang="en-US" sz="5400" b="1" i="1" dirty="0" smtClean="0">
                <a:solidFill>
                  <a:schemeClr val="accent1">
                    <a:lumMod val="50000"/>
                  </a:schemeClr>
                </a:solidFill>
              </a:rPr>
              <a:t>finite</a:t>
            </a:r>
            <a:r>
              <a:rPr lang="en-US" sz="5400" b="1" i="1" dirty="0" smtClean="0"/>
              <a:t> verb?</a:t>
            </a:r>
          </a:p>
          <a:p>
            <a:pPr marL="342900" indent="-342900">
              <a:buAutoNum type="arabicPeriod"/>
            </a:pPr>
            <a:r>
              <a:rPr lang="en-US" sz="5400" b="1" i="1" dirty="0" smtClean="0"/>
              <a:t>What is</a:t>
            </a:r>
            <a:r>
              <a:rPr lang="en-US" sz="5400" b="1" i="1" dirty="0" smtClean="0">
                <a:solidFill>
                  <a:srgbClr val="002060"/>
                </a:solidFill>
              </a:rPr>
              <a:t> non-finite </a:t>
            </a:r>
            <a:r>
              <a:rPr lang="en-US" sz="5400" b="1" i="1" dirty="0" smtClean="0"/>
              <a:t>verb?</a:t>
            </a:r>
          </a:p>
          <a:p>
            <a:pPr marL="342900" indent="-342900">
              <a:buAutoNum type="arabicPeriod"/>
            </a:pPr>
            <a:r>
              <a:rPr lang="en-US" sz="5400" b="1" i="1" dirty="0" smtClean="0"/>
              <a:t>Make the classification of </a:t>
            </a:r>
            <a:r>
              <a:rPr lang="en-US" sz="5400" b="1" i="1" dirty="0" smtClean="0">
                <a:solidFill>
                  <a:srgbClr val="002060"/>
                </a:solidFill>
              </a:rPr>
              <a:t>finite verb</a:t>
            </a:r>
            <a:r>
              <a:rPr lang="en-US" sz="5400" b="1" i="1" dirty="0" smtClean="0"/>
              <a:t>.</a:t>
            </a:r>
            <a:endParaRPr lang="en-US" sz="5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Ok, more will be in the next class.</a:t>
            </a:r>
            <a:endParaRPr lang="en-US" sz="44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/>
              <a:t>Home task</a:t>
            </a:r>
            <a:endParaRPr lang="en-US" sz="9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After going home, try to classify primary and modal auxiliary verb and get it by heart.</a:t>
            </a:r>
            <a:endParaRPr lang="en-US" sz="36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7924800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ye-bye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"/>
            <a:ext cx="6553200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71676"/>
            <a:ext cx="8001000" cy="45815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613" y="1752600"/>
            <a:ext cx="55503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MITALI </a:t>
            </a:r>
            <a:r>
              <a:rPr lang="en-US" sz="28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Halder</a:t>
            </a:r>
            <a:endParaRPr lang="en-US" sz="28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Teacher </a:t>
            </a:r>
          </a:p>
          <a:p>
            <a:r>
              <a:rPr lang="en-US" sz="28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Dumuria</a:t>
            </a:r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High  School</a:t>
            </a:r>
          </a:p>
          <a:p>
            <a:endParaRPr lang="en-US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4267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Class: Eight</a:t>
            </a:r>
          </a:p>
          <a:p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Subject: English 2</a:t>
            </a:r>
            <a:r>
              <a:rPr lang="en-US" sz="2400" i="1" baseline="30000" dirty="0" smtClean="0">
                <a:solidFill>
                  <a:schemeClr val="tx2">
                    <a:lumMod val="50000"/>
                  </a:schemeClr>
                </a:solidFill>
              </a:rPr>
              <a:t>nd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paper</a:t>
            </a:r>
          </a:p>
          <a:p>
            <a:endParaRPr lang="en-US" sz="2400" i="1" dirty="0" smtClean="0"/>
          </a:p>
          <a:p>
            <a:endParaRPr lang="en-US" sz="2400" i="1" dirty="0"/>
          </a:p>
        </p:txBody>
      </p:sp>
      <p:sp>
        <p:nvSpPr>
          <p:cNvPr id="7" name="Flowchart: Punched Tape 6"/>
          <p:cNvSpPr/>
          <p:nvPr/>
        </p:nvSpPr>
        <p:spPr>
          <a:xfrm>
            <a:off x="152400" y="0"/>
            <a:ext cx="7924800" cy="1447800"/>
          </a:xfrm>
          <a:prstGeom prst="flowChartPunchedTap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endParaRPr lang="en-US" sz="9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1"/>
            <a:ext cx="3200400" cy="2514600"/>
          </a:xfrm>
          <a:prstGeom prst="rect">
            <a:avLst/>
          </a:prstGeom>
        </p:spPr>
      </p:pic>
      <p:pic>
        <p:nvPicPr>
          <p:cNvPr id="3" name="Picture 2" descr="child-eating-a-bana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895601"/>
            <a:ext cx="3726675" cy="2438400"/>
          </a:xfrm>
          <a:prstGeom prst="rect">
            <a:avLst/>
          </a:prstGeom>
        </p:spPr>
      </p:pic>
      <p:pic>
        <p:nvPicPr>
          <p:cNvPr id="4" name="Picture 3" descr="HowPastorsGetRich_main -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819401"/>
            <a:ext cx="31242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8200" y="533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</a:t>
            </a:r>
            <a:r>
              <a:rPr lang="en-US" sz="3200" i="1" u="sng" dirty="0" smtClean="0">
                <a:solidFill>
                  <a:srgbClr val="00B050"/>
                </a:solidFill>
              </a:rPr>
              <a:t>rains</a:t>
            </a:r>
            <a:r>
              <a:rPr lang="en-US" sz="3200" dirty="0" smtClean="0"/>
              <a:t> cats and dogs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44234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</a:t>
            </a:r>
            <a:r>
              <a:rPr lang="en-US" sz="3600" i="1" u="sng" dirty="0" smtClean="0">
                <a:solidFill>
                  <a:schemeClr val="accent6">
                    <a:lumMod val="75000"/>
                  </a:schemeClr>
                </a:solidFill>
              </a:rPr>
              <a:t> has </a:t>
            </a:r>
            <a:r>
              <a:rPr lang="en-US" sz="3600" dirty="0" smtClean="0"/>
              <a:t>much money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566734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baby</a:t>
            </a:r>
            <a:r>
              <a:rPr lang="en-US" sz="2800" u="sng" dirty="0" smtClean="0">
                <a:solidFill>
                  <a:schemeClr val="tx2"/>
                </a:solidFill>
              </a:rPr>
              <a:t> </a:t>
            </a:r>
            <a:r>
              <a:rPr lang="en-US" sz="2800" i="1" u="sng" dirty="0" smtClean="0">
                <a:solidFill>
                  <a:schemeClr val="tx2"/>
                </a:solidFill>
              </a:rPr>
              <a:t>eats </a:t>
            </a:r>
            <a:r>
              <a:rPr lang="en-US" sz="2800" dirty="0" smtClean="0"/>
              <a:t>banana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u="sng" dirty="0" smtClean="0">
                <a:solidFill>
                  <a:schemeClr val="tx2"/>
                </a:solidFill>
              </a:rPr>
              <a:t>Today’s topic is</a:t>
            </a:r>
            <a:endParaRPr lang="en-US" sz="6000" i="1" u="sng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3581400"/>
            <a:ext cx="708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tx2">
                    <a:lumMod val="50000"/>
                  </a:schemeClr>
                </a:solidFill>
              </a:rPr>
              <a:t>Verb</a:t>
            </a:r>
            <a:endParaRPr lang="en-US" sz="19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15240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solidFill>
                  <a:srgbClr val="7030A0"/>
                </a:solidFill>
              </a:rPr>
              <a:t>Learning outcome</a:t>
            </a:r>
            <a:endParaRPr lang="en-US" sz="6600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10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By the end of the lesson learners will be able to---</a:t>
            </a:r>
            <a:endParaRPr lang="en-US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i="1" dirty="0" smtClean="0">
                <a:solidFill>
                  <a:srgbClr val="0070C0"/>
                </a:solidFill>
              </a:rPr>
              <a:t>Say which words </a:t>
            </a:r>
            <a:r>
              <a:rPr lang="en-US" sz="4800" i="1" smtClean="0">
                <a:solidFill>
                  <a:srgbClr val="0070C0"/>
                </a:solidFill>
              </a:rPr>
              <a:t>are </a:t>
            </a:r>
            <a:r>
              <a:rPr lang="en-US" sz="4800" i="1" smtClean="0">
                <a:solidFill>
                  <a:srgbClr val="0070C0"/>
                </a:solidFill>
              </a:rPr>
              <a:t>verb.</a:t>
            </a:r>
            <a:endParaRPr lang="en-US" sz="4800" i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n-US" sz="4800" i="1" dirty="0" smtClean="0">
                <a:solidFill>
                  <a:srgbClr val="7030A0"/>
                </a:solidFill>
              </a:rPr>
              <a:t>Say </a:t>
            </a:r>
            <a:r>
              <a:rPr lang="en-US" sz="4800" i="1" dirty="0" smtClean="0">
                <a:solidFill>
                  <a:srgbClr val="7030A0"/>
                </a:solidFill>
              </a:rPr>
              <a:t>what is verb?</a:t>
            </a:r>
            <a:endParaRPr lang="en-US" sz="4800" i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4800" i="1" dirty="0" smtClean="0">
                <a:solidFill>
                  <a:schemeClr val="tx2">
                    <a:lumMod val="75000"/>
                  </a:schemeClr>
                </a:solidFill>
              </a:rPr>
              <a:t>Say the definition of verb </a:t>
            </a:r>
            <a:r>
              <a:rPr lang="en-US" sz="4800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4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8203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Verbs are mainly </a:t>
            </a:r>
            <a:r>
              <a:rPr lang="en-US" sz="4400" i="1" dirty="0" smtClean="0">
                <a:solidFill>
                  <a:srgbClr val="183962"/>
                </a:solidFill>
              </a:rPr>
              <a:t>two </a:t>
            </a:r>
            <a:r>
              <a:rPr lang="en-US" sz="4400" i="1" dirty="0" smtClean="0"/>
              <a:t>kinds---</a:t>
            </a:r>
          </a:p>
          <a:p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 Finite </a:t>
            </a:r>
            <a:r>
              <a:rPr lang="en-US" sz="4400" i="1" dirty="0" smtClean="0"/>
              <a:t>verb and 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Non- finite </a:t>
            </a:r>
            <a:r>
              <a:rPr lang="en-US" sz="4400" i="1" dirty="0" smtClean="0"/>
              <a:t>verb</a:t>
            </a:r>
            <a:endParaRPr lang="en-US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Classification of verb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231658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The verb which can be changed according to the number, person and tense is called Finite verb.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99918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/>
              <a:t>I </a:t>
            </a:r>
            <a:r>
              <a:rPr lang="en-US" sz="4800" i="1" dirty="0" smtClean="0">
                <a:solidFill>
                  <a:srgbClr val="002060"/>
                </a:solidFill>
              </a:rPr>
              <a:t> teach </a:t>
            </a:r>
            <a:r>
              <a:rPr lang="en-US" sz="4800" i="1" dirty="0" smtClean="0"/>
              <a:t>the learners everyday.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5329535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Here </a:t>
            </a:r>
            <a:r>
              <a:rPr lang="en-US" sz="5400" i="1" dirty="0" smtClean="0">
                <a:solidFill>
                  <a:schemeClr val="accent6">
                    <a:lumMod val="50000"/>
                  </a:schemeClr>
                </a:solidFill>
              </a:rPr>
              <a:t>‘teach’ </a:t>
            </a:r>
            <a:r>
              <a:rPr lang="en-US" sz="5400" i="1" dirty="0" smtClean="0"/>
              <a:t>is Finite verb.</a:t>
            </a:r>
            <a:endParaRPr lang="en-US" sz="5400" i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-Up Arrow 1"/>
          <p:cNvSpPr/>
          <p:nvPr/>
        </p:nvSpPr>
        <p:spPr>
          <a:xfrm>
            <a:off x="2286000" y="2286000"/>
            <a:ext cx="3657600" cy="381000"/>
          </a:xfrm>
          <a:prstGeom prst="leftRightUpArrow">
            <a:avLst>
              <a:gd name="adj1" fmla="val 25000"/>
              <a:gd name="adj2" fmla="val 131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810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Finite verb</a:t>
            </a:r>
            <a:endParaRPr lang="en-US" sz="5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Main verb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20574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Auxiliary verb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04800" y="3733800"/>
            <a:ext cx="1752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3048000"/>
            <a:ext cx="3352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7010400" y="13716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7162800" y="25908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" y="464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transitive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4648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intransitive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68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primary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3505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modal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49214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/>
              <a:t>Non-Finite verb</a:t>
            </a:r>
            <a:endParaRPr lang="en-US" sz="32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033989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The verb which can not be changed according to number, person and tense is called non-finite verb.</a:t>
            </a:r>
            <a:endParaRPr lang="en-US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7357" y="385497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>
                <a:solidFill>
                  <a:srgbClr val="002060"/>
                </a:solidFill>
              </a:rPr>
              <a:t>Taking</a:t>
            </a:r>
            <a:r>
              <a:rPr lang="en-US" sz="2800" i="1" dirty="0" smtClean="0"/>
              <a:t> a bath is important to our health.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648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</a:rPr>
              <a:t>Reading</a:t>
            </a:r>
            <a:r>
              <a:rPr lang="en-US" sz="2800" b="1" i="1" dirty="0" smtClean="0"/>
              <a:t> books helps us to gain knowledge.</a:t>
            </a:r>
            <a:endParaRPr lang="en-US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90052" y="5410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colored words are non-finite verb.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00300" y="164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Now </a:t>
            </a:r>
            <a:endParaRPr lang="en-US" sz="32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 smtClean="0"/>
              <a:t>Group work</a:t>
            </a:r>
            <a:endParaRPr lang="en-US" sz="8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/>
              <a:t>At first be divided into two groups and by asking one another, try to practice the above mentioned topic.</a:t>
            </a:r>
            <a:endParaRPr lang="en-US" sz="44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</TotalTime>
  <Words>244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lenovo</cp:lastModifiedBy>
  <cp:revision>21</cp:revision>
  <dcterms:created xsi:type="dcterms:W3CDTF">2010-05-05T00:13:09Z</dcterms:created>
  <dcterms:modified xsi:type="dcterms:W3CDTF">2021-02-04T16:08:29Z</dcterms:modified>
</cp:coreProperties>
</file>