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75" r:id="rId5"/>
    <p:sldId id="274"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ableStyles" Target="tableStyle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47EDD-212B-124E-AD1F-5F6D0582E7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EABE64-1D61-164E-87BF-9C78690EDE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1C7540-F957-B14C-A2A1-6307F7EA9CE7}"/>
              </a:ext>
            </a:extLst>
          </p:cNvPr>
          <p:cNvSpPr>
            <a:spLocks noGrp="1"/>
          </p:cNvSpPr>
          <p:nvPr>
            <p:ph type="dt" sz="half" idx="10"/>
          </p:nvPr>
        </p:nvSpPr>
        <p:spPr/>
        <p:txBody>
          <a:bodyPr/>
          <a:lstStyle/>
          <a:p>
            <a:fld id="{B0CA2D3F-D9B4-C940-A48F-58BD97A5F067}" type="datetimeFigureOut">
              <a:rPr lang="en-US" smtClean="0"/>
              <a:t>2/4/2021</a:t>
            </a:fld>
            <a:endParaRPr lang="en-US"/>
          </a:p>
        </p:txBody>
      </p:sp>
      <p:sp>
        <p:nvSpPr>
          <p:cNvPr id="5" name="Footer Placeholder 4">
            <a:extLst>
              <a:ext uri="{FF2B5EF4-FFF2-40B4-BE49-F238E27FC236}">
                <a16:creationId xmlns:a16="http://schemas.microsoft.com/office/drawing/2014/main" id="{6EBB78AF-2F2E-4D4C-88FD-77D123BF1C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75364C-1217-F549-BEA7-E99A9B5B98C0}"/>
              </a:ext>
            </a:extLst>
          </p:cNvPr>
          <p:cNvSpPr>
            <a:spLocks noGrp="1"/>
          </p:cNvSpPr>
          <p:nvPr>
            <p:ph type="sldNum" sz="quarter" idx="12"/>
          </p:nvPr>
        </p:nvSpPr>
        <p:spPr/>
        <p:txBody>
          <a:bodyPr/>
          <a:lstStyle/>
          <a:p>
            <a:fld id="{6A0B34FE-8A28-EC40-B376-4FE224C55CCB}" type="slidenum">
              <a:rPr lang="en-US" smtClean="0"/>
              <a:t>‹#›</a:t>
            </a:fld>
            <a:endParaRPr lang="en-US"/>
          </a:p>
        </p:txBody>
      </p:sp>
    </p:spTree>
    <p:extLst>
      <p:ext uri="{BB962C8B-B14F-4D97-AF65-F5344CB8AC3E}">
        <p14:creationId xmlns:p14="http://schemas.microsoft.com/office/powerpoint/2010/main" val="648339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D44F5-6DD9-B44A-B346-08E6A7873C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D0695F-4C0E-8C42-910B-1543C52239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7CD0CE-B559-E846-9D16-662416DBAEDB}"/>
              </a:ext>
            </a:extLst>
          </p:cNvPr>
          <p:cNvSpPr>
            <a:spLocks noGrp="1"/>
          </p:cNvSpPr>
          <p:nvPr>
            <p:ph type="dt" sz="half" idx="10"/>
          </p:nvPr>
        </p:nvSpPr>
        <p:spPr/>
        <p:txBody>
          <a:bodyPr/>
          <a:lstStyle/>
          <a:p>
            <a:fld id="{B0CA2D3F-D9B4-C940-A48F-58BD97A5F067}" type="datetimeFigureOut">
              <a:rPr lang="en-US" smtClean="0"/>
              <a:t>2/4/2021</a:t>
            </a:fld>
            <a:endParaRPr lang="en-US"/>
          </a:p>
        </p:txBody>
      </p:sp>
      <p:sp>
        <p:nvSpPr>
          <p:cNvPr id="5" name="Footer Placeholder 4">
            <a:extLst>
              <a:ext uri="{FF2B5EF4-FFF2-40B4-BE49-F238E27FC236}">
                <a16:creationId xmlns:a16="http://schemas.microsoft.com/office/drawing/2014/main" id="{22A9698B-1689-624F-9F2C-7CCC7CFEC4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82E731-7703-BF40-ADB7-AA0321F13C9C}"/>
              </a:ext>
            </a:extLst>
          </p:cNvPr>
          <p:cNvSpPr>
            <a:spLocks noGrp="1"/>
          </p:cNvSpPr>
          <p:nvPr>
            <p:ph type="sldNum" sz="quarter" idx="12"/>
          </p:nvPr>
        </p:nvSpPr>
        <p:spPr/>
        <p:txBody>
          <a:bodyPr/>
          <a:lstStyle/>
          <a:p>
            <a:fld id="{6A0B34FE-8A28-EC40-B376-4FE224C55CCB}" type="slidenum">
              <a:rPr lang="en-US" smtClean="0"/>
              <a:t>‹#›</a:t>
            </a:fld>
            <a:endParaRPr lang="en-US"/>
          </a:p>
        </p:txBody>
      </p:sp>
    </p:spTree>
    <p:extLst>
      <p:ext uri="{BB962C8B-B14F-4D97-AF65-F5344CB8AC3E}">
        <p14:creationId xmlns:p14="http://schemas.microsoft.com/office/powerpoint/2010/main" val="1763710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83E2DD-0EC1-0340-AABD-D1E50A2A38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3BCB2A-7709-CB47-9AC6-8BD96CEED9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6D54A5-6ECC-8046-9BC7-8806920940A1}"/>
              </a:ext>
            </a:extLst>
          </p:cNvPr>
          <p:cNvSpPr>
            <a:spLocks noGrp="1"/>
          </p:cNvSpPr>
          <p:nvPr>
            <p:ph type="dt" sz="half" idx="10"/>
          </p:nvPr>
        </p:nvSpPr>
        <p:spPr/>
        <p:txBody>
          <a:bodyPr/>
          <a:lstStyle/>
          <a:p>
            <a:fld id="{B0CA2D3F-D9B4-C940-A48F-58BD97A5F067}" type="datetimeFigureOut">
              <a:rPr lang="en-US" smtClean="0"/>
              <a:t>2/4/2021</a:t>
            </a:fld>
            <a:endParaRPr lang="en-US"/>
          </a:p>
        </p:txBody>
      </p:sp>
      <p:sp>
        <p:nvSpPr>
          <p:cNvPr id="5" name="Footer Placeholder 4">
            <a:extLst>
              <a:ext uri="{FF2B5EF4-FFF2-40B4-BE49-F238E27FC236}">
                <a16:creationId xmlns:a16="http://schemas.microsoft.com/office/drawing/2014/main" id="{07916AB8-2225-F847-99C9-5E6565D2D7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477B35-7CBC-3447-879B-98E9389EE9AF}"/>
              </a:ext>
            </a:extLst>
          </p:cNvPr>
          <p:cNvSpPr>
            <a:spLocks noGrp="1"/>
          </p:cNvSpPr>
          <p:nvPr>
            <p:ph type="sldNum" sz="quarter" idx="12"/>
          </p:nvPr>
        </p:nvSpPr>
        <p:spPr/>
        <p:txBody>
          <a:bodyPr/>
          <a:lstStyle/>
          <a:p>
            <a:fld id="{6A0B34FE-8A28-EC40-B376-4FE224C55CCB}" type="slidenum">
              <a:rPr lang="en-US" smtClean="0"/>
              <a:t>‹#›</a:t>
            </a:fld>
            <a:endParaRPr lang="en-US"/>
          </a:p>
        </p:txBody>
      </p:sp>
    </p:spTree>
    <p:extLst>
      <p:ext uri="{BB962C8B-B14F-4D97-AF65-F5344CB8AC3E}">
        <p14:creationId xmlns:p14="http://schemas.microsoft.com/office/powerpoint/2010/main" val="1522638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D252E-27BC-F54A-8452-E5450B9167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2F09FE-7276-074F-BCF2-4F8BE21F04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DE795D-30E4-4641-9FD4-946F3FB9EA30}"/>
              </a:ext>
            </a:extLst>
          </p:cNvPr>
          <p:cNvSpPr>
            <a:spLocks noGrp="1"/>
          </p:cNvSpPr>
          <p:nvPr>
            <p:ph type="dt" sz="half" idx="10"/>
          </p:nvPr>
        </p:nvSpPr>
        <p:spPr/>
        <p:txBody>
          <a:bodyPr/>
          <a:lstStyle/>
          <a:p>
            <a:fld id="{B0CA2D3F-D9B4-C940-A48F-58BD97A5F067}" type="datetimeFigureOut">
              <a:rPr lang="en-US" smtClean="0"/>
              <a:t>2/4/2021</a:t>
            </a:fld>
            <a:endParaRPr lang="en-US"/>
          </a:p>
        </p:txBody>
      </p:sp>
      <p:sp>
        <p:nvSpPr>
          <p:cNvPr id="5" name="Footer Placeholder 4">
            <a:extLst>
              <a:ext uri="{FF2B5EF4-FFF2-40B4-BE49-F238E27FC236}">
                <a16:creationId xmlns:a16="http://schemas.microsoft.com/office/drawing/2014/main" id="{BB7D7452-57DC-5344-B988-0F5B14A686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BD07CF-CC76-384A-8CB5-A803A6BE228F}"/>
              </a:ext>
            </a:extLst>
          </p:cNvPr>
          <p:cNvSpPr>
            <a:spLocks noGrp="1"/>
          </p:cNvSpPr>
          <p:nvPr>
            <p:ph type="sldNum" sz="quarter" idx="12"/>
          </p:nvPr>
        </p:nvSpPr>
        <p:spPr/>
        <p:txBody>
          <a:bodyPr/>
          <a:lstStyle/>
          <a:p>
            <a:fld id="{6A0B34FE-8A28-EC40-B376-4FE224C55CCB}" type="slidenum">
              <a:rPr lang="en-US" smtClean="0"/>
              <a:t>‹#›</a:t>
            </a:fld>
            <a:endParaRPr lang="en-US"/>
          </a:p>
        </p:txBody>
      </p:sp>
    </p:spTree>
    <p:extLst>
      <p:ext uri="{BB962C8B-B14F-4D97-AF65-F5344CB8AC3E}">
        <p14:creationId xmlns:p14="http://schemas.microsoft.com/office/powerpoint/2010/main" val="1326424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62507-6A29-3049-9C8E-C35B25E733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53A2C4-EFB4-404B-857E-605F387BFC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6FCCD6-AD3E-FE48-A3F7-C8D57FFD8155}"/>
              </a:ext>
            </a:extLst>
          </p:cNvPr>
          <p:cNvSpPr>
            <a:spLocks noGrp="1"/>
          </p:cNvSpPr>
          <p:nvPr>
            <p:ph type="dt" sz="half" idx="10"/>
          </p:nvPr>
        </p:nvSpPr>
        <p:spPr/>
        <p:txBody>
          <a:bodyPr/>
          <a:lstStyle/>
          <a:p>
            <a:fld id="{B0CA2D3F-D9B4-C940-A48F-58BD97A5F067}" type="datetimeFigureOut">
              <a:rPr lang="en-US" smtClean="0"/>
              <a:t>2/4/2021</a:t>
            </a:fld>
            <a:endParaRPr lang="en-US"/>
          </a:p>
        </p:txBody>
      </p:sp>
      <p:sp>
        <p:nvSpPr>
          <p:cNvPr id="5" name="Footer Placeholder 4">
            <a:extLst>
              <a:ext uri="{FF2B5EF4-FFF2-40B4-BE49-F238E27FC236}">
                <a16:creationId xmlns:a16="http://schemas.microsoft.com/office/drawing/2014/main" id="{FB1632BB-EDF9-6044-BF09-E2023FBB3D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7161BF-7602-6C46-9318-DBB2F4B791FB}"/>
              </a:ext>
            </a:extLst>
          </p:cNvPr>
          <p:cNvSpPr>
            <a:spLocks noGrp="1"/>
          </p:cNvSpPr>
          <p:nvPr>
            <p:ph type="sldNum" sz="quarter" idx="12"/>
          </p:nvPr>
        </p:nvSpPr>
        <p:spPr/>
        <p:txBody>
          <a:bodyPr/>
          <a:lstStyle/>
          <a:p>
            <a:fld id="{6A0B34FE-8A28-EC40-B376-4FE224C55CCB}" type="slidenum">
              <a:rPr lang="en-US" smtClean="0"/>
              <a:t>‹#›</a:t>
            </a:fld>
            <a:endParaRPr lang="en-US"/>
          </a:p>
        </p:txBody>
      </p:sp>
    </p:spTree>
    <p:extLst>
      <p:ext uri="{BB962C8B-B14F-4D97-AF65-F5344CB8AC3E}">
        <p14:creationId xmlns:p14="http://schemas.microsoft.com/office/powerpoint/2010/main" val="3324904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5C4CA-4998-F94F-BF47-9D3427CBD7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F16FC0-637D-7845-A203-F1D66372DC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7F3FFF-76FE-484D-B3A8-E5F568DE6C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DC335C-6E23-AD4C-9E4F-2A2A477FC302}"/>
              </a:ext>
            </a:extLst>
          </p:cNvPr>
          <p:cNvSpPr>
            <a:spLocks noGrp="1"/>
          </p:cNvSpPr>
          <p:nvPr>
            <p:ph type="dt" sz="half" idx="10"/>
          </p:nvPr>
        </p:nvSpPr>
        <p:spPr/>
        <p:txBody>
          <a:bodyPr/>
          <a:lstStyle/>
          <a:p>
            <a:fld id="{B0CA2D3F-D9B4-C940-A48F-58BD97A5F067}" type="datetimeFigureOut">
              <a:rPr lang="en-US" smtClean="0"/>
              <a:t>2/4/2021</a:t>
            </a:fld>
            <a:endParaRPr lang="en-US"/>
          </a:p>
        </p:txBody>
      </p:sp>
      <p:sp>
        <p:nvSpPr>
          <p:cNvPr id="6" name="Footer Placeholder 5">
            <a:extLst>
              <a:ext uri="{FF2B5EF4-FFF2-40B4-BE49-F238E27FC236}">
                <a16:creationId xmlns:a16="http://schemas.microsoft.com/office/drawing/2014/main" id="{4D1DF70B-373C-3C44-8247-3CAF8FDB05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B677D9-BCF2-D941-8BD9-2A5793A947B5}"/>
              </a:ext>
            </a:extLst>
          </p:cNvPr>
          <p:cNvSpPr>
            <a:spLocks noGrp="1"/>
          </p:cNvSpPr>
          <p:nvPr>
            <p:ph type="sldNum" sz="quarter" idx="12"/>
          </p:nvPr>
        </p:nvSpPr>
        <p:spPr/>
        <p:txBody>
          <a:bodyPr/>
          <a:lstStyle/>
          <a:p>
            <a:fld id="{6A0B34FE-8A28-EC40-B376-4FE224C55CCB}" type="slidenum">
              <a:rPr lang="en-US" smtClean="0"/>
              <a:t>‹#›</a:t>
            </a:fld>
            <a:endParaRPr lang="en-US"/>
          </a:p>
        </p:txBody>
      </p:sp>
    </p:spTree>
    <p:extLst>
      <p:ext uri="{BB962C8B-B14F-4D97-AF65-F5344CB8AC3E}">
        <p14:creationId xmlns:p14="http://schemas.microsoft.com/office/powerpoint/2010/main" val="831027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6617F-283A-A74C-AC53-6895156DA1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B2B199-C857-6F41-9416-756D753CA6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DE817D-2C62-9C45-A323-1A8C1BF7F6B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2C3B6A3-3B9E-614D-B9AA-87B9F722EA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BAB250-C6C9-3A4C-9CB0-93277BDCBC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0F6B94-55EF-E14C-8E9C-B6A2E2766F3B}"/>
              </a:ext>
            </a:extLst>
          </p:cNvPr>
          <p:cNvSpPr>
            <a:spLocks noGrp="1"/>
          </p:cNvSpPr>
          <p:nvPr>
            <p:ph type="dt" sz="half" idx="10"/>
          </p:nvPr>
        </p:nvSpPr>
        <p:spPr/>
        <p:txBody>
          <a:bodyPr/>
          <a:lstStyle/>
          <a:p>
            <a:fld id="{B0CA2D3F-D9B4-C940-A48F-58BD97A5F067}" type="datetimeFigureOut">
              <a:rPr lang="en-US" smtClean="0"/>
              <a:t>2/4/2021</a:t>
            </a:fld>
            <a:endParaRPr lang="en-US"/>
          </a:p>
        </p:txBody>
      </p:sp>
      <p:sp>
        <p:nvSpPr>
          <p:cNvPr id="8" name="Footer Placeholder 7">
            <a:extLst>
              <a:ext uri="{FF2B5EF4-FFF2-40B4-BE49-F238E27FC236}">
                <a16:creationId xmlns:a16="http://schemas.microsoft.com/office/drawing/2014/main" id="{9757F815-6D18-6348-9B2F-C0CA342087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64C0008-EA9A-0C4A-AC18-DC66158DF51B}"/>
              </a:ext>
            </a:extLst>
          </p:cNvPr>
          <p:cNvSpPr>
            <a:spLocks noGrp="1"/>
          </p:cNvSpPr>
          <p:nvPr>
            <p:ph type="sldNum" sz="quarter" idx="12"/>
          </p:nvPr>
        </p:nvSpPr>
        <p:spPr/>
        <p:txBody>
          <a:bodyPr/>
          <a:lstStyle/>
          <a:p>
            <a:fld id="{6A0B34FE-8A28-EC40-B376-4FE224C55CCB}" type="slidenum">
              <a:rPr lang="en-US" smtClean="0"/>
              <a:t>‹#›</a:t>
            </a:fld>
            <a:endParaRPr lang="en-US"/>
          </a:p>
        </p:txBody>
      </p:sp>
    </p:spTree>
    <p:extLst>
      <p:ext uri="{BB962C8B-B14F-4D97-AF65-F5344CB8AC3E}">
        <p14:creationId xmlns:p14="http://schemas.microsoft.com/office/powerpoint/2010/main" val="4006362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BCAF6-378C-174C-91A9-461F4E5348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0FCDB5-292C-B140-BB2F-0FE69987D2B7}"/>
              </a:ext>
            </a:extLst>
          </p:cNvPr>
          <p:cNvSpPr>
            <a:spLocks noGrp="1"/>
          </p:cNvSpPr>
          <p:nvPr>
            <p:ph type="dt" sz="half" idx="10"/>
          </p:nvPr>
        </p:nvSpPr>
        <p:spPr/>
        <p:txBody>
          <a:bodyPr/>
          <a:lstStyle/>
          <a:p>
            <a:fld id="{B0CA2D3F-D9B4-C940-A48F-58BD97A5F067}" type="datetimeFigureOut">
              <a:rPr lang="en-US" smtClean="0"/>
              <a:t>2/4/2021</a:t>
            </a:fld>
            <a:endParaRPr lang="en-US"/>
          </a:p>
        </p:txBody>
      </p:sp>
      <p:sp>
        <p:nvSpPr>
          <p:cNvPr id="4" name="Footer Placeholder 3">
            <a:extLst>
              <a:ext uri="{FF2B5EF4-FFF2-40B4-BE49-F238E27FC236}">
                <a16:creationId xmlns:a16="http://schemas.microsoft.com/office/drawing/2014/main" id="{559A0BFA-7645-AC4B-90D6-A0A5B6F8CB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E9DC8F-28CA-0D42-B168-3AE34DACCE5E}"/>
              </a:ext>
            </a:extLst>
          </p:cNvPr>
          <p:cNvSpPr>
            <a:spLocks noGrp="1"/>
          </p:cNvSpPr>
          <p:nvPr>
            <p:ph type="sldNum" sz="quarter" idx="12"/>
          </p:nvPr>
        </p:nvSpPr>
        <p:spPr/>
        <p:txBody>
          <a:bodyPr/>
          <a:lstStyle/>
          <a:p>
            <a:fld id="{6A0B34FE-8A28-EC40-B376-4FE224C55CCB}" type="slidenum">
              <a:rPr lang="en-US" smtClean="0"/>
              <a:t>‹#›</a:t>
            </a:fld>
            <a:endParaRPr lang="en-US"/>
          </a:p>
        </p:txBody>
      </p:sp>
    </p:spTree>
    <p:extLst>
      <p:ext uri="{BB962C8B-B14F-4D97-AF65-F5344CB8AC3E}">
        <p14:creationId xmlns:p14="http://schemas.microsoft.com/office/powerpoint/2010/main" val="4218717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D31F50-1628-6348-83F0-4476B1B0109C}"/>
              </a:ext>
            </a:extLst>
          </p:cNvPr>
          <p:cNvSpPr>
            <a:spLocks noGrp="1"/>
          </p:cNvSpPr>
          <p:nvPr>
            <p:ph type="dt" sz="half" idx="10"/>
          </p:nvPr>
        </p:nvSpPr>
        <p:spPr/>
        <p:txBody>
          <a:bodyPr/>
          <a:lstStyle/>
          <a:p>
            <a:fld id="{B0CA2D3F-D9B4-C940-A48F-58BD97A5F067}" type="datetimeFigureOut">
              <a:rPr lang="en-US" smtClean="0"/>
              <a:t>2/4/2021</a:t>
            </a:fld>
            <a:endParaRPr lang="en-US"/>
          </a:p>
        </p:txBody>
      </p:sp>
      <p:sp>
        <p:nvSpPr>
          <p:cNvPr id="3" name="Footer Placeholder 2">
            <a:extLst>
              <a:ext uri="{FF2B5EF4-FFF2-40B4-BE49-F238E27FC236}">
                <a16:creationId xmlns:a16="http://schemas.microsoft.com/office/drawing/2014/main" id="{16B5E20D-9582-0346-9B63-A8C7CC6414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27515B-D085-4F4F-BEE0-16758280BC22}"/>
              </a:ext>
            </a:extLst>
          </p:cNvPr>
          <p:cNvSpPr>
            <a:spLocks noGrp="1"/>
          </p:cNvSpPr>
          <p:nvPr>
            <p:ph type="sldNum" sz="quarter" idx="12"/>
          </p:nvPr>
        </p:nvSpPr>
        <p:spPr/>
        <p:txBody>
          <a:bodyPr/>
          <a:lstStyle/>
          <a:p>
            <a:fld id="{6A0B34FE-8A28-EC40-B376-4FE224C55CCB}" type="slidenum">
              <a:rPr lang="en-US" smtClean="0"/>
              <a:t>‹#›</a:t>
            </a:fld>
            <a:endParaRPr lang="en-US"/>
          </a:p>
        </p:txBody>
      </p:sp>
    </p:spTree>
    <p:extLst>
      <p:ext uri="{BB962C8B-B14F-4D97-AF65-F5344CB8AC3E}">
        <p14:creationId xmlns:p14="http://schemas.microsoft.com/office/powerpoint/2010/main" val="137564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E539C-79BD-C043-A85D-95D1AC8E83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23BED9-311C-024F-9A5A-ACF9C72BC6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EDF476-DDB7-F244-96DA-53AF5F05C3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60AABC-147B-2843-9C13-D1337BFC8152}"/>
              </a:ext>
            </a:extLst>
          </p:cNvPr>
          <p:cNvSpPr>
            <a:spLocks noGrp="1"/>
          </p:cNvSpPr>
          <p:nvPr>
            <p:ph type="dt" sz="half" idx="10"/>
          </p:nvPr>
        </p:nvSpPr>
        <p:spPr/>
        <p:txBody>
          <a:bodyPr/>
          <a:lstStyle/>
          <a:p>
            <a:fld id="{B0CA2D3F-D9B4-C940-A48F-58BD97A5F067}" type="datetimeFigureOut">
              <a:rPr lang="en-US" smtClean="0"/>
              <a:t>2/4/2021</a:t>
            </a:fld>
            <a:endParaRPr lang="en-US"/>
          </a:p>
        </p:txBody>
      </p:sp>
      <p:sp>
        <p:nvSpPr>
          <p:cNvPr id="6" name="Footer Placeholder 5">
            <a:extLst>
              <a:ext uri="{FF2B5EF4-FFF2-40B4-BE49-F238E27FC236}">
                <a16:creationId xmlns:a16="http://schemas.microsoft.com/office/drawing/2014/main" id="{E191D870-F238-2348-94CE-1BE6D0EB93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14B83A-541A-0C4F-853A-7C3968416805}"/>
              </a:ext>
            </a:extLst>
          </p:cNvPr>
          <p:cNvSpPr>
            <a:spLocks noGrp="1"/>
          </p:cNvSpPr>
          <p:nvPr>
            <p:ph type="sldNum" sz="quarter" idx="12"/>
          </p:nvPr>
        </p:nvSpPr>
        <p:spPr/>
        <p:txBody>
          <a:bodyPr/>
          <a:lstStyle/>
          <a:p>
            <a:fld id="{6A0B34FE-8A28-EC40-B376-4FE224C55CCB}" type="slidenum">
              <a:rPr lang="en-US" smtClean="0"/>
              <a:t>‹#›</a:t>
            </a:fld>
            <a:endParaRPr lang="en-US"/>
          </a:p>
        </p:txBody>
      </p:sp>
    </p:spTree>
    <p:extLst>
      <p:ext uri="{BB962C8B-B14F-4D97-AF65-F5344CB8AC3E}">
        <p14:creationId xmlns:p14="http://schemas.microsoft.com/office/powerpoint/2010/main" val="4038118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4C553-3FE7-BA4D-981A-7CF8F0661F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38E6A0F-D696-C54A-9DB6-A8F296DD4C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010706F-DB42-454D-9D62-7EFF312236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CC872B-524C-554D-9602-AA89785913B4}"/>
              </a:ext>
            </a:extLst>
          </p:cNvPr>
          <p:cNvSpPr>
            <a:spLocks noGrp="1"/>
          </p:cNvSpPr>
          <p:nvPr>
            <p:ph type="dt" sz="half" idx="10"/>
          </p:nvPr>
        </p:nvSpPr>
        <p:spPr/>
        <p:txBody>
          <a:bodyPr/>
          <a:lstStyle/>
          <a:p>
            <a:fld id="{B0CA2D3F-D9B4-C940-A48F-58BD97A5F067}" type="datetimeFigureOut">
              <a:rPr lang="en-US" smtClean="0"/>
              <a:t>2/4/2021</a:t>
            </a:fld>
            <a:endParaRPr lang="en-US"/>
          </a:p>
        </p:txBody>
      </p:sp>
      <p:sp>
        <p:nvSpPr>
          <p:cNvPr id="6" name="Footer Placeholder 5">
            <a:extLst>
              <a:ext uri="{FF2B5EF4-FFF2-40B4-BE49-F238E27FC236}">
                <a16:creationId xmlns:a16="http://schemas.microsoft.com/office/drawing/2014/main" id="{1FD19756-E1FF-DE41-B150-6E88197FF6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D494BD-4083-9E44-AD8B-FB24498445B4}"/>
              </a:ext>
            </a:extLst>
          </p:cNvPr>
          <p:cNvSpPr>
            <a:spLocks noGrp="1"/>
          </p:cNvSpPr>
          <p:nvPr>
            <p:ph type="sldNum" sz="quarter" idx="12"/>
          </p:nvPr>
        </p:nvSpPr>
        <p:spPr/>
        <p:txBody>
          <a:bodyPr/>
          <a:lstStyle/>
          <a:p>
            <a:fld id="{6A0B34FE-8A28-EC40-B376-4FE224C55CCB}" type="slidenum">
              <a:rPr lang="en-US" smtClean="0"/>
              <a:t>‹#›</a:t>
            </a:fld>
            <a:endParaRPr lang="en-US"/>
          </a:p>
        </p:txBody>
      </p:sp>
    </p:spTree>
    <p:extLst>
      <p:ext uri="{BB962C8B-B14F-4D97-AF65-F5344CB8AC3E}">
        <p14:creationId xmlns:p14="http://schemas.microsoft.com/office/powerpoint/2010/main" val="1592275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7C93A0-1DE3-EA4D-9D2D-6B6789D04B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4CE124-B3DB-0E4A-AF8F-BA7C9AF8E3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22C0CB-6AC2-7148-AA74-34C67A0FAA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CA2D3F-D9B4-C940-A48F-58BD97A5F067}" type="datetimeFigureOut">
              <a:rPr lang="en-US" smtClean="0"/>
              <a:t>2/4/2021</a:t>
            </a:fld>
            <a:endParaRPr lang="en-US"/>
          </a:p>
        </p:txBody>
      </p:sp>
      <p:sp>
        <p:nvSpPr>
          <p:cNvPr id="5" name="Footer Placeholder 4">
            <a:extLst>
              <a:ext uri="{FF2B5EF4-FFF2-40B4-BE49-F238E27FC236}">
                <a16:creationId xmlns:a16="http://schemas.microsoft.com/office/drawing/2014/main" id="{9FE7E0B5-6A0C-0640-96F9-255CAB5D43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205A4C-1329-9F43-B91D-72A0C3122C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0B34FE-8A28-EC40-B376-4FE224C55CCB}" type="slidenum">
              <a:rPr lang="en-US" smtClean="0"/>
              <a:t>‹#›</a:t>
            </a:fld>
            <a:endParaRPr lang="en-US"/>
          </a:p>
        </p:txBody>
      </p:sp>
    </p:spTree>
    <p:extLst>
      <p:ext uri="{BB962C8B-B14F-4D97-AF65-F5344CB8AC3E}">
        <p14:creationId xmlns:p14="http://schemas.microsoft.com/office/powerpoint/2010/main" val="1926517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hyperlink" Target="mailto:rabiul.agc.sw@gmail" TargetMode="External" /><Relationship Id="rId1" Type="http://schemas.openxmlformats.org/officeDocument/2006/relationships/slideLayout" Target="../slideLayouts/slideLayout4.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4.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99801-E4CE-3C42-B0E3-603BA7C91794}"/>
              </a:ext>
            </a:extLst>
          </p:cNvPr>
          <p:cNvSpPr>
            <a:spLocks noGrp="1"/>
          </p:cNvSpPr>
          <p:nvPr>
            <p:ph type="ctrTitle"/>
          </p:nvPr>
        </p:nvSpPr>
        <p:spPr/>
        <p:txBody>
          <a:bodyPr/>
          <a:lstStyle/>
          <a:p>
            <a:r>
              <a:rPr lang="en-US"/>
              <a:t>স্বাগত </a:t>
            </a:r>
          </a:p>
        </p:txBody>
      </p:sp>
      <p:sp>
        <p:nvSpPr>
          <p:cNvPr id="3" name="Subtitle 2">
            <a:extLst>
              <a:ext uri="{FF2B5EF4-FFF2-40B4-BE49-F238E27FC236}">
                <a16:creationId xmlns:a16="http://schemas.microsoft.com/office/drawing/2014/main" id="{732EE8CF-D5E1-1441-B60C-CDE2D1904971}"/>
              </a:ext>
            </a:extLst>
          </p:cNvPr>
          <p:cNvSpPr>
            <a:spLocks noGrp="1"/>
          </p:cNvSpPr>
          <p:nvPr>
            <p:ph type="subTitle" idx="1"/>
          </p:nvPr>
        </p:nvSpPr>
        <p:spPr/>
        <p:txBody>
          <a:bodyPr/>
          <a:lstStyle/>
          <a:p>
            <a:endParaRPr lang="en-US"/>
          </a:p>
        </p:txBody>
      </p:sp>
      <p:pic>
        <p:nvPicPr>
          <p:cNvPr id="4" name="Picture 4">
            <a:extLst>
              <a:ext uri="{FF2B5EF4-FFF2-40B4-BE49-F238E27FC236}">
                <a16:creationId xmlns:a16="http://schemas.microsoft.com/office/drawing/2014/main" id="{C134CEA1-A5C6-AB4D-8C4C-46B8B32615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0610" y="3352800"/>
            <a:ext cx="5715000" cy="3810000"/>
          </a:xfrm>
          <a:prstGeom prst="rect">
            <a:avLst/>
          </a:prstGeom>
        </p:spPr>
      </p:pic>
    </p:spTree>
    <p:extLst>
      <p:ext uri="{BB962C8B-B14F-4D97-AF65-F5344CB8AC3E}">
        <p14:creationId xmlns:p14="http://schemas.microsoft.com/office/powerpoint/2010/main" val="4257033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ECCBB-9346-7047-9E32-CB6B32D43226}"/>
              </a:ext>
            </a:extLst>
          </p:cNvPr>
          <p:cNvSpPr>
            <a:spLocks noGrp="1"/>
          </p:cNvSpPr>
          <p:nvPr>
            <p:ph type="title"/>
          </p:nvPr>
        </p:nvSpPr>
        <p:spPr/>
        <p:txBody>
          <a:bodyPr/>
          <a:lstStyle/>
          <a:p>
            <a:r>
              <a:rPr lang="en-US">
                <a:solidFill>
                  <a:schemeClr val="bg1"/>
                </a:solidFill>
              </a:rPr>
              <a:t>ইসলামি শরিয়তের পরিভাষায়  যাকাত</a:t>
            </a:r>
            <a:r>
              <a:rPr lang="en-US"/>
              <a:t>  </a:t>
            </a:r>
          </a:p>
        </p:txBody>
      </p:sp>
      <p:sp>
        <p:nvSpPr>
          <p:cNvPr id="3" name="Content Placeholder 2">
            <a:extLst>
              <a:ext uri="{FF2B5EF4-FFF2-40B4-BE49-F238E27FC236}">
                <a16:creationId xmlns:a16="http://schemas.microsoft.com/office/drawing/2014/main" id="{9125FBB9-F776-E648-BC45-B0ED24734AE2}"/>
              </a:ext>
            </a:extLst>
          </p:cNvPr>
          <p:cNvSpPr>
            <a:spLocks noGrp="1"/>
          </p:cNvSpPr>
          <p:nvPr>
            <p:ph idx="1"/>
          </p:nvPr>
        </p:nvSpPr>
        <p:spPr>
          <a:xfrm>
            <a:off x="2106217" y="2164952"/>
            <a:ext cx="6644878" cy="3389313"/>
          </a:xfrm>
        </p:spPr>
        <p:txBody>
          <a:bodyPr/>
          <a:lstStyle/>
          <a:p>
            <a:pPr marL="0" indent="0">
              <a:buNone/>
            </a:pPr>
            <a:r>
              <a:rPr lang="en-US"/>
              <a:t>ঋণ ও সাংসারিক প্রয়োজন ব্যতীত নিসাব পরিমাণ ( অর্থাৎ সাড়ে সাত তোলা স্বর্ণ অথবা সাড়ে বায়ান্ন তোলা রৌপ্য অথবা সমপরিমাণ অর্থ)  যদি কারও নিকট পূর্ণ একবছর গচ্ছিত থাকে,  তার নির্দিষ্ট অংশ আল্লাহর নির্দেশিত পথে বাধ্যতামূলকভাবে ব্যয় করার বিধানই যাকাত।                </a:t>
            </a:r>
          </a:p>
        </p:txBody>
      </p:sp>
      <p:sp>
        <p:nvSpPr>
          <p:cNvPr id="4" name="Frame 3">
            <a:extLst>
              <a:ext uri="{FF2B5EF4-FFF2-40B4-BE49-F238E27FC236}">
                <a16:creationId xmlns:a16="http://schemas.microsoft.com/office/drawing/2014/main" id="{DD175CCF-4B74-164C-8999-F8E6215CCC17}"/>
              </a:ext>
            </a:extLst>
          </p:cNvPr>
          <p:cNvSpPr/>
          <p:nvPr/>
        </p:nvSpPr>
        <p:spPr>
          <a:xfrm>
            <a:off x="1160859" y="1446609"/>
            <a:ext cx="8393907" cy="4304109"/>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98623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1E908-8FC8-974B-B414-FF7A8D16D7DB}"/>
              </a:ext>
            </a:extLst>
          </p:cNvPr>
          <p:cNvSpPr>
            <a:spLocks noGrp="1"/>
          </p:cNvSpPr>
          <p:nvPr>
            <p:ph type="title"/>
          </p:nvPr>
        </p:nvSpPr>
        <p:spPr>
          <a:xfrm>
            <a:off x="873919" y="365125"/>
            <a:ext cx="10515600" cy="1325563"/>
          </a:xfrm>
        </p:spPr>
        <p:txBody>
          <a:bodyPr/>
          <a:lstStyle/>
          <a:p>
            <a:r>
              <a:rPr lang="en-US">
                <a:solidFill>
                  <a:schemeClr val="bg1"/>
                </a:solidFill>
              </a:rPr>
              <a:t>যাকাত আদায়ের কতিপয় শর্ত -  </a:t>
            </a:r>
          </a:p>
        </p:txBody>
      </p:sp>
      <p:sp>
        <p:nvSpPr>
          <p:cNvPr id="3" name="Content Placeholder 2">
            <a:extLst>
              <a:ext uri="{FF2B5EF4-FFF2-40B4-BE49-F238E27FC236}">
                <a16:creationId xmlns:a16="http://schemas.microsoft.com/office/drawing/2014/main" id="{0BE4146A-4C21-E14F-A7D0-A60352BD85BE}"/>
              </a:ext>
            </a:extLst>
          </p:cNvPr>
          <p:cNvSpPr>
            <a:spLocks noGrp="1"/>
          </p:cNvSpPr>
          <p:nvPr>
            <p:ph idx="1"/>
          </p:nvPr>
        </p:nvSpPr>
        <p:spPr>
          <a:xfrm>
            <a:off x="1597371" y="1543844"/>
            <a:ext cx="7925695" cy="7725171"/>
          </a:xfrm>
        </p:spPr>
        <p:txBody>
          <a:bodyPr>
            <a:normAutofit fontScale="70000" lnSpcReduction="20000"/>
          </a:bodyPr>
          <a:lstStyle/>
          <a:p>
            <a:pPr marL="0" indent="0">
              <a:buNone/>
            </a:pPr>
            <a:r>
              <a:rPr lang="en-US" sz="7200"/>
              <a:t>মুসলমান</a:t>
            </a:r>
            <a:r>
              <a:rPr lang="en-US" sz="6400"/>
              <a:t> হওয়া</a:t>
            </a:r>
          </a:p>
          <a:p>
            <a:pPr marL="0" indent="0">
              <a:buNone/>
            </a:pPr>
            <a:r>
              <a:rPr lang="en-US" sz="6400"/>
              <a:t>জ্ঞানবান হওয়া</a:t>
            </a:r>
          </a:p>
          <a:p>
            <a:pPr marL="0" indent="0">
              <a:buNone/>
            </a:pPr>
            <a:r>
              <a:rPr lang="en-US" sz="6400"/>
              <a:t>স্বাধীন হওয়া </a:t>
            </a:r>
          </a:p>
          <a:p>
            <a:pPr marL="0" indent="0">
              <a:buNone/>
            </a:pPr>
            <a:r>
              <a:rPr lang="en-US" sz="6400"/>
              <a:t>প্রাপ্তবয়স্ক হওয়া</a:t>
            </a:r>
          </a:p>
          <a:p>
            <a:pPr marL="0" indent="0">
              <a:buNone/>
            </a:pPr>
            <a:r>
              <a:rPr lang="en-US" sz="6400"/>
              <a:t>ঋণমুক্ত হওয়া</a:t>
            </a:r>
          </a:p>
          <a:p>
            <a:pPr marL="0" indent="0">
              <a:buNone/>
            </a:pPr>
            <a:r>
              <a:rPr lang="en-US" sz="6400"/>
              <a:t>নিসাবের মালিক হওয়া</a:t>
            </a:r>
          </a:p>
          <a:p>
            <a:pPr marL="0" indent="0">
              <a:buNone/>
            </a:pPr>
            <a:r>
              <a:rPr lang="en-US" sz="6400"/>
              <a:t>মালিকানায় এক বছর থাকা </a:t>
            </a:r>
          </a:p>
          <a:p>
            <a:pPr marL="0" indent="0">
              <a:buNone/>
            </a:pPr>
            <a:r>
              <a:rPr lang="en-US" sz="6400"/>
              <a:t>বর্ণিত শর্তাবলির কোন একটি অনুপস্থিত থাকলে যাকাত ফরজ হবে না। </a:t>
            </a:r>
          </a:p>
          <a:p>
            <a:pPr marL="0" indent="0">
              <a:buNone/>
            </a:pPr>
            <a:r>
              <a:rPr lang="en-US" sz="6400"/>
              <a:t>     </a:t>
            </a:r>
          </a:p>
          <a:p>
            <a:pPr marL="0" indent="0">
              <a:buNone/>
            </a:pPr>
            <a:r>
              <a:rPr lang="en-US" sz="6400"/>
              <a:t>     </a:t>
            </a:r>
          </a:p>
        </p:txBody>
      </p:sp>
    </p:spTree>
    <p:extLst>
      <p:ext uri="{BB962C8B-B14F-4D97-AF65-F5344CB8AC3E}">
        <p14:creationId xmlns:p14="http://schemas.microsoft.com/office/powerpoint/2010/main" val="4178862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59847-1671-E04F-8A42-B5E22C88254D}"/>
              </a:ext>
            </a:extLst>
          </p:cNvPr>
          <p:cNvSpPr>
            <a:spLocks noGrp="1"/>
          </p:cNvSpPr>
          <p:nvPr>
            <p:ph type="title"/>
          </p:nvPr>
        </p:nvSpPr>
        <p:spPr/>
        <p:txBody>
          <a:bodyPr/>
          <a:lstStyle/>
          <a:p>
            <a:r>
              <a:rPr lang="en-US">
                <a:solidFill>
                  <a:schemeClr val="bg1"/>
                </a:solidFill>
              </a:rPr>
              <a:t>পাঁচ শ্রেণির সম্পদের ওপর যাকাত দান ফরজ।  এগুলো হলো -  </a:t>
            </a:r>
          </a:p>
        </p:txBody>
      </p:sp>
      <p:sp>
        <p:nvSpPr>
          <p:cNvPr id="3" name="Content Placeholder 2">
            <a:extLst>
              <a:ext uri="{FF2B5EF4-FFF2-40B4-BE49-F238E27FC236}">
                <a16:creationId xmlns:a16="http://schemas.microsoft.com/office/drawing/2014/main" id="{09CF4599-16B7-5442-9AF7-1F006FC441E2}"/>
              </a:ext>
            </a:extLst>
          </p:cNvPr>
          <p:cNvSpPr>
            <a:spLocks noGrp="1"/>
          </p:cNvSpPr>
          <p:nvPr>
            <p:ph idx="1"/>
          </p:nvPr>
        </p:nvSpPr>
        <p:spPr>
          <a:xfrm>
            <a:off x="3482577" y="2714624"/>
            <a:ext cx="5482829" cy="3327401"/>
          </a:xfrm>
        </p:spPr>
        <p:txBody>
          <a:bodyPr/>
          <a:lstStyle/>
          <a:p>
            <a:pPr marL="514350" indent="-514350">
              <a:buAutoNum type="arabicParenR"/>
            </a:pPr>
            <a:r>
              <a:rPr lang="en-US"/>
              <a:t>স্বর্ণ ,  রৌপ্য ও নগদ অর্থ </a:t>
            </a:r>
          </a:p>
          <a:p>
            <a:pPr marL="514350" indent="-514350">
              <a:buAutoNum type="arabicParenR"/>
            </a:pPr>
            <a:r>
              <a:rPr lang="en-US"/>
              <a:t>গৃহপালিত পশু</a:t>
            </a:r>
          </a:p>
          <a:p>
            <a:pPr marL="514350" indent="-514350">
              <a:buAutoNum type="arabicParenR"/>
            </a:pPr>
            <a:r>
              <a:rPr lang="en-US"/>
              <a:t>উত্পন্ন ফসল</a:t>
            </a:r>
          </a:p>
          <a:p>
            <a:pPr marL="514350" indent="-514350">
              <a:buAutoNum type="arabicParenR"/>
            </a:pPr>
            <a:r>
              <a:rPr lang="en-US"/>
              <a:t>ব্যবসায়িক পণ্য</a:t>
            </a:r>
          </a:p>
          <a:p>
            <a:pPr marL="514350" indent="-514350">
              <a:buAutoNum type="arabicParenR"/>
            </a:pPr>
            <a:r>
              <a:rPr lang="en-US"/>
              <a:t>খনিজ দ্রব্য      </a:t>
            </a:r>
          </a:p>
        </p:txBody>
      </p:sp>
      <p:sp>
        <p:nvSpPr>
          <p:cNvPr id="4" name="Frame 3">
            <a:extLst>
              <a:ext uri="{FF2B5EF4-FFF2-40B4-BE49-F238E27FC236}">
                <a16:creationId xmlns:a16="http://schemas.microsoft.com/office/drawing/2014/main" id="{CA4866FD-E1DF-4C40-A9AA-406524607283}"/>
              </a:ext>
            </a:extLst>
          </p:cNvPr>
          <p:cNvSpPr/>
          <p:nvPr/>
        </p:nvSpPr>
        <p:spPr>
          <a:xfrm>
            <a:off x="2696766" y="1821656"/>
            <a:ext cx="5357812" cy="4220369"/>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460126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31035-5466-BE42-850E-4D0DF7845E57}"/>
              </a:ext>
            </a:extLst>
          </p:cNvPr>
          <p:cNvSpPr>
            <a:spLocks noGrp="1"/>
          </p:cNvSpPr>
          <p:nvPr>
            <p:ph type="title"/>
          </p:nvPr>
        </p:nvSpPr>
        <p:spPr>
          <a:xfrm>
            <a:off x="838200" y="365125"/>
            <a:ext cx="10515600" cy="1325563"/>
          </a:xfrm>
        </p:spPr>
        <p:txBody>
          <a:bodyPr/>
          <a:lstStyle/>
          <a:p>
            <a:r>
              <a:rPr lang="en-US">
                <a:solidFill>
                  <a:schemeClr val="bg1"/>
                </a:solidFill>
              </a:rPr>
              <a:t>খাতওয়ারী যাকাতের হিসাব</a:t>
            </a:r>
            <a:r>
              <a:rPr lang="en-US"/>
              <a:t> </a:t>
            </a:r>
          </a:p>
        </p:txBody>
      </p:sp>
      <p:sp>
        <p:nvSpPr>
          <p:cNvPr id="3" name="Content Placeholder 2">
            <a:extLst>
              <a:ext uri="{FF2B5EF4-FFF2-40B4-BE49-F238E27FC236}">
                <a16:creationId xmlns:a16="http://schemas.microsoft.com/office/drawing/2014/main" id="{805C47AB-6023-764C-B6EA-A31AA30B23F4}"/>
              </a:ext>
            </a:extLst>
          </p:cNvPr>
          <p:cNvSpPr>
            <a:spLocks noGrp="1"/>
          </p:cNvSpPr>
          <p:nvPr>
            <p:ph idx="1"/>
          </p:nvPr>
        </p:nvSpPr>
        <p:spPr>
          <a:xfrm>
            <a:off x="363141" y="1690688"/>
            <a:ext cx="10515600" cy="4351338"/>
          </a:xfrm>
        </p:spPr>
        <p:txBody>
          <a:bodyPr/>
          <a:lstStyle/>
          <a:p>
            <a:pPr marL="0" indent="0">
              <a:buNone/>
            </a:pPr>
            <a:r>
              <a:rPr lang="en-US">
                <a:solidFill>
                  <a:schemeClr val="bg1"/>
                </a:solidFill>
              </a:rPr>
              <a:t>স্বর্ণ , রৌপ্য ও নগদ অর্থঃ</a:t>
            </a:r>
            <a:r>
              <a:rPr lang="en-US"/>
              <a:t> অলঙ্কার বা স্বর্ণের খণ্ড অথবা গলানো স্বর্ণের বার আকারে সাড়ে সাত তোলা ( বিশ মিছকাল) স্বর্ণ জমা থাকলে, তার ওপর শতকরা আড়াই ভাগ স্বর্ণ বা মূল্য যাজাত হিসেবে দান করা বাধ্যতামূলক।  স্বর্ণ বা রৌপ্য মিলিতভাবে সাড়ে বায়ান্ন তোলা হলে তার ওপর যাকাত ফরজ । । </a:t>
            </a:r>
          </a:p>
          <a:p>
            <a:pPr marL="0" indent="0">
              <a:buNone/>
            </a:pPr>
            <a:r>
              <a:rPr lang="en-US">
                <a:solidFill>
                  <a:schemeClr val="bg1"/>
                </a:solidFill>
              </a:rPr>
              <a:t>গৃহপালিত পশুঃ</a:t>
            </a:r>
            <a:r>
              <a:rPr lang="en-US"/>
              <a:t> ৩০ টি গুর থাকলে এক বছরের  ১ টি বাছুর,৬০ টি গরু থাকলে  এক বছরের ২টি বাছুর যাকাত দিতে হবে।  ৪০টি গরু থাকলে দুই বছরের ১টি বাছুর যাকাত রূপে গণ্য হবে ।  </a:t>
            </a:r>
          </a:p>
          <a:p>
            <a:pPr marL="0" indent="0">
              <a:buNone/>
            </a:pPr>
            <a:r>
              <a:rPr lang="en-US"/>
              <a:t>৪০টি ছাগল বা ভেড়া থাকলে ১টি এক বছরের  ছাগী, ১০১ টির জন্য ২টি যাকাত দেওয়ার নিয়ম।              </a:t>
            </a:r>
          </a:p>
        </p:txBody>
      </p:sp>
    </p:spTree>
    <p:extLst>
      <p:ext uri="{BB962C8B-B14F-4D97-AF65-F5344CB8AC3E}">
        <p14:creationId xmlns:p14="http://schemas.microsoft.com/office/powerpoint/2010/main" val="1254635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7140E-5184-0D4A-BCEA-8A43C8CB07A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C8DBE65-A99F-E34C-8873-AAF24118E140}"/>
              </a:ext>
            </a:extLst>
          </p:cNvPr>
          <p:cNvSpPr>
            <a:spLocks noGrp="1"/>
          </p:cNvSpPr>
          <p:nvPr>
            <p:ph idx="1"/>
          </p:nvPr>
        </p:nvSpPr>
        <p:spPr/>
        <p:txBody>
          <a:bodyPr/>
          <a:lstStyle/>
          <a:p>
            <a:pPr marL="0" indent="0">
              <a:buNone/>
            </a:pPr>
            <a:r>
              <a:rPr lang="en-US">
                <a:solidFill>
                  <a:schemeClr val="bg1"/>
                </a:solidFill>
              </a:rPr>
              <a:t>ফসলের যাকাতঃ </a:t>
            </a:r>
            <a:r>
              <a:rPr lang="en-US"/>
              <a:t>২০ মণ গম, যব, চাউল,মুগ, ছোলা অথবা এমন কোন খাদ্যশস্যের মালিক হয় যা খেয়ে মানুষ বাঁচতে পারে, তবে ঐ পরিমাণ থেকে ১/১০ (এক দশমাংশ )  যাকাত দিতে হবে।  </a:t>
            </a:r>
          </a:p>
          <a:p>
            <a:pPr marL="0" indent="0">
              <a:buNone/>
            </a:pPr>
            <a:r>
              <a:rPr lang="en-US"/>
              <a:t>পণ্যদ্রব্যের যাকাতঃ নিসাব পরিমাণ যাকাত আদায় করতে হবে। </a:t>
            </a:r>
          </a:p>
          <a:p>
            <a:pPr marL="0" indent="0">
              <a:buNone/>
            </a:pPr>
            <a:endParaRPr lang="en-US"/>
          </a:p>
          <a:p>
            <a:pPr marL="0" indent="0">
              <a:buNone/>
            </a:pPr>
            <a:r>
              <a:rPr lang="en-US">
                <a:solidFill>
                  <a:schemeClr val="bg1"/>
                </a:solidFill>
              </a:rPr>
              <a:t>খনিজদ্রব্যের যাকাতঃ</a:t>
            </a:r>
            <a:r>
              <a:rPr lang="en-US"/>
              <a:t> কাফিরদের প্রোথিত ধন ( গুপ্ত ধন) পাওয়া গেলে অথবা ইসলামিক শাসন বহির্ভূত রাষ্ট্রে তা পাওয়া গেলে এবং স্বর্ণ রৌপ্য হলে সম্পুর্ণ মালের ১/৫ঃ অংশ যাকাত তখনেই দিতে হবে।  এইখানে এক বছরপূর্তির প্রয়োজন পড়ে না।              </a:t>
            </a:r>
          </a:p>
        </p:txBody>
      </p:sp>
    </p:spTree>
    <p:extLst>
      <p:ext uri="{BB962C8B-B14F-4D97-AF65-F5344CB8AC3E}">
        <p14:creationId xmlns:p14="http://schemas.microsoft.com/office/powerpoint/2010/main" val="4217827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657C3-6038-4249-82E3-F4D8874CB6D5}"/>
              </a:ext>
            </a:extLst>
          </p:cNvPr>
          <p:cNvSpPr>
            <a:spLocks noGrp="1"/>
          </p:cNvSpPr>
          <p:nvPr>
            <p:ph type="title"/>
          </p:nvPr>
        </p:nvSpPr>
        <p:spPr/>
        <p:txBody>
          <a:bodyPr/>
          <a:lstStyle/>
          <a:p>
            <a:r>
              <a:rPr lang="en-US">
                <a:solidFill>
                  <a:schemeClr val="accent1"/>
                </a:solidFill>
              </a:rPr>
              <a:t>যাকাত ব্যয়ের মোট আটটি খাত।  যথা </a:t>
            </a:r>
            <a:r>
              <a:rPr lang="en-US"/>
              <a:t> </a:t>
            </a:r>
          </a:p>
        </p:txBody>
      </p:sp>
      <p:sp>
        <p:nvSpPr>
          <p:cNvPr id="3" name="Content Placeholder 2">
            <a:extLst>
              <a:ext uri="{FF2B5EF4-FFF2-40B4-BE49-F238E27FC236}">
                <a16:creationId xmlns:a16="http://schemas.microsoft.com/office/drawing/2014/main" id="{16863E8E-C6DC-EC4A-979E-D320D85B9F66}"/>
              </a:ext>
            </a:extLst>
          </p:cNvPr>
          <p:cNvSpPr>
            <a:spLocks noGrp="1"/>
          </p:cNvSpPr>
          <p:nvPr>
            <p:ph idx="1"/>
          </p:nvPr>
        </p:nvSpPr>
        <p:spPr>
          <a:xfrm>
            <a:off x="838200" y="1690688"/>
            <a:ext cx="10515600" cy="4351338"/>
          </a:xfrm>
        </p:spPr>
        <p:txBody>
          <a:bodyPr>
            <a:normAutofit fontScale="92500"/>
          </a:bodyPr>
          <a:lstStyle/>
          <a:p>
            <a:pPr marL="0" indent="0">
              <a:buNone/>
            </a:pPr>
            <a:r>
              <a:rPr lang="en-US">
                <a:solidFill>
                  <a:schemeClr val="bg1"/>
                </a:solidFill>
              </a:rPr>
              <a:t>পবিত্র কুরআনে  সুরা তওবার ৬০ নং আয়াতে বর্ণিত যাকাত ব্যয়ের খাত গুলো </a:t>
            </a:r>
          </a:p>
          <a:p>
            <a:pPr marL="514350" indent="-514350">
              <a:buAutoNum type="arabicParenR"/>
            </a:pPr>
            <a:r>
              <a:rPr lang="en-US"/>
              <a:t>দরিদ্র</a:t>
            </a:r>
          </a:p>
          <a:p>
            <a:pPr marL="514350" indent="-514350">
              <a:buAutoNum type="arabicParenR"/>
            </a:pPr>
            <a:r>
              <a:rPr lang="en-US"/>
              <a:t>মিসকিন</a:t>
            </a:r>
          </a:p>
          <a:p>
            <a:pPr marL="514350" indent="-514350">
              <a:buAutoNum type="arabicParenR"/>
            </a:pPr>
            <a:r>
              <a:rPr lang="en-US"/>
              <a:t>মুক্তিকামী ক্রিতিদাস</a:t>
            </a:r>
          </a:p>
          <a:p>
            <a:pPr marL="514350" indent="-514350">
              <a:buAutoNum type="arabicParenR"/>
            </a:pPr>
            <a:r>
              <a:rPr lang="en-US"/>
              <a:t>অর্থসংকটে নিপতিত পথিক</a:t>
            </a:r>
          </a:p>
          <a:p>
            <a:pPr marL="514350" indent="-514350">
              <a:buAutoNum type="arabicParenR"/>
            </a:pPr>
            <a:r>
              <a:rPr lang="en-US"/>
              <a:t>আল্লাহর পথে সংগ্রামরত মুজাহিদ</a:t>
            </a:r>
          </a:p>
          <a:p>
            <a:pPr marL="514350" indent="-514350">
              <a:buAutoNum type="arabicParenR"/>
            </a:pPr>
            <a:r>
              <a:rPr lang="en-US"/>
              <a:t>ঋণগ্রস্ত ব্যক্তি</a:t>
            </a:r>
          </a:p>
          <a:p>
            <a:pPr marL="514350" indent="-514350">
              <a:buAutoNum type="arabicParenR"/>
            </a:pPr>
            <a:r>
              <a:rPr lang="en-US"/>
              <a:t>নব মুসলিম</a:t>
            </a:r>
          </a:p>
          <a:p>
            <a:pPr marL="514350" indent="-514350">
              <a:buAutoNum type="arabicParenR"/>
            </a:pPr>
            <a:r>
              <a:rPr lang="en-US"/>
              <a:t>যাকাত সংগ্রহ ও বিতরণকারী।       </a:t>
            </a:r>
          </a:p>
        </p:txBody>
      </p:sp>
    </p:spTree>
    <p:extLst>
      <p:ext uri="{BB962C8B-B14F-4D97-AF65-F5344CB8AC3E}">
        <p14:creationId xmlns:p14="http://schemas.microsoft.com/office/powerpoint/2010/main" val="3559679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002A3-9563-B044-9C43-28F5795B589B}"/>
              </a:ext>
            </a:extLst>
          </p:cNvPr>
          <p:cNvSpPr>
            <a:spLocks noGrp="1"/>
          </p:cNvSpPr>
          <p:nvPr>
            <p:ph type="title"/>
          </p:nvPr>
        </p:nvSpPr>
        <p:spPr/>
        <p:txBody>
          <a:bodyPr>
            <a:normAutofit fontScale="90000"/>
          </a:bodyPr>
          <a:lstStyle/>
          <a:p>
            <a:r>
              <a:rPr lang="en-US">
                <a:solidFill>
                  <a:schemeClr val="accent4"/>
                </a:solidFill>
              </a:rPr>
              <a:t>যাকাত গরিবের হক।  তবে সব দরিদ্রই যাকাত পাওয়ার অধিকারী নয়।  ইসলামের দৃষ্টিতে যারা যাকাত পাওয়ায় অযোগ্য  তারা হলো</a:t>
            </a:r>
            <a:r>
              <a:rPr lang="en-US"/>
              <a:t> -    </a:t>
            </a:r>
          </a:p>
        </p:txBody>
      </p:sp>
      <p:sp>
        <p:nvSpPr>
          <p:cNvPr id="3" name="Content Placeholder 2">
            <a:extLst>
              <a:ext uri="{FF2B5EF4-FFF2-40B4-BE49-F238E27FC236}">
                <a16:creationId xmlns:a16="http://schemas.microsoft.com/office/drawing/2014/main" id="{00D02D9B-A66B-E34E-9558-6913713E8F30}"/>
              </a:ext>
            </a:extLst>
          </p:cNvPr>
          <p:cNvSpPr>
            <a:spLocks noGrp="1"/>
          </p:cNvSpPr>
          <p:nvPr>
            <p:ph idx="1"/>
          </p:nvPr>
        </p:nvSpPr>
        <p:spPr>
          <a:xfrm>
            <a:off x="838200" y="2284412"/>
            <a:ext cx="10515600" cy="4351338"/>
          </a:xfrm>
        </p:spPr>
        <p:txBody>
          <a:bodyPr/>
          <a:lstStyle/>
          <a:p>
            <a:pPr marL="514350" indent="-514350">
              <a:buAutoNum type="arabicParenR"/>
            </a:pPr>
            <a:r>
              <a:rPr lang="en-US"/>
              <a:t>অমুসলিম। </a:t>
            </a:r>
          </a:p>
          <a:p>
            <a:pPr marL="514350" indent="-514350">
              <a:buAutoNum type="arabicParenR"/>
            </a:pPr>
            <a:r>
              <a:rPr lang="en-US"/>
              <a:t>যাকাত দাতার ওপর নির্ভরশীল  ব্যক্তিবর্গ।  </a:t>
            </a:r>
          </a:p>
          <a:p>
            <a:pPr marL="514350" indent="-514350">
              <a:buAutoNum type="arabicParenR"/>
            </a:pPr>
            <a:endParaRPr lang="en-US"/>
          </a:p>
          <a:p>
            <a:pPr marL="514350" indent="-514350">
              <a:buAutoNum type="arabicParenR"/>
            </a:pPr>
            <a:r>
              <a:rPr lang="en-US"/>
              <a:t>এছাড়া স্বামী স্ত্রীকে, স্ত্রী স্বামীকে যাকাত দিতে পারবে না।  পাশাপাশি মসজিদ নির্মাণ ,রাস্তাঘাট তৈরি ও সংস্কার এবং হাসপাতাল স্থাপন বা সংস্কারে যাকাত আদায় করা যাবে না। </a:t>
            </a:r>
          </a:p>
          <a:p>
            <a:pPr marL="0" indent="0">
              <a:buNone/>
            </a:pPr>
            <a:r>
              <a:rPr lang="en-US"/>
              <a:t>       তবে এতিমখানায় অথবা কোনো  সেবামূলক সংস্থায় যাকাতের অর্থ প্রদান করা যাবে।  </a:t>
            </a:r>
          </a:p>
        </p:txBody>
      </p:sp>
    </p:spTree>
    <p:extLst>
      <p:ext uri="{BB962C8B-B14F-4D97-AF65-F5344CB8AC3E}">
        <p14:creationId xmlns:p14="http://schemas.microsoft.com/office/powerpoint/2010/main" val="3088659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D4E21-C321-CF40-94A6-2E52FFF4981F}"/>
              </a:ext>
            </a:extLst>
          </p:cNvPr>
          <p:cNvSpPr>
            <a:spLocks noGrp="1"/>
          </p:cNvSpPr>
          <p:nvPr>
            <p:ph type="title"/>
          </p:nvPr>
        </p:nvSpPr>
        <p:spPr/>
        <p:txBody>
          <a:bodyPr/>
          <a:lstStyle/>
          <a:p>
            <a:r>
              <a:rPr lang="en-US">
                <a:solidFill>
                  <a:schemeClr val="accent6"/>
                </a:solidFill>
              </a:rPr>
              <a:t>সমাজকল্যাণে যাকাতের গুরুত্ব</a:t>
            </a:r>
            <a:r>
              <a:rPr lang="en-US"/>
              <a:t> </a:t>
            </a:r>
          </a:p>
        </p:txBody>
      </p:sp>
      <p:sp>
        <p:nvSpPr>
          <p:cNvPr id="3" name="Content Placeholder 2">
            <a:extLst>
              <a:ext uri="{FF2B5EF4-FFF2-40B4-BE49-F238E27FC236}">
                <a16:creationId xmlns:a16="http://schemas.microsoft.com/office/drawing/2014/main" id="{B265AF40-E6C9-1645-8178-E192D8F56840}"/>
              </a:ext>
            </a:extLst>
          </p:cNvPr>
          <p:cNvSpPr>
            <a:spLocks noGrp="1"/>
          </p:cNvSpPr>
          <p:nvPr>
            <p:ph idx="1"/>
          </p:nvPr>
        </p:nvSpPr>
        <p:spPr/>
        <p:txBody>
          <a:bodyPr>
            <a:normAutofit fontScale="77500" lnSpcReduction="20000"/>
          </a:bodyPr>
          <a:lstStyle/>
          <a:p>
            <a:pPr marL="0" indent="0">
              <a:buNone/>
            </a:pPr>
            <a:r>
              <a:rPr lang="en-US"/>
              <a:t>সমাজকল্যাণে যাকাতের গুরুত্ব অপরিসীম। নিচে  যাকাতের বহুমুখী আর্থসামাজিক গুরুত্ব উল্লেখ করা হলো। </a:t>
            </a:r>
          </a:p>
          <a:p>
            <a:pPr marL="0" indent="0">
              <a:buNone/>
            </a:pPr>
            <a:r>
              <a:rPr lang="en-US"/>
              <a:t>১) আর্থসামাজিক সেবা </a:t>
            </a:r>
          </a:p>
          <a:p>
            <a:pPr marL="0" indent="0">
              <a:buNone/>
            </a:pPr>
            <a:r>
              <a:rPr lang="en-US"/>
              <a:t>২) বৈষম্য দূর করা</a:t>
            </a:r>
          </a:p>
          <a:p>
            <a:pPr marL="0" indent="0">
              <a:buNone/>
            </a:pPr>
            <a:r>
              <a:rPr lang="en-US"/>
              <a:t>৩) স্বনির্ভর অর্জন </a:t>
            </a:r>
          </a:p>
          <a:p>
            <a:pPr marL="0" indent="0">
              <a:buNone/>
            </a:pPr>
            <a:r>
              <a:rPr lang="en-US"/>
              <a:t>৪) অধিকার প্রতিষ্ঠা</a:t>
            </a:r>
          </a:p>
          <a:p>
            <a:pPr marL="0" indent="0">
              <a:buNone/>
            </a:pPr>
            <a:r>
              <a:rPr lang="en-US"/>
              <a:t>৫) ভিক্ষাবৃত্তি উচ্ছেদ</a:t>
            </a:r>
          </a:p>
          <a:p>
            <a:pPr marL="0" indent="0">
              <a:buNone/>
            </a:pPr>
            <a:r>
              <a:rPr lang="en-US"/>
              <a:t>৬) দারিদ্র্য বিমোচন</a:t>
            </a:r>
          </a:p>
          <a:p>
            <a:pPr marL="0" indent="0">
              <a:buNone/>
            </a:pPr>
            <a:r>
              <a:rPr lang="en-US"/>
              <a:t>৭) ঋণমুক্তি</a:t>
            </a:r>
          </a:p>
          <a:p>
            <a:pPr marL="0" indent="0">
              <a:buNone/>
            </a:pPr>
            <a:r>
              <a:rPr lang="en-US"/>
              <a:t>৮) আর্থ সামাজিক পরিবেশ সৃষ্টি</a:t>
            </a:r>
          </a:p>
          <a:p>
            <a:pPr marL="0" indent="0">
              <a:buNone/>
            </a:pPr>
            <a:r>
              <a:rPr lang="en-US"/>
              <a:t>৯) সামাজিক নিরাপত্তা</a:t>
            </a:r>
          </a:p>
          <a:p>
            <a:pPr marL="0" indent="0">
              <a:buNone/>
            </a:pPr>
            <a:r>
              <a:rPr lang="en-US"/>
              <a:t>১০) অপচয় রোধ     </a:t>
            </a:r>
          </a:p>
        </p:txBody>
      </p:sp>
    </p:spTree>
    <p:extLst>
      <p:ext uri="{BB962C8B-B14F-4D97-AF65-F5344CB8AC3E}">
        <p14:creationId xmlns:p14="http://schemas.microsoft.com/office/powerpoint/2010/main" val="4028667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99AB0-2412-8845-A832-7242520707B8}"/>
              </a:ext>
            </a:extLst>
          </p:cNvPr>
          <p:cNvSpPr>
            <a:spLocks noGrp="1"/>
          </p:cNvSpPr>
          <p:nvPr>
            <p:ph type="title"/>
          </p:nvPr>
        </p:nvSpPr>
        <p:spPr/>
        <p:txBody>
          <a:bodyPr>
            <a:normAutofit/>
          </a:bodyPr>
          <a:lstStyle/>
          <a:p>
            <a:r>
              <a:rPr lang="en-US">
                <a:solidFill>
                  <a:schemeClr val="accent2">
                    <a:lumMod val="75000"/>
                  </a:schemeClr>
                </a:solidFill>
              </a:rPr>
              <a:t>দলীয় কাজঃ</a:t>
            </a:r>
            <a:r>
              <a:rPr lang="en-US"/>
              <a:t> যাকাত আর্থসামাজিক উন্নয়নে সম্ভব এই বিষয়ে একটি প্রতিবেদন তৈরি কর ।    </a:t>
            </a:r>
          </a:p>
        </p:txBody>
      </p:sp>
      <p:sp>
        <p:nvSpPr>
          <p:cNvPr id="3" name="Content Placeholder 2">
            <a:extLst>
              <a:ext uri="{FF2B5EF4-FFF2-40B4-BE49-F238E27FC236}">
                <a16:creationId xmlns:a16="http://schemas.microsoft.com/office/drawing/2014/main" id="{B8AE4A20-BA7D-7448-A139-184CE1615E06}"/>
              </a:ext>
            </a:extLst>
          </p:cNvPr>
          <p:cNvSpPr>
            <a:spLocks noGrp="1"/>
          </p:cNvSpPr>
          <p:nvPr>
            <p:ph idx="1"/>
          </p:nvPr>
        </p:nvSpPr>
        <p:spPr/>
        <p:txBody>
          <a:bodyPr/>
          <a:lstStyle/>
          <a:p>
            <a:pPr marL="0" indent="0">
              <a:buNone/>
            </a:pPr>
            <a:r>
              <a:rPr lang="en-US"/>
              <a:t>-------</a:t>
            </a:r>
          </a:p>
        </p:txBody>
      </p:sp>
      <p:pic>
        <p:nvPicPr>
          <p:cNvPr id="4" name="Picture 4">
            <a:extLst>
              <a:ext uri="{FF2B5EF4-FFF2-40B4-BE49-F238E27FC236}">
                <a16:creationId xmlns:a16="http://schemas.microsoft.com/office/drawing/2014/main" id="{91B0E826-6754-A749-BF60-AF4CF2B3D4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9531" y="2410619"/>
            <a:ext cx="3810000" cy="3181350"/>
          </a:xfrm>
          <a:prstGeom prst="rect">
            <a:avLst/>
          </a:prstGeom>
        </p:spPr>
      </p:pic>
    </p:spTree>
    <p:extLst>
      <p:ext uri="{BB962C8B-B14F-4D97-AF65-F5344CB8AC3E}">
        <p14:creationId xmlns:p14="http://schemas.microsoft.com/office/powerpoint/2010/main" val="3151484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7F885-5E5C-A64F-A151-808FEED4D3A9}"/>
              </a:ext>
            </a:extLst>
          </p:cNvPr>
          <p:cNvSpPr>
            <a:spLocks noGrp="1"/>
          </p:cNvSpPr>
          <p:nvPr>
            <p:ph type="title"/>
          </p:nvPr>
        </p:nvSpPr>
        <p:spPr/>
        <p:txBody>
          <a:bodyPr/>
          <a:lstStyle/>
          <a:p>
            <a:r>
              <a:rPr lang="en-US">
                <a:solidFill>
                  <a:schemeClr val="accent6"/>
                </a:solidFill>
              </a:rPr>
              <a:t>একক কাজঃ</a:t>
            </a:r>
            <a:r>
              <a:rPr lang="en-US"/>
              <a:t> সমাজকল্যাণে যাকাতের গুরুত্ব বিশ্লেষণ কর।   </a:t>
            </a:r>
          </a:p>
        </p:txBody>
      </p:sp>
      <p:pic>
        <p:nvPicPr>
          <p:cNvPr id="4" name="Picture 4">
            <a:extLst>
              <a:ext uri="{FF2B5EF4-FFF2-40B4-BE49-F238E27FC236}">
                <a16:creationId xmlns:a16="http://schemas.microsoft.com/office/drawing/2014/main" id="{57CFD545-47CE-384F-AE6A-8E51C6BFB69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0" y="2848769"/>
            <a:ext cx="3048000" cy="2305050"/>
          </a:xfrm>
        </p:spPr>
      </p:pic>
    </p:spTree>
    <p:extLst>
      <p:ext uri="{BB962C8B-B14F-4D97-AF65-F5344CB8AC3E}">
        <p14:creationId xmlns:p14="http://schemas.microsoft.com/office/powerpoint/2010/main" val="158979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A3A73-A9FC-CC48-8A9B-E8087CDF3736}"/>
              </a:ext>
            </a:extLst>
          </p:cNvPr>
          <p:cNvSpPr>
            <a:spLocks noGrp="1"/>
          </p:cNvSpPr>
          <p:nvPr>
            <p:ph type="title"/>
          </p:nvPr>
        </p:nvSpPr>
        <p:spPr/>
        <p:txBody>
          <a:bodyPr/>
          <a:lstStyle/>
          <a:p>
            <a:r>
              <a:rPr lang="en-US"/>
              <a:t>                                </a:t>
            </a:r>
            <a:r>
              <a:rPr lang="en-US">
                <a:solidFill>
                  <a:srgbClr val="C00000"/>
                </a:solidFill>
              </a:rPr>
              <a:t>পরিচিতি</a:t>
            </a:r>
            <a:r>
              <a:rPr lang="en-US"/>
              <a:t> </a:t>
            </a:r>
          </a:p>
        </p:txBody>
      </p:sp>
      <p:sp>
        <p:nvSpPr>
          <p:cNvPr id="3" name="Content Placeholder 2">
            <a:extLst>
              <a:ext uri="{FF2B5EF4-FFF2-40B4-BE49-F238E27FC236}">
                <a16:creationId xmlns:a16="http://schemas.microsoft.com/office/drawing/2014/main" id="{0771118A-8580-204D-BA70-2350D048A7DD}"/>
              </a:ext>
            </a:extLst>
          </p:cNvPr>
          <p:cNvSpPr>
            <a:spLocks noGrp="1"/>
          </p:cNvSpPr>
          <p:nvPr>
            <p:ph sz="half" idx="1"/>
          </p:nvPr>
        </p:nvSpPr>
        <p:spPr/>
        <p:txBody>
          <a:bodyPr/>
          <a:lstStyle/>
          <a:p>
            <a:pPr marL="0" indent="0">
              <a:buNone/>
            </a:pPr>
            <a:r>
              <a:rPr lang="en-US"/>
              <a:t>শিক্ষক পরিচিতি</a:t>
            </a:r>
          </a:p>
          <a:p>
            <a:pPr marL="0" indent="0">
              <a:buNone/>
            </a:pPr>
            <a:r>
              <a:rPr lang="en-US"/>
              <a:t>এ এস এম রবিউল ইসলাম </a:t>
            </a:r>
          </a:p>
          <a:p>
            <a:pPr marL="0" indent="0">
              <a:buNone/>
            </a:pPr>
            <a:r>
              <a:rPr lang="en-US"/>
              <a:t>প্রভাষক, সমাজকর্ম  </a:t>
            </a:r>
          </a:p>
          <a:p>
            <a:pPr marL="0" indent="0">
              <a:buNone/>
            </a:pPr>
            <a:r>
              <a:rPr lang="en-US"/>
              <a:t>আদিতমারী সরকারি কলেজ </a:t>
            </a:r>
          </a:p>
          <a:p>
            <a:pPr marL="0" indent="0">
              <a:buNone/>
            </a:pPr>
            <a:r>
              <a:rPr lang="en-US"/>
              <a:t>আদিতমারী, লালমনিরহাট  । </a:t>
            </a:r>
          </a:p>
          <a:p>
            <a:pPr marL="0" indent="0">
              <a:buNone/>
            </a:pPr>
            <a:r>
              <a:rPr lang="en-US"/>
              <a:t>ইমেইলঃ </a:t>
            </a:r>
            <a:r>
              <a:rPr lang="en-US">
                <a:hlinkClick r:id="rId2"/>
              </a:rPr>
              <a:t>rabiul.agc.sw@gmail</a:t>
            </a:r>
            <a:r>
              <a:rPr lang="en-US"/>
              <a:t>. com            </a:t>
            </a:r>
          </a:p>
        </p:txBody>
      </p:sp>
      <p:sp>
        <p:nvSpPr>
          <p:cNvPr id="4" name="Content Placeholder 3">
            <a:extLst>
              <a:ext uri="{FF2B5EF4-FFF2-40B4-BE49-F238E27FC236}">
                <a16:creationId xmlns:a16="http://schemas.microsoft.com/office/drawing/2014/main" id="{67A56657-79FE-D94A-8373-CC3F0CD577BA}"/>
              </a:ext>
            </a:extLst>
          </p:cNvPr>
          <p:cNvSpPr>
            <a:spLocks noGrp="1"/>
          </p:cNvSpPr>
          <p:nvPr>
            <p:ph sz="half" idx="2"/>
          </p:nvPr>
        </p:nvSpPr>
        <p:spPr/>
        <p:txBody>
          <a:bodyPr/>
          <a:lstStyle/>
          <a:p>
            <a:pPr marL="0" indent="0">
              <a:buNone/>
            </a:pPr>
            <a:r>
              <a:rPr lang="en-US"/>
              <a:t>পাঠ পরিচিতি</a:t>
            </a:r>
          </a:p>
          <a:p>
            <a:pPr marL="0" indent="0">
              <a:buNone/>
            </a:pPr>
            <a:r>
              <a:rPr lang="en-US"/>
              <a:t>শ্রেণিঃ একাদশ</a:t>
            </a:r>
          </a:p>
          <a:p>
            <a:pPr marL="0" indent="0">
              <a:buNone/>
            </a:pPr>
            <a:r>
              <a:rPr lang="en-US"/>
              <a:t>বিষয়ঃ সমাজকর্ম </a:t>
            </a:r>
          </a:p>
          <a:p>
            <a:pPr marL="0" indent="0">
              <a:buNone/>
            </a:pPr>
            <a:r>
              <a:rPr lang="en-US"/>
              <a:t>প্রথম পত্র </a:t>
            </a:r>
          </a:p>
          <a:p>
            <a:pPr marL="0" indent="0">
              <a:buNone/>
            </a:pPr>
            <a:r>
              <a:rPr lang="en-US"/>
              <a:t>অধ্যায়ঃ চতুর্থ </a:t>
            </a:r>
          </a:p>
          <a:p>
            <a:pPr marL="0" indent="0">
              <a:buNone/>
            </a:pPr>
            <a:r>
              <a:rPr lang="en-US"/>
              <a:t>সামাজকর্ম সম্পর্কিত প্রত্যয় </a:t>
            </a:r>
          </a:p>
          <a:p>
            <a:pPr marL="0" indent="0">
              <a:buNone/>
            </a:pPr>
            <a:r>
              <a:rPr lang="en-US"/>
              <a:t>Concept Related to Social Work             </a:t>
            </a:r>
          </a:p>
        </p:txBody>
      </p:sp>
    </p:spTree>
    <p:extLst>
      <p:ext uri="{BB962C8B-B14F-4D97-AF65-F5344CB8AC3E}">
        <p14:creationId xmlns:p14="http://schemas.microsoft.com/office/powerpoint/2010/main" val="36490101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57D62-8FCD-8D4F-8D1D-2D82D7ACF5CC}"/>
              </a:ext>
            </a:extLst>
          </p:cNvPr>
          <p:cNvSpPr>
            <a:spLocks noGrp="1"/>
          </p:cNvSpPr>
          <p:nvPr>
            <p:ph type="title"/>
          </p:nvPr>
        </p:nvSpPr>
        <p:spPr/>
        <p:txBody>
          <a:bodyPr/>
          <a:lstStyle/>
          <a:p>
            <a:r>
              <a:rPr lang="en-US">
                <a:solidFill>
                  <a:schemeClr val="accent1">
                    <a:lumMod val="20000"/>
                    <a:lumOff val="80000"/>
                  </a:schemeClr>
                </a:solidFill>
              </a:rPr>
              <a:t>মূল্যায়ন</a:t>
            </a:r>
            <a:r>
              <a:rPr lang="en-US"/>
              <a:t> </a:t>
            </a:r>
          </a:p>
        </p:txBody>
      </p:sp>
      <p:sp>
        <p:nvSpPr>
          <p:cNvPr id="3" name="Content Placeholder 2">
            <a:extLst>
              <a:ext uri="{FF2B5EF4-FFF2-40B4-BE49-F238E27FC236}">
                <a16:creationId xmlns:a16="http://schemas.microsoft.com/office/drawing/2014/main" id="{8D6DBA22-7FCB-994F-8112-1FB677B3DBF4}"/>
              </a:ext>
            </a:extLst>
          </p:cNvPr>
          <p:cNvSpPr>
            <a:spLocks noGrp="1"/>
          </p:cNvSpPr>
          <p:nvPr>
            <p:ph idx="1"/>
          </p:nvPr>
        </p:nvSpPr>
        <p:spPr/>
        <p:txBody>
          <a:bodyPr/>
          <a:lstStyle/>
          <a:p>
            <a:pPr marL="0" indent="0">
              <a:buNone/>
            </a:pPr>
            <a:r>
              <a:rPr lang="en-US"/>
              <a:t>যাকাত প্রদানের খাত কয়টি? </a:t>
            </a:r>
          </a:p>
          <a:p>
            <a:pPr marL="0" indent="0">
              <a:buNone/>
            </a:pPr>
            <a:r>
              <a:rPr lang="en-US"/>
              <a:t> ------</a:t>
            </a:r>
          </a:p>
        </p:txBody>
      </p:sp>
    </p:spTree>
    <p:extLst>
      <p:ext uri="{BB962C8B-B14F-4D97-AF65-F5344CB8AC3E}">
        <p14:creationId xmlns:p14="http://schemas.microsoft.com/office/powerpoint/2010/main" val="4065011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910C4-A83F-BE46-90FD-90618119AB1E}"/>
              </a:ext>
            </a:extLst>
          </p:cNvPr>
          <p:cNvSpPr>
            <a:spLocks noGrp="1"/>
          </p:cNvSpPr>
          <p:nvPr>
            <p:ph type="title"/>
          </p:nvPr>
        </p:nvSpPr>
        <p:spPr/>
        <p:txBody>
          <a:bodyPr/>
          <a:lstStyle/>
          <a:p>
            <a:r>
              <a:rPr lang="en-US">
                <a:solidFill>
                  <a:schemeClr val="accent1"/>
                </a:solidFill>
              </a:rPr>
              <a:t>কনটেন্ট দেখার  জন্য আন্তরিক ধন্যবাদ</a:t>
            </a:r>
            <a:r>
              <a:rPr lang="en-US">
                <a:solidFill>
                  <a:schemeClr val="accent6"/>
                </a:solidFill>
              </a:rPr>
              <a:t>    </a:t>
            </a:r>
            <a:r>
              <a:rPr lang="en-US"/>
              <a:t> </a:t>
            </a:r>
          </a:p>
        </p:txBody>
      </p:sp>
      <p:pic>
        <p:nvPicPr>
          <p:cNvPr id="4" name="Picture 4">
            <a:extLst>
              <a:ext uri="{FF2B5EF4-FFF2-40B4-BE49-F238E27FC236}">
                <a16:creationId xmlns:a16="http://schemas.microsoft.com/office/drawing/2014/main" id="{EDBF5CA7-AF26-F045-91E5-4300A8E2CF4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64844" y="1825625"/>
            <a:ext cx="5768577" cy="4351338"/>
          </a:xfrm>
        </p:spPr>
      </p:pic>
    </p:spTree>
    <p:extLst>
      <p:ext uri="{BB962C8B-B14F-4D97-AF65-F5344CB8AC3E}">
        <p14:creationId xmlns:p14="http://schemas.microsoft.com/office/powerpoint/2010/main" val="2892047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92F9C-22A0-F149-ABE6-B5F48DA25131}"/>
              </a:ext>
            </a:extLst>
          </p:cNvPr>
          <p:cNvSpPr>
            <a:spLocks noGrp="1"/>
          </p:cNvSpPr>
          <p:nvPr>
            <p:ph type="title"/>
          </p:nvPr>
        </p:nvSpPr>
        <p:spPr>
          <a:xfrm>
            <a:off x="3302793" y="275828"/>
            <a:ext cx="10515600" cy="1325563"/>
          </a:xfrm>
        </p:spPr>
        <p:txBody>
          <a:bodyPr/>
          <a:lstStyle/>
          <a:p>
            <a:r>
              <a:rPr lang="en-US">
                <a:solidFill>
                  <a:srgbClr val="C00000"/>
                </a:solidFill>
              </a:rPr>
              <a:t>আজকের পাঠ</a:t>
            </a:r>
            <a:r>
              <a:rPr lang="en-US"/>
              <a:t> </a:t>
            </a:r>
          </a:p>
        </p:txBody>
      </p:sp>
      <p:sp>
        <p:nvSpPr>
          <p:cNvPr id="4" name="Content Placeholder 3">
            <a:extLst>
              <a:ext uri="{FF2B5EF4-FFF2-40B4-BE49-F238E27FC236}">
                <a16:creationId xmlns:a16="http://schemas.microsoft.com/office/drawing/2014/main" id="{817BAA3B-1759-654F-8EC5-49F6EF2BE89B}"/>
              </a:ext>
            </a:extLst>
          </p:cNvPr>
          <p:cNvSpPr>
            <a:spLocks noGrp="1"/>
          </p:cNvSpPr>
          <p:nvPr>
            <p:ph sz="half" idx="2"/>
          </p:nvPr>
        </p:nvSpPr>
        <p:spPr>
          <a:xfrm>
            <a:off x="4518422" y="2812851"/>
            <a:ext cx="3031332" cy="3417689"/>
          </a:xfrm>
        </p:spPr>
        <p:txBody>
          <a:bodyPr/>
          <a:lstStyle/>
          <a:p>
            <a:pPr marL="0" indent="0">
              <a:buNone/>
            </a:pPr>
            <a:r>
              <a:rPr lang="en-US"/>
              <a:t>যাকাত </a:t>
            </a:r>
          </a:p>
          <a:p>
            <a:pPr marL="0" indent="0">
              <a:buNone/>
            </a:pPr>
            <a:r>
              <a:rPr lang="en-US"/>
              <a:t>  Zakat</a:t>
            </a:r>
          </a:p>
          <a:p>
            <a:pPr marL="0" indent="0">
              <a:buNone/>
            </a:pPr>
            <a:endParaRPr lang="en-US"/>
          </a:p>
        </p:txBody>
      </p:sp>
      <p:sp>
        <p:nvSpPr>
          <p:cNvPr id="5" name="Frame 4">
            <a:extLst>
              <a:ext uri="{FF2B5EF4-FFF2-40B4-BE49-F238E27FC236}">
                <a16:creationId xmlns:a16="http://schemas.microsoft.com/office/drawing/2014/main" id="{5825ED7B-6605-244E-9746-3F747C5D1CB2}"/>
              </a:ext>
            </a:extLst>
          </p:cNvPr>
          <p:cNvSpPr/>
          <p:nvPr/>
        </p:nvSpPr>
        <p:spPr>
          <a:xfrm>
            <a:off x="3741540" y="2250281"/>
            <a:ext cx="3411140" cy="2093119"/>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51072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0A199-38F5-224B-8921-1BC5B4FD8F11}"/>
              </a:ext>
            </a:extLst>
          </p:cNvPr>
          <p:cNvSpPr>
            <a:spLocks noGrp="1"/>
          </p:cNvSpPr>
          <p:nvPr>
            <p:ph type="ctrTitle"/>
          </p:nvPr>
        </p:nvSpPr>
        <p:spPr/>
        <p:txBody>
          <a:bodyPr/>
          <a:lstStyle/>
          <a:p>
            <a:r>
              <a:rPr lang="en-US"/>
              <a:t>শিখনফল  </a:t>
            </a:r>
          </a:p>
        </p:txBody>
      </p:sp>
      <p:sp>
        <p:nvSpPr>
          <p:cNvPr id="3" name="Content Placeholder 2">
            <a:extLst>
              <a:ext uri="{FF2B5EF4-FFF2-40B4-BE49-F238E27FC236}">
                <a16:creationId xmlns:a16="http://schemas.microsoft.com/office/drawing/2014/main" id="{3BC5DA84-7583-7C4E-ACE9-A36634DEF6FE}"/>
              </a:ext>
            </a:extLst>
          </p:cNvPr>
          <p:cNvSpPr>
            <a:spLocks noGrp="1"/>
          </p:cNvSpPr>
          <p:nvPr>
            <p:ph type="subTitle" idx="1"/>
          </p:nvPr>
        </p:nvSpPr>
        <p:spPr/>
        <p:txBody>
          <a:bodyPr/>
          <a:lstStyle/>
          <a:p>
            <a:r>
              <a:rPr lang="en-US">
                <a:solidFill>
                  <a:schemeClr val="accent6"/>
                </a:solidFill>
              </a:rPr>
              <a:t>সমাজকল্যাণে  যাকাতের গুরুত্ব ব্যাখ্যা করতে পারবে</a:t>
            </a:r>
            <a:r>
              <a:rPr lang="en-US"/>
              <a:t> । </a:t>
            </a:r>
          </a:p>
          <a:p>
            <a:r>
              <a:rPr lang="en-US"/>
              <a:t> </a:t>
            </a:r>
          </a:p>
        </p:txBody>
      </p:sp>
    </p:spTree>
    <p:extLst>
      <p:ext uri="{BB962C8B-B14F-4D97-AF65-F5344CB8AC3E}">
        <p14:creationId xmlns:p14="http://schemas.microsoft.com/office/powerpoint/2010/main" val="2248195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3F264-2B4C-1145-9F15-0690CBBE796C}"/>
              </a:ext>
            </a:extLst>
          </p:cNvPr>
          <p:cNvSpPr>
            <a:spLocks noGrp="1"/>
          </p:cNvSpPr>
          <p:nvPr>
            <p:ph type="title"/>
          </p:nvPr>
        </p:nvSpPr>
        <p:spPr/>
        <p:txBody>
          <a:bodyPr/>
          <a:lstStyle/>
          <a:p>
            <a:r>
              <a:rPr lang="en-US"/>
              <a:t>ক্লাসের সময় </a:t>
            </a:r>
          </a:p>
        </p:txBody>
      </p:sp>
      <p:sp>
        <p:nvSpPr>
          <p:cNvPr id="3" name="Content Placeholder 2">
            <a:extLst>
              <a:ext uri="{FF2B5EF4-FFF2-40B4-BE49-F238E27FC236}">
                <a16:creationId xmlns:a16="http://schemas.microsoft.com/office/drawing/2014/main" id="{72EAD5C1-7D5C-934D-A29A-47587EDA93FC}"/>
              </a:ext>
            </a:extLst>
          </p:cNvPr>
          <p:cNvSpPr>
            <a:spLocks noGrp="1"/>
          </p:cNvSpPr>
          <p:nvPr>
            <p:ph sz="half" idx="1"/>
          </p:nvPr>
        </p:nvSpPr>
        <p:spPr/>
        <p:txBody>
          <a:bodyPr/>
          <a:lstStyle/>
          <a:p>
            <a:pPr marL="0" indent="0">
              <a:buNone/>
            </a:pPr>
            <a:r>
              <a:rPr lang="en-US">
                <a:solidFill>
                  <a:schemeClr val="bg1"/>
                </a:solidFill>
              </a:rPr>
              <a:t>৫০ মিনিট </a:t>
            </a:r>
          </a:p>
        </p:txBody>
      </p:sp>
      <p:pic>
        <p:nvPicPr>
          <p:cNvPr id="5" name="Picture 5">
            <a:extLst>
              <a:ext uri="{FF2B5EF4-FFF2-40B4-BE49-F238E27FC236}">
                <a16:creationId xmlns:a16="http://schemas.microsoft.com/office/drawing/2014/main" id="{BE0E3CE6-F825-5B40-AB56-8CE1EC6BBDA2}"/>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2546379"/>
            <a:ext cx="5181600" cy="2909829"/>
          </a:xfrm>
        </p:spPr>
      </p:pic>
    </p:spTree>
    <p:extLst>
      <p:ext uri="{BB962C8B-B14F-4D97-AF65-F5344CB8AC3E}">
        <p14:creationId xmlns:p14="http://schemas.microsoft.com/office/powerpoint/2010/main" val="2625522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2658A-E8DB-AF41-A95F-B6FDF3C220B2}"/>
              </a:ext>
            </a:extLst>
          </p:cNvPr>
          <p:cNvSpPr>
            <a:spLocks noGrp="1"/>
          </p:cNvSpPr>
          <p:nvPr>
            <p:ph type="title"/>
          </p:nvPr>
        </p:nvSpPr>
        <p:spPr/>
        <p:txBody>
          <a:bodyPr/>
          <a:lstStyle/>
          <a:p>
            <a:r>
              <a:rPr lang="en-US">
                <a:solidFill>
                  <a:schemeClr val="bg1"/>
                </a:solidFill>
              </a:rPr>
              <a:t>যাকাত  Zakat</a:t>
            </a:r>
          </a:p>
        </p:txBody>
      </p:sp>
      <p:sp>
        <p:nvSpPr>
          <p:cNvPr id="3" name="Content Placeholder 2">
            <a:extLst>
              <a:ext uri="{FF2B5EF4-FFF2-40B4-BE49-F238E27FC236}">
                <a16:creationId xmlns:a16="http://schemas.microsoft.com/office/drawing/2014/main" id="{11665E89-9CE9-704C-9B50-FF8F1F935203}"/>
              </a:ext>
            </a:extLst>
          </p:cNvPr>
          <p:cNvSpPr>
            <a:spLocks noGrp="1"/>
          </p:cNvSpPr>
          <p:nvPr>
            <p:ph idx="1"/>
          </p:nvPr>
        </p:nvSpPr>
        <p:spPr/>
        <p:txBody>
          <a:bodyPr/>
          <a:lstStyle/>
          <a:p>
            <a:pPr marL="0" indent="0">
              <a:buNone/>
            </a:pPr>
            <a:r>
              <a:rPr lang="en-US"/>
              <a:t>ইসলামি সমাজব্যবস্থায়  যাকাত একটি অন্যতম নিরাপত্তামূলক ব্যবস্থা । </a:t>
            </a:r>
          </a:p>
          <a:p>
            <a:pPr marL="0" indent="0">
              <a:buNone/>
            </a:pPr>
            <a:r>
              <a:rPr lang="en-US"/>
              <a:t>ইসলামের পাঁচটি স্তম্ভের মধ্যে যাকাত অন্যতম। এটি একদিকে মৌলিক ইবাদত,অন্যদিকে ইসলামি অর্থনৈতিক ব্যবস্থার  মূল ভিত্তি। ঐতিহ্যগত সমাজকল্যাণ প্রতিষ্ঠান সমূহের মধ্যে যাকাত সুদূর  অতীতকাল থেকে আজও মানুষের কল্যাণে গুরুত্বপূর্ণ অবদান রেখে যাচ্ছে।   </a:t>
            </a:r>
          </a:p>
        </p:txBody>
      </p:sp>
    </p:spTree>
    <p:extLst>
      <p:ext uri="{BB962C8B-B14F-4D97-AF65-F5344CB8AC3E}">
        <p14:creationId xmlns:p14="http://schemas.microsoft.com/office/powerpoint/2010/main" val="4236391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C842E6-ECF7-544C-A29E-C50F09033A98}"/>
              </a:ext>
            </a:extLst>
          </p:cNvPr>
          <p:cNvSpPr>
            <a:spLocks noGrp="1"/>
          </p:cNvSpPr>
          <p:nvPr>
            <p:ph idx="1"/>
          </p:nvPr>
        </p:nvSpPr>
        <p:spPr/>
        <p:txBody>
          <a:bodyPr/>
          <a:lstStyle/>
          <a:p>
            <a:pPr marL="0" indent="0">
              <a:buNone/>
            </a:pPr>
            <a:r>
              <a:rPr lang="en-US">
                <a:solidFill>
                  <a:schemeClr val="bg1"/>
                </a:solidFill>
              </a:rPr>
              <a:t>যাকাত আরবি শব্দ । যা যাকা থেকে উদ্ভব। এর আবিধানিক৷অর্থ হলো পবিত্রকরণ এবং বৃদ্ধি। আর এক অর্থ আাদায় কর।  </a:t>
            </a:r>
          </a:p>
          <a:p>
            <a:pPr marL="0" indent="0">
              <a:buNone/>
            </a:pPr>
            <a:r>
              <a:rPr lang="en-US"/>
              <a:t>যাকাতের মাধ্যমে সমাজের বিত্তবানদের সঞ্চিত অর্থ গরিবদের নিকট হস্তান্তরিত হয়।  যাকাতের মাধ্যমে অর্থনৈতিক অবস্থার উন্নয়ন ঘটে। ইসলাম ধর্ম মুসলমানদের সম্পদের মধ্যে অন্যের আংশিক হক নির্দিষ্ট করেছে। এ হক তার পাওনাদার গরিবদের দিলেই তার মাল পবিত্র হয়।                  </a:t>
            </a:r>
          </a:p>
        </p:txBody>
      </p:sp>
    </p:spTree>
    <p:extLst>
      <p:ext uri="{BB962C8B-B14F-4D97-AF65-F5344CB8AC3E}">
        <p14:creationId xmlns:p14="http://schemas.microsoft.com/office/powerpoint/2010/main" val="3268431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28115-4028-EC47-ABF0-FBA7BFD6B7BC}"/>
              </a:ext>
            </a:extLst>
          </p:cNvPr>
          <p:cNvSpPr>
            <a:spLocks noGrp="1"/>
          </p:cNvSpPr>
          <p:nvPr>
            <p:ph type="title"/>
          </p:nvPr>
        </p:nvSpPr>
        <p:spPr/>
        <p:txBody>
          <a:bodyPr/>
          <a:lstStyle/>
          <a:p>
            <a:r>
              <a:rPr lang="en-US">
                <a:solidFill>
                  <a:schemeClr val="bg1"/>
                </a:solidFill>
              </a:rPr>
              <a:t>পবিত্র কুরআনে আল্লাহ রাব্বিল আলামীন বলেন-  </a:t>
            </a:r>
          </a:p>
        </p:txBody>
      </p:sp>
      <p:sp>
        <p:nvSpPr>
          <p:cNvPr id="3" name="Content Placeholder 2">
            <a:extLst>
              <a:ext uri="{FF2B5EF4-FFF2-40B4-BE49-F238E27FC236}">
                <a16:creationId xmlns:a16="http://schemas.microsoft.com/office/drawing/2014/main" id="{116A7CC6-7668-DE42-B5B6-3193352593A7}"/>
              </a:ext>
            </a:extLst>
          </p:cNvPr>
          <p:cNvSpPr>
            <a:spLocks noGrp="1"/>
          </p:cNvSpPr>
          <p:nvPr>
            <p:ph idx="1"/>
          </p:nvPr>
        </p:nvSpPr>
        <p:spPr>
          <a:xfrm>
            <a:off x="2946796" y="2339579"/>
            <a:ext cx="4982767" cy="3125390"/>
          </a:xfrm>
        </p:spPr>
        <p:txBody>
          <a:bodyPr/>
          <a:lstStyle/>
          <a:p>
            <a:pPr marL="0" indent="0">
              <a:buNone/>
            </a:pPr>
            <a:r>
              <a:rPr lang="en-US">
                <a:solidFill>
                  <a:schemeClr val="bg1">
                    <a:lumMod val="90000"/>
                  </a:schemeClr>
                </a:solidFill>
              </a:rPr>
              <a:t>তোমরা নামাজ কায়েম কর এবং যাকাত আদায় কর। নামাজ শারীরিক ইবাদত আর যাকাত আর্থিক এবাদত</a:t>
            </a:r>
            <a:r>
              <a:rPr lang="en-US"/>
              <a:t>।     </a:t>
            </a:r>
          </a:p>
        </p:txBody>
      </p:sp>
      <p:sp>
        <p:nvSpPr>
          <p:cNvPr id="5" name="Frame 4">
            <a:extLst>
              <a:ext uri="{FF2B5EF4-FFF2-40B4-BE49-F238E27FC236}">
                <a16:creationId xmlns:a16="http://schemas.microsoft.com/office/drawing/2014/main" id="{4CF93775-AD90-A143-9CD3-999288D650A7}"/>
              </a:ext>
            </a:extLst>
          </p:cNvPr>
          <p:cNvSpPr/>
          <p:nvPr/>
        </p:nvSpPr>
        <p:spPr>
          <a:xfrm>
            <a:off x="2030609" y="1718868"/>
            <a:ext cx="6238282" cy="312539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16323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1BDF9-361B-BC48-AB7D-7EE2458665DD}"/>
              </a:ext>
            </a:extLst>
          </p:cNvPr>
          <p:cNvSpPr>
            <a:spLocks noGrp="1"/>
          </p:cNvSpPr>
          <p:nvPr>
            <p:ph type="title"/>
          </p:nvPr>
        </p:nvSpPr>
        <p:spPr/>
        <p:txBody>
          <a:bodyPr/>
          <a:lstStyle/>
          <a:p>
            <a:r>
              <a:rPr lang="en-US">
                <a:solidFill>
                  <a:schemeClr val="bg1"/>
                </a:solidFill>
              </a:rPr>
              <a:t>সমাজকর্ম অভিধানের মতে যাকাত হচ্ছে-</a:t>
            </a:r>
            <a:r>
              <a:rPr lang="en-US"/>
              <a:t>   </a:t>
            </a:r>
          </a:p>
        </p:txBody>
      </p:sp>
      <p:sp>
        <p:nvSpPr>
          <p:cNvPr id="3" name="Content Placeholder 2">
            <a:extLst>
              <a:ext uri="{FF2B5EF4-FFF2-40B4-BE49-F238E27FC236}">
                <a16:creationId xmlns:a16="http://schemas.microsoft.com/office/drawing/2014/main" id="{F042E887-87B1-FF44-82F3-C45AEBB04374}"/>
              </a:ext>
            </a:extLst>
          </p:cNvPr>
          <p:cNvSpPr>
            <a:spLocks noGrp="1"/>
          </p:cNvSpPr>
          <p:nvPr>
            <p:ph idx="1"/>
          </p:nvPr>
        </p:nvSpPr>
        <p:spPr>
          <a:xfrm>
            <a:off x="2557465" y="2381254"/>
            <a:ext cx="5336379" cy="3700856"/>
          </a:xfrm>
        </p:spPr>
        <p:txBody>
          <a:bodyPr/>
          <a:lstStyle/>
          <a:p>
            <a:pPr marL="0" indent="0">
              <a:buNone/>
            </a:pPr>
            <a:r>
              <a:rPr lang="en-US"/>
              <a:t>Zakat giving charitable donations, a requirement of those faithful to Islam; that protion of a Muslims income that must be allocated for alons to poor prople.   </a:t>
            </a:r>
          </a:p>
        </p:txBody>
      </p:sp>
      <p:sp>
        <p:nvSpPr>
          <p:cNvPr id="4" name="Frame 3">
            <a:extLst>
              <a:ext uri="{FF2B5EF4-FFF2-40B4-BE49-F238E27FC236}">
                <a16:creationId xmlns:a16="http://schemas.microsoft.com/office/drawing/2014/main" id="{512163F8-BBB3-C848-BFF7-3F32E36C34DE}"/>
              </a:ext>
            </a:extLst>
          </p:cNvPr>
          <p:cNvSpPr/>
          <p:nvPr/>
        </p:nvSpPr>
        <p:spPr>
          <a:xfrm>
            <a:off x="2018109" y="1690688"/>
            <a:ext cx="6429375" cy="348853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029216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21</Slides>
  <Notes>0</Notes>
  <HiddenSlides>0</HiddenSlide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স্বাগত </vt:lpstr>
      <vt:lpstr>                                পরিচিতি </vt:lpstr>
      <vt:lpstr>আজকের পাঠ </vt:lpstr>
      <vt:lpstr>শিখনফল  </vt:lpstr>
      <vt:lpstr>ক্লাসের সময় </vt:lpstr>
      <vt:lpstr>যাকাত  Zakat</vt:lpstr>
      <vt:lpstr>PowerPoint Presentation</vt:lpstr>
      <vt:lpstr>পবিত্র কুরআনে আল্লাহ রাব্বিল আলামীন বলেন-  </vt:lpstr>
      <vt:lpstr>সমাজকর্ম অভিধানের মতে যাকাত হচ্ছে-   </vt:lpstr>
      <vt:lpstr>ইসলামি শরিয়তের পরিভাষায়  যাকাত  </vt:lpstr>
      <vt:lpstr>যাকাত আদায়ের কতিপয় শর্ত -  </vt:lpstr>
      <vt:lpstr>পাঁচ শ্রেণির সম্পদের ওপর যাকাত দান ফরজ।  এগুলো হলো -  </vt:lpstr>
      <vt:lpstr>খাতওয়ারী যাকাতের হিসাব </vt:lpstr>
      <vt:lpstr>PowerPoint Presentation</vt:lpstr>
      <vt:lpstr>যাকাত ব্যয়ের মোট আটটি খাত।  যথা  </vt:lpstr>
      <vt:lpstr>যাকাত গরিবের হক।  তবে সব দরিদ্রই যাকাত পাওয়ার অধিকারী নয়।  ইসলামের দৃষ্টিতে যারা যাকাত পাওয়ায় অযোগ্য  তারা হলো -    </vt:lpstr>
      <vt:lpstr>সমাজকল্যাণে যাকাতের গুরুত্ব </vt:lpstr>
      <vt:lpstr>দলীয় কাজঃ যাকাত আর্থসামাজিক উন্নয়নে সম্ভব এই বিষয়ে একটি প্রতিবেদন তৈরি কর ।    </vt:lpstr>
      <vt:lpstr>একক কাজঃ সমাজকল্যাণে যাকাতের গুরুত্ব বিশ্লেষণ কর।   </vt:lpstr>
      <vt:lpstr>মূল্যায়ন </vt:lpstr>
      <vt:lpstr>কনটেন্ট দেখার  জন্য আন্তরিক ধন্যবাদ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 </dc:title>
  <dc:creator>asm_rabiul@yahoo.com</dc:creator>
  <cp:lastModifiedBy>asm_rabiul@yahoo.com</cp:lastModifiedBy>
  <cp:revision>8</cp:revision>
  <dcterms:created xsi:type="dcterms:W3CDTF">2021-02-03T12:41:26Z</dcterms:created>
  <dcterms:modified xsi:type="dcterms:W3CDTF">2021-02-04T04:15:56Z</dcterms:modified>
</cp:coreProperties>
</file>