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0" r:id="rId6"/>
    <p:sldId id="278" r:id="rId7"/>
    <p:sldId id="261" r:id="rId8"/>
    <p:sldId id="263" r:id="rId9"/>
    <p:sldId id="271" r:id="rId10"/>
    <p:sldId id="264" r:id="rId11"/>
    <p:sldId id="272" r:id="rId12"/>
    <p:sldId id="265" r:id="rId13"/>
    <p:sldId id="266" r:id="rId14"/>
    <p:sldId id="275" r:id="rId15"/>
    <p:sldId id="276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00"/>
    <a:srgbClr val="CCCC00"/>
    <a:srgbClr val="FF33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C34C-ECEB-4905-A35C-B88B9D4362D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19FF4-57D0-43FE-BF03-B8B6D1A4D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287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9600" b="1" i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WELLCOME</a:t>
            </a:r>
            <a:endParaRPr lang="en-US" sz="9600" b="1" i="1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unicom\Pictures\Flower\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</a:rPr>
              <a:t>সত্যপীর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ভিটা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endParaRPr lang="en-US" sz="72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unicom\Pictures\Flower\p1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629150" cy="5486400"/>
          </a:xfrm>
          <a:prstGeom prst="rect">
            <a:avLst/>
          </a:prstGeom>
          <a:noFill/>
        </p:spPr>
      </p:pic>
      <p:pic>
        <p:nvPicPr>
          <p:cNvPr id="4099" name="Picture 3" descr="C:\Users\unicom\Pictures\Flower\p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800"/>
            <a:ext cx="4495799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33CC"/>
          </a:solidFill>
        </p:spPr>
        <p:txBody>
          <a:bodyPr>
            <a:noAutofit/>
          </a:bodyPr>
          <a:lstStyle/>
          <a:p>
            <a:r>
              <a:rPr lang="en-US" sz="3200" dirty="0" err="1" smtClean="0"/>
              <a:t>সত্যপীর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ভিটা</a:t>
            </a:r>
            <a:r>
              <a:rPr lang="en-US" sz="3200" dirty="0" smtClean="0"/>
              <a:t> –</a:t>
            </a:r>
            <a:r>
              <a:rPr lang="en-US" sz="3200" dirty="0" err="1" smtClean="0"/>
              <a:t>প্রত্নতাত্ত্বিক</a:t>
            </a:r>
            <a:r>
              <a:rPr lang="en-US" sz="3200" dirty="0" smtClean="0"/>
              <a:t>  </a:t>
            </a:r>
            <a:r>
              <a:rPr lang="en-US" sz="3200" dirty="0" err="1" smtClean="0"/>
              <a:t>খননকাজে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গিয়েছে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,</a:t>
            </a:r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ভিটাটি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ছিল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এক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বৌদ্ধ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মন্দির</a:t>
            </a:r>
            <a:r>
              <a:rPr lang="en-US" sz="3200" dirty="0" smtClean="0"/>
              <a:t> ।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আট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  </a:t>
            </a:r>
            <a:r>
              <a:rPr lang="en-US" sz="5400" dirty="0" err="1" smtClean="0"/>
              <a:t>হাতবিশিষ্ট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দেবীমূর্তি</a:t>
            </a:r>
            <a:r>
              <a:rPr lang="en-US" sz="5400" dirty="0" smtClean="0"/>
              <a:t> </a:t>
            </a:r>
            <a:r>
              <a:rPr lang="en-US" sz="5400" dirty="0" err="1" smtClean="0"/>
              <a:t>এবং</a:t>
            </a:r>
            <a:r>
              <a:rPr lang="en-US" sz="5400" dirty="0" smtClean="0"/>
              <a:t> </a:t>
            </a:r>
            <a:r>
              <a:rPr lang="en-US" sz="5400" dirty="0" err="1" smtClean="0"/>
              <a:t>বুদ্ধবাণী</a:t>
            </a:r>
            <a:r>
              <a:rPr lang="en-US" sz="5400" dirty="0" smtClean="0"/>
              <a:t> </a:t>
            </a:r>
            <a:r>
              <a:rPr lang="en-US" sz="5400" dirty="0" err="1" smtClean="0"/>
              <a:t>খোদিত</a:t>
            </a:r>
            <a:r>
              <a:rPr lang="en-US" sz="5400" dirty="0" smtClean="0"/>
              <a:t> </a:t>
            </a:r>
            <a:r>
              <a:rPr lang="en-US" sz="5400" dirty="0" err="1" smtClean="0"/>
              <a:t>পোড়ামাটির</a:t>
            </a:r>
            <a:r>
              <a:rPr lang="en-US" sz="5400" dirty="0" smtClean="0"/>
              <a:t> </a:t>
            </a:r>
          </a:p>
          <a:p>
            <a:pPr>
              <a:buNone/>
            </a:pPr>
            <a:r>
              <a:rPr lang="en-US" sz="5400" dirty="0" smtClean="0"/>
              <a:t>   </a:t>
            </a:r>
            <a:r>
              <a:rPr lang="en-US" sz="5400" dirty="0" err="1" smtClean="0"/>
              <a:t>গোল</a:t>
            </a:r>
            <a:r>
              <a:rPr lang="en-US" sz="5400" dirty="0" smtClean="0"/>
              <a:t> </a:t>
            </a:r>
            <a:r>
              <a:rPr lang="en-US" sz="5400" dirty="0" err="1" smtClean="0"/>
              <a:t>সিল</a:t>
            </a:r>
            <a:r>
              <a:rPr lang="en-US" sz="5400" dirty="0" smtClean="0"/>
              <a:t> </a:t>
            </a:r>
            <a:r>
              <a:rPr lang="en-US" sz="5400" dirty="0" err="1" smtClean="0"/>
              <a:t>আবিস্কৃত</a:t>
            </a:r>
            <a:r>
              <a:rPr lang="en-US" sz="5400" dirty="0" smtClean="0"/>
              <a:t> </a:t>
            </a:r>
            <a:r>
              <a:rPr lang="en-US" sz="5400" dirty="0" err="1" smtClean="0"/>
              <a:t>হয়েছে</a:t>
            </a:r>
            <a:r>
              <a:rPr lang="en-US" sz="5400" dirty="0" smtClean="0"/>
              <a:t> ।এ </a:t>
            </a:r>
            <a:r>
              <a:rPr lang="en-US" sz="5400" dirty="0" err="1" smtClean="0"/>
              <a:t>মন্দিরটি</a:t>
            </a:r>
            <a:r>
              <a:rPr lang="en-US" sz="5400" dirty="0" smtClean="0"/>
              <a:t> </a:t>
            </a:r>
            <a:r>
              <a:rPr lang="en-US" sz="5400" dirty="0" err="1" smtClean="0"/>
              <a:t>আয়তন</a:t>
            </a:r>
            <a:r>
              <a:rPr lang="en-US" sz="5400" dirty="0" smtClean="0"/>
              <a:t> ৮০ফুট </a:t>
            </a:r>
            <a:r>
              <a:rPr lang="en-US" sz="5400" dirty="0" err="1" smtClean="0"/>
              <a:t>গুণ</a:t>
            </a:r>
            <a:r>
              <a:rPr lang="en-US" sz="5400" dirty="0" smtClean="0"/>
              <a:t> ৪৮ </a:t>
            </a:r>
            <a:r>
              <a:rPr lang="en-US" sz="5400" dirty="0" err="1" smtClean="0"/>
              <a:t>ফুট</a:t>
            </a:r>
            <a:r>
              <a:rPr lang="en-US" sz="5400" dirty="0" smtClean="0"/>
              <a:t> ।</a:t>
            </a:r>
            <a:r>
              <a:rPr lang="en-US" sz="5400" dirty="0" err="1" smtClean="0"/>
              <a:t>ভিটাটিতে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পূজার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স্থান</a:t>
            </a:r>
            <a:r>
              <a:rPr lang="en-US" sz="5400" dirty="0" smtClean="0"/>
              <a:t> </a:t>
            </a:r>
            <a:r>
              <a:rPr lang="en-US" sz="5400" dirty="0" err="1" smtClean="0"/>
              <a:t>ছাড়াও</a:t>
            </a:r>
            <a:r>
              <a:rPr lang="en-US" sz="5400" dirty="0" smtClean="0"/>
              <a:t> </a:t>
            </a:r>
            <a:r>
              <a:rPr lang="en-US" sz="5400" dirty="0" err="1" smtClean="0"/>
              <a:t>ছিল</a:t>
            </a:r>
            <a:r>
              <a:rPr lang="en-US" sz="5400" dirty="0" smtClean="0"/>
              <a:t> </a:t>
            </a:r>
            <a:r>
              <a:rPr lang="en-US" sz="5400" dirty="0" err="1" smtClean="0"/>
              <a:t>একটি</a:t>
            </a:r>
            <a:r>
              <a:rPr lang="en-US" sz="5400" dirty="0" smtClean="0"/>
              <a:t> </a:t>
            </a:r>
            <a:r>
              <a:rPr lang="en-US" sz="5400" dirty="0" err="1" smtClean="0"/>
              <a:t>হলঘর</a:t>
            </a:r>
            <a:r>
              <a:rPr lang="en-US" sz="5400" dirty="0" smtClean="0"/>
              <a:t> । </a:t>
            </a:r>
            <a:endParaRPr lang="en-US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663300"/>
          </a:solidFill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FF00"/>
                </a:solidFill>
              </a:rPr>
              <a:t>গন্ধেশ্বরীর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</a:rPr>
              <a:t>মন্দির</a:t>
            </a:r>
            <a:r>
              <a:rPr lang="en-US" sz="8000" dirty="0" smtClean="0">
                <a:solidFill>
                  <a:srgbClr val="FFFF00"/>
                </a:solidFill>
              </a:rPr>
              <a:t> -</a:t>
            </a:r>
            <a:endParaRPr lang="en-US" sz="80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unicom\Pictures\Flower\p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648200" cy="5486400"/>
          </a:xfrm>
          <a:prstGeom prst="rect">
            <a:avLst/>
          </a:prstGeom>
          <a:noFill/>
        </p:spPr>
      </p:pic>
      <p:pic>
        <p:nvPicPr>
          <p:cNvPr id="1027" name="Picture 3" descr="C:\Users\unicom\Pictures\Flower\p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4572000" cy="5486400"/>
          </a:xfrm>
          <a:prstGeom prst="rect">
            <a:avLst/>
          </a:prstGeom>
          <a:noFill/>
        </p:spPr>
      </p:pic>
      <p:pic>
        <p:nvPicPr>
          <p:cNvPr id="1028" name="Picture 4" descr="C:\Users\unicom\Pictures\Flower\p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371600"/>
            <a:ext cx="4495800" cy="2362200"/>
          </a:xfrm>
          <a:prstGeom prst="rect">
            <a:avLst/>
          </a:prstGeom>
          <a:noFill/>
        </p:spPr>
      </p:pic>
      <p:pic>
        <p:nvPicPr>
          <p:cNvPr id="1030" name="Picture 6" descr="C:\Users\unicom\Pictures\Flower\p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733800"/>
            <a:ext cx="45720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rgbClr val="00CC00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গন্ধেশ্বরীর</a:t>
            </a:r>
            <a:r>
              <a:rPr lang="en-US" dirty="0" smtClean="0"/>
              <a:t> </a:t>
            </a:r>
            <a:r>
              <a:rPr lang="en-US" dirty="0" err="1" smtClean="0"/>
              <a:t>মন্দির</a:t>
            </a:r>
            <a:r>
              <a:rPr lang="en-US" dirty="0" smtClean="0"/>
              <a:t> 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স্নানঘাট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৪০ </a:t>
            </a:r>
            <a:r>
              <a:rPr lang="en-US" dirty="0" err="1" smtClean="0"/>
              <a:t>ফুট</a:t>
            </a:r>
            <a:r>
              <a:rPr lang="en-US" dirty="0" smtClean="0"/>
              <a:t> </a:t>
            </a:r>
            <a:r>
              <a:rPr lang="en-US" dirty="0" err="1" smtClean="0"/>
              <a:t>দূরে</a:t>
            </a:r>
            <a:r>
              <a:rPr lang="en-US" dirty="0" smtClean="0"/>
              <a:t> </a:t>
            </a:r>
            <a:r>
              <a:rPr lang="en-US" dirty="0" err="1" smtClean="0"/>
              <a:t>দক্ষিণ</a:t>
            </a:r>
            <a:r>
              <a:rPr lang="en-US" dirty="0" smtClean="0"/>
              <a:t> –</a:t>
            </a:r>
            <a:r>
              <a:rPr lang="en-US" dirty="0" err="1" smtClean="0"/>
              <a:t>পশ্চিমে</a:t>
            </a:r>
            <a:r>
              <a:rPr lang="en-US" dirty="0" smtClean="0"/>
              <a:t> </a:t>
            </a:r>
            <a:r>
              <a:rPr lang="en-US" dirty="0" err="1" smtClean="0"/>
              <a:t>অবস্থিত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      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sz="3600" dirty="0" err="1" smtClean="0"/>
              <a:t>ধ্বংসাবশেষ</a:t>
            </a:r>
            <a:r>
              <a:rPr lang="en-US" sz="3600" dirty="0" smtClean="0"/>
              <a:t>। </a:t>
            </a:r>
            <a:r>
              <a:rPr lang="en-US" sz="3600" dirty="0" err="1" smtClean="0"/>
              <a:t>মন্দিরটিকে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দেখে</a:t>
            </a:r>
            <a:r>
              <a:rPr lang="en-US" sz="3600" dirty="0" smtClean="0"/>
              <a:t> </a:t>
            </a:r>
            <a:r>
              <a:rPr lang="en-US" sz="3600" dirty="0" err="1" smtClean="0"/>
              <a:t>মনে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এটি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মুঘল</a:t>
            </a:r>
            <a:r>
              <a:rPr lang="en-US" sz="3600" dirty="0" smtClean="0"/>
              <a:t> </a:t>
            </a:r>
            <a:r>
              <a:rPr lang="en-US" sz="3600" dirty="0" err="1" smtClean="0"/>
              <a:t>যুগের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প্রথম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নির্মিত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।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ভেতরে</a:t>
            </a:r>
            <a:r>
              <a:rPr lang="en-US" sz="3600" dirty="0" smtClean="0"/>
              <a:t> ২২ </a:t>
            </a:r>
            <a:r>
              <a:rPr lang="en-US" sz="3600" dirty="0" err="1" smtClean="0"/>
              <a:t>ফুট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গুণ</a:t>
            </a:r>
            <a:r>
              <a:rPr lang="en-US" sz="3600" dirty="0" smtClean="0"/>
              <a:t> ১২ </a:t>
            </a:r>
            <a:r>
              <a:rPr lang="en-US" sz="3600" dirty="0" err="1" smtClean="0"/>
              <a:t>ফুট</a:t>
            </a:r>
            <a:r>
              <a:rPr lang="en-US" sz="3600" dirty="0" smtClean="0"/>
              <a:t> </a:t>
            </a:r>
            <a:r>
              <a:rPr lang="en-US" sz="3600" dirty="0" err="1" smtClean="0"/>
              <a:t>আয়তনের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হলঘর</a:t>
            </a:r>
            <a:r>
              <a:rPr lang="en-US" sz="3600" dirty="0" smtClean="0"/>
              <a:t> ও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ছোট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কক্ষে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পূজার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স্থান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নির্দিষ্ট</a:t>
            </a:r>
            <a:r>
              <a:rPr lang="en-US" sz="3600" dirty="0" smtClean="0"/>
              <a:t>। </a:t>
            </a:r>
            <a:r>
              <a:rPr lang="en-US" sz="3600" dirty="0" err="1" smtClean="0"/>
              <a:t>মনে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হলঘরের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চারপাশের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মূর্তি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স্থাপনের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ব্যবস্থা</a:t>
            </a:r>
            <a:r>
              <a:rPr lang="en-US" sz="3600" dirty="0" smtClean="0"/>
              <a:t> </a:t>
            </a:r>
            <a:r>
              <a:rPr lang="en-US" sz="3600" dirty="0" err="1" smtClean="0"/>
              <a:t>ছিল</a:t>
            </a:r>
            <a:r>
              <a:rPr lang="en-US" sz="3600" dirty="0" smtClean="0"/>
              <a:t>। </a:t>
            </a:r>
          </a:p>
          <a:p>
            <a:pPr>
              <a:buNone/>
            </a:pPr>
            <a:r>
              <a:rPr lang="en-US" sz="3600" dirty="0" smtClean="0"/>
              <a:t>                                                                              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8000" dirty="0" err="1" smtClean="0"/>
              <a:t>প্রত্নতাত্ত্বিক</a:t>
            </a:r>
            <a:r>
              <a:rPr lang="en-US" sz="8000" dirty="0" smtClean="0"/>
              <a:t> </a:t>
            </a:r>
            <a:r>
              <a:rPr lang="en-US" sz="8000" dirty="0" err="1" smtClean="0"/>
              <a:t>নিদর্শন</a:t>
            </a:r>
            <a:endParaRPr lang="en-US" sz="8000" dirty="0"/>
          </a:p>
        </p:txBody>
      </p:sp>
      <p:pic>
        <p:nvPicPr>
          <p:cNvPr id="3074" name="Picture 2" descr="C:\Users\unicom\Pictures\Flower\p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1"/>
            <a:ext cx="4495800" cy="2362200"/>
          </a:xfrm>
          <a:prstGeom prst="rect">
            <a:avLst/>
          </a:prstGeom>
          <a:noFill/>
        </p:spPr>
      </p:pic>
      <p:pic>
        <p:nvPicPr>
          <p:cNvPr id="3075" name="Picture 3" descr="C:\Users\unicom\Pictures\Flower\p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4648200" cy="2514600"/>
          </a:xfrm>
          <a:prstGeom prst="rect">
            <a:avLst/>
          </a:prstGeom>
          <a:noFill/>
        </p:spPr>
      </p:pic>
      <p:pic>
        <p:nvPicPr>
          <p:cNvPr id="3076" name="Picture 4" descr="C:\Users\unicom\Pictures\Flower\p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86200"/>
            <a:ext cx="4572000" cy="2971800"/>
          </a:xfrm>
          <a:prstGeom prst="rect">
            <a:avLst/>
          </a:prstGeom>
          <a:noFill/>
        </p:spPr>
      </p:pic>
      <p:pic>
        <p:nvPicPr>
          <p:cNvPr id="3077" name="Picture 5" descr="C:\Users\unicom\Pictures\Flower\p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886200"/>
            <a:ext cx="44196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CCCC00"/>
          </a:solidFill>
        </p:spPr>
        <p:txBody>
          <a:bodyPr>
            <a:normAutofit/>
          </a:bodyPr>
          <a:lstStyle/>
          <a:p>
            <a:r>
              <a:rPr lang="en-US" sz="3600" dirty="0" err="1" smtClean="0"/>
              <a:t>পাহাড়পুরের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মন্দির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খোদিত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পাথর</a:t>
            </a:r>
            <a:r>
              <a:rPr lang="en-US" sz="3600" dirty="0" smtClean="0"/>
              <a:t> ও          </a:t>
            </a:r>
            <a:r>
              <a:rPr lang="en-US" sz="3600" dirty="0" err="1" smtClean="0"/>
              <a:t>পোড়ামাটির</a:t>
            </a:r>
            <a:r>
              <a:rPr lang="en-US" sz="3600" dirty="0" smtClean="0"/>
              <a:t>  </a:t>
            </a:r>
            <a:r>
              <a:rPr lang="en-US" sz="3600" dirty="0" err="1" smtClean="0"/>
              <a:t>ফলক</a:t>
            </a:r>
            <a:r>
              <a:rPr lang="en-US" sz="3600" dirty="0" smtClean="0"/>
              <a:t> </a:t>
            </a:r>
            <a:r>
              <a:rPr lang="en-US" sz="3600" dirty="0" err="1" smtClean="0"/>
              <a:t>চিত্র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প্রাচীন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বাংলার</a:t>
            </a:r>
            <a:r>
              <a:rPr lang="en-US" sz="3600" dirty="0" smtClean="0"/>
              <a:t>   </a:t>
            </a:r>
            <a:r>
              <a:rPr lang="en-US" sz="3600" dirty="0" err="1" smtClean="0"/>
              <a:t>নিজস্ব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ভাস্কর্কশিল্প</a:t>
            </a:r>
            <a:r>
              <a:rPr lang="en-US" sz="3600" dirty="0" smtClean="0"/>
              <a:t> ও </a:t>
            </a:r>
            <a:r>
              <a:rPr lang="en-US" sz="3600" dirty="0" err="1" smtClean="0"/>
              <a:t>শিল্পনীতি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পরিচয়</a:t>
            </a:r>
            <a:r>
              <a:rPr lang="en-US" sz="3600" dirty="0" smtClean="0"/>
              <a:t> </a:t>
            </a:r>
            <a:r>
              <a:rPr lang="en-US" sz="3600" dirty="0" err="1" smtClean="0"/>
              <a:t>মেলে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পাহাড়পুরের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ভাস্কর্যে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রামায়ণ</a:t>
            </a:r>
            <a:r>
              <a:rPr lang="en-US" sz="3600" dirty="0" smtClean="0"/>
              <a:t> –</a:t>
            </a:r>
            <a:r>
              <a:rPr lang="en-US" sz="3600" dirty="0" err="1" smtClean="0"/>
              <a:t>মহাভারতের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অনেক</a:t>
            </a:r>
            <a:r>
              <a:rPr lang="en-US" sz="3600" dirty="0" smtClean="0"/>
              <a:t>  </a:t>
            </a:r>
            <a:r>
              <a:rPr lang="en-US" sz="3600" dirty="0" err="1" smtClean="0"/>
              <a:t>কাহিনী</a:t>
            </a:r>
            <a:r>
              <a:rPr lang="en-US" sz="3600" dirty="0" smtClean="0"/>
              <a:t> ও    </a:t>
            </a:r>
            <a:r>
              <a:rPr lang="en-US" sz="3600" dirty="0" err="1" smtClean="0"/>
              <a:t>কৃষ্ণলীলার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কাহিনী</a:t>
            </a:r>
            <a:r>
              <a:rPr lang="en-US" sz="3600" dirty="0" smtClean="0"/>
              <a:t> </a:t>
            </a:r>
            <a:r>
              <a:rPr lang="en-US" sz="3600" dirty="0" err="1" smtClean="0"/>
              <a:t>খোদিত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রয়েছে</a:t>
            </a:r>
            <a:r>
              <a:rPr lang="en-US" sz="3600" dirty="0" smtClean="0"/>
              <a:t> । </a:t>
            </a:r>
            <a:r>
              <a:rPr lang="en-US" sz="3600" dirty="0" err="1" smtClean="0"/>
              <a:t>কৃষ্ণ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জন্মকথা,নৃত্যের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ভঙ্গিতে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নারী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err="1" smtClean="0"/>
              <a:t>চিত্র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প্রেমালা্পে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যুবক</a:t>
            </a:r>
            <a:r>
              <a:rPr lang="en-US" sz="3600" dirty="0" smtClean="0"/>
              <a:t> –</a:t>
            </a:r>
            <a:r>
              <a:rPr lang="en-US" sz="3600" dirty="0" err="1" smtClean="0"/>
              <a:t>যুবতীর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অসংখ্য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শিল্প</a:t>
            </a:r>
            <a:r>
              <a:rPr lang="en-US" sz="3600" dirty="0" smtClean="0"/>
              <a:t> </a:t>
            </a:r>
            <a:r>
              <a:rPr lang="en-US" sz="3600" dirty="0" err="1" smtClean="0"/>
              <a:t>দৃশ্য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রয়েছে</a:t>
            </a:r>
            <a:r>
              <a:rPr lang="en-US" sz="3600" dirty="0" smtClean="0"/>
              <a:t> ।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0" y="5334000"/>
            <a:ext cx="9144000" cy="1524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পাহাড়পুরের</a:t>
            </a:r>
            <a:r>
              <a:rPr lang="en-US" dirty="0" smtClean="0"/>
              <a:t> </a:t>
            </a:r>
            <a:r>
              <a:rPr lang="en-US" dirty="0" err="1" smtClean="0"/>
              <a:t>প্রাপ্ত</a:t>
            </a:r>
            <a:r>
              <a:rPr lang="en-US" dirty="0" smtClean="0"/>
              <a:t> </a:t>
            </a:r>
            <a:r>
              <a:rPr lang="en-US" dirty="0" err="1" smtClean="0"/>
              <a:t>প্রত্নতাত্ত্বিক</a:t>
            </a:r>
            <a:r>
              <a:rPr lang="en-US" dirty="0" smtClean="0"/>
              <a:t> </a:t>
            </a:r>
            <a:r>
              <a:rPr lang="en-US" dirty="0" err="1" smtClean="0"/>
              <a:t>নিদর্শন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গুলোর</a:t>
            </a:r>
            <a:r>
              <a:rPr lang="en-US" dirty="0" smtClean="0"/>
              <a:t> </a:t>
            </a:r>
            <a:r>
              <a:rPr lang="en-US" dirty="0" err="1" smtClean="0"/>
              <a:t>সমাজতাত্ত্বিক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তুলে</a:t>
            </a:r>
            <a:r>
              <a:rPr lang="en-US" dirty="0" smtClean="0"/>
              <a:t> </a:t>
            </a:r>
            <a:r>
              <a:rPr lang="en-US" dirty="0" err="1" smtClean="0"/>
              <a:t>ধর</a:t>
            </a:r>
            <a:r>
              <a:rPr lang="en-US" dirty="0" smtClean="0"/>
              <a:t> । </a:t>
            </a:r>
            <a:endParaRPr lang="en-US" dirty="0"/>
          </a:p>
        </p:txBody>
      </p:sp>
      <p:pic>
        <p:nvPicPr>
          <p:cNvPr id="5122" name="Picture 2" descr="C:\Users\unicom\Pictures\Saved Pictures\school-768x51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257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4267200"/>
            <a:ext cx="3844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</a:rPr>
              <a:t>বাড়ির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কাজ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nicom\Pictures\Flower\800px-Flower_garden,_Botanic_Gardens,_Churchtown_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6019800" y="5334000"/>
            <a:ext cx="27432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ধন্যবাদ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মোঃ-শাখাওয়াত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হোসেন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প্রভাষক,সমাজবিজ্ঞান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/>
            </a:r>
            <a:b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</a:b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         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খোশবাস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উচ্চ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বিদ্যালয়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ওকলেজ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খোশবাস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,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বরুড়া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কুমিল্লা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। </a:t>
            </a:r>
            <a:endParaRPr lang="en-US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CC"/>
              </a:solidFill>
            </a:endParaRPr>
          </a:p>
        </p:txBody>
      </p:sp>
      <p:pic>
        <p:nvPicPr>
          <p:cNvPr id="2050" name="Picture 2" descr="C:\Users\unicom\Pictures\Saved Pictures\Untitled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68552" cy="1749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Flowchart: Predefined Process 9"/>
          <p:cNvSpPr/>
          <p:nvPr/>
        </p:nvSpPr>
        <p:spPr>
          <a:xfrm>
            <a:off x="1524000" y="304800"/>
            <a:ext cx="7391400" cy="1066800"/>
          </a:xfrm>
          <a:prstGeom prst="flowChartPredefined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শিক্ষক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পরিচিতি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8000" i="1" u="sng" dirty="0" err="1" smtClean="0"/>
              <a:t>বিষয়</a:t>
            </a:r>
            <a:r>
              <a:rPr lang="en-US" sz="8000" i="1" u="sng" dirty="0" smtClean="0"/>
              <a:t> </a:t>
            </a:r>
            <a:r>
              <a:rPr lang="en-US" sz="8000" i="1" u="sng" dirty="0" err="1" smtClean="0"/>
              <a:t>পরিচিতি</a:t>
            </a:r>
            <a:endParaRPr lang="en-US" sz="80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458200" cy="47244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i="1" dirty="0" smtClean="0"/>
              <a:t>  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সমাজবিজ্ঞান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২য়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পত্র</a:t>
            </a:r>
            <a:endParaRPr lang="en-US" sz="6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অধ্যায়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০৩</a:t>
            </a:r>
          </a:p>
          <a:p>
            <a:pPr>
              <a:buNone/>
            </a:pP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পাহাড়পুর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6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1447800"/>
            <a:ext cx="9144000" cy="5410200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33CC"/>
          </a:solidFill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নিচের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ছবিগুলো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লক্ষ্য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করঃ</a:t>
            </a:r>
            <a:r>
              <a:rPr lang="en-US" dirty="0">
                <a:solidFill>
                  <a:srgbClr val="FFFF00"/>
                </a:solidFill>
              </a:rPr>
              <a:t>-</a:t>
            </a:r>
          </a:p>
        </p:txBody>
      </p:sp>
      <p:pic>
        <p:nvPicPr>
          <p:cNvPr id="5" name="Picture 2" descr="C:\Users\unicom\Pictures\Flower\p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572000" cy="2971800"/>
          </a:xfrm>
          <a:prstGeom prst="rect">
            <a:avLst/>
          </a:prstGeom>
          <a:noFill/>
        </p:spPr>
      </p:pic>
      <p:pic>
        <p:nvPicPr>
          <p:cNvPr id="4098" name="Picture 2" descr="C:\Users\unicom\Pictures\Flower\p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371600"/>
            <a:ext cx="4648200" cy="2971800"/>
          </a:xfrm>
          <a:prstGeom prst="rect">
            <a:avLst/>
          </a:prstGeom>
          <a:noFill/>
        </p:spPr>
      </p:pic>
      <p:pic>
        <p:nvPicPr>
          <p:cNvPr id="4099" name="Picture 3" descr="C:\Users\unicom\Pictures\Flower\p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43400"/>
            <a:ext cx="4495800" cy="2514600"/>
          </a:xfrm>
          <a:prstGeom prst="rect">
            <a:avLst/>
          </a:prstGeom>
          <a:noFill/>
        </p:spPr>
      </p:pic>
      <p:pic>
        <p:nvPicPr>
          <p:cNvPr id="4100" name="Picture 4" descr="C:\Users\unicom\Pictures\Flower\p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4343400"/>
            <a:ext cx="4648200" cy="2514600"/>
          </a:xfrm>
          <a:prstGeom prst="rect">
            <a:avLst/>
          </a:prstGeom>
          <a:noFill/>
        </p:spPr>
      </p:pic>
      <p:sp>
        <p:nvSpPr>
          <p:cNvPr id="9" name="Down Arrow 8"/>
          <p:cNvSpPr/>
          <p:nvPr/>
        </p:nvSpPr>
        <p:spPr>
          <a:xfrm>
            <a:off x="4267200" y="838200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483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পাঠ</a:t>
            </a:r>
            <a:r>
              <a:rPr lang="en-US" sz="6000" dirty="0" smtClean="0">
                <a:solidFill>
                  <a:srgbClr val="FF0000"/>
                </a:solidFill>
              </a:rPr>
              <a:t> –</a:t>
            </a:r>
            <a:r>
              <a:rPr lang="en-US" sz="6000" dirty="0" err="1" smtClean="0">
                <a:solidFill>
                  <a:srgbClr val="FF0000"/>
                </a:solidFill>
              </a:rPr>
              <a:t>পাহাড়পুর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nicom\Pictures\Flower\p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smtClean="0"/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সোমপুর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বিহারের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চিত্র</a:t>
            </a: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unicom\Pictures\Flower\p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4648200" cy="5334000"/>
          </a:xfrm>
          <a:prstGeom prst="rect">
            <a:avLst/>
          </a:prstGeom>
          <a:noFill/>
        </p:spPr>
      </p:pic>
      <p:pic>
        <p:nvPicPr>
          <p:cNvPr id="1027" name="Picture 3" descr="C:\Users\unicom\Pictures\Flower\p1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524000"/>
            <a:ext cx="44196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সোমপুর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বিহার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পাহাড়পুরের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সবচেয়ে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গুরুত্বপুর্ণ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পুরাকীর্তিটি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হলো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সোমপুর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বিহার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  <a:r>
              <a:rPr lang="en-US" dirty="0" err="1" smtClean="0">
                <a:solidFill>
                  <a:srgbClr val="002060"/>
                </a:solidFill>
              </a:rPr>
              <a:t>এটি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পাক-ভারত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বাংলাদেশ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তথা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উপমহাদেশে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আবিস্কৃত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বিহারগুলর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মধ্যে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অন্যতম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অষ্টম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শতকে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ধর্মপাল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তার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পুত্র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দেবপাল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তৎকীলিন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উপমহাদেশে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যখন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এক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বিশাল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সাম্রাজ্য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স্থাপন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করেন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তখন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এই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বিহার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নির্মিত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</a:t>
            </a:r>
            <a:r>
              <a:rPr lang="en-US" dirty="0" smtClean="0">
                <a:solidFill>
                  <a:srgbClr val="002060"/>
                </a:solidFill>
              </a:rPr>
              <a:t>। </a:t>
            </a:r>
            <a:r>
              <a:rPr lang="en-US" dirty="0" err="1" smtClean="0">
                <a:solidFill>
                  <a:srgbClr val="002060"/>
                </a:solidFill>
              </a:rPr>
              <a:t>বিহারটি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উত্তর-দক্ষিণে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প্রায়</a:t>
            </a:r>
            <a:r>
              <a:rPr lang="en-US" dirty="0" smtClean="0">
                <a:solidFill>
                  <a:srgbClr val="002060"/>
                </a:solidFill>
              </a:rPr>
              <a:t> ৯২২ </a:t>
            </a:r>
            <a:r>
              <a:rPr lang="en-US" dirty="0" err="1" smtClean="0">
                <a:solidFill>
                  <a:srgbClr val="002060"/>
                </a:solidFill>
              </a:rPr>
              <a:t>ফুট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দীর্ঘ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পূর্ব-পশ্চিমে</a:t>
            </a:r>
            <a:r>
              <a:rPr lang="en-US" dirty="0" smtClean="0">
                <a:solidFill>
                  <a:srgbClr val="002060"/>
                </a:solidFill>
              </a:rPr>
              <a:t> ৯১৯ </a:t>
            </a:r>
            <a:r>
              <a:rPr lang="en-US" dirty="0" err="1" smtClean="0">
                <a:solidFill>
                  <a:srgbClr val="002060"/>
                </a:solidFill>
              </a:rPr>
              <a:t>ফুট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প্রশস্ত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  <a:r>
              <a:rPr lang="en-US" dirty="0" err="1" smtClean="0">
                <a:solidFill>
                  <a:srgbClr val="002060"/>
                </a:solidFill>
              </a:rPr>
              <a:t>বিহারে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বসবাসের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উপযোগী</a:t>
            </a:r>
            <a:r>
              <a:rPr lang="en-US" dirty="0" smtClean="0">
                <a:solidFill>
                  <a:srgbClr val="002060"/>
                </a:solidFill>
              </a:rPr>
              <a:t> ১৭৭টি </a:t>
            </a:r>
            <a:r>
              <a:rPr lang="en-US" dirty="0" err="1" smtClean="0">
                <a:solidFill>
                  <a:srgbClr val="002060"/>
                </a:solidFill>
              </a:rPr>
              <a:t>ক্ষুদ্র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ক্ষুদ্র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কক্ষ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রয়েছে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CCC00"/>
          </a:solidFill>
        </p:spPr>
        <p:txBody>
          <a:bodyPr>
            <a:noAutofit/>
          </a:bodyPr>
          <a:lstStyle/>
          <a:p>
            <a:r>
              <a:rPr lang="en-US" sz="9600" dirty="0" err="1" smtClean="0"/>
              <a:t>স্নানঘাট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pic>
        <p:nvPicPr>
          <p:cNvPr id="3074" name="Picture 2" descr="C:\Users\unicom\Pictures\Flower\p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3716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700" dirty="0" smtClean="0"/>
              <a:t>                                                                  </a:t>
            </a:r>
            <a:r>
              <a:rPr lang="en-US" sz="3900" dirty="0" err="1" smtClean="0"/>
              <a:t>স্নানঘাটের</a:t>
            </a:r>
            <a:r>
              <a:rPr lang="en-US" sz="3900" dirty="0" smtClean="0"/>
              <a:t>  </a:t>
            </a:r>
            <a:r>
              <a:rPr lang="en-US" sz="3900" dirty="0" err="1" smtClean="0"/>
              <a:t>উভয়</a:t>
            </a:r>
            <a:r>
              <a:rPr lang="en-US" sz="3900" dirty="0" smtClean="0"/>
              <a:t> </a:t>
            </a:r>
            <a:r>
              <a:rPr lang="en-US" sz="3900" dirty="0" err="1" smtClean="0"/>
              <a:t>পাশের</a:t>
            </a:r>
            <a:r>
              <a:rPr lang="en-US" sz="3900" dirty="0" smtClean="0"/>
              <a:t> </a:t>
            </a:r>
            <a:r>
              <a:rPr lang="en-US" sz="3900" dirty="0" err="1" smtClean="0"/>
              <a:t>দেয়াল</a:t>
            </a:r>
            <a:r>
              <a:rPr lang="en-US" sz="3900" dirty="0" smtClean="0"/>
              <a:t> </a:t>
            </a:r>
            <a:r>
              <a:rPr lang="en-US" sz="3900" dirty="0" err="1" smtClean="0"/>
              <a:t>তৈরিতে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3900" dirty="0" err="1" smtClean="0"/>
              <a:t>সোমপুর</a:t>
            </a:r>
            <a:r>
              <a:rPr lang="en-US" sz="3900" dirty="0" smtClean="0"/>
              <a:t> </a:t>
            </a:r>
            <a:r>
              <a:rPr lang="en-US" sz="3900" dirty="0" err="1" smtClean="0"/>
              <a:t>বিহার</a:t>
            </a:r>
            <a:r>
              <a:rPr lang="en-US" sz="3900" dirty="0" smtClean="0"/>
              <a:t> </a:t>
            </a:r>
            <a:r>
              <a:rPr lang="en-US" sz="3900" dirty="0" err="1" smtClean="0"/>
              <a:t>থেকে</a:t>
            </a:r>
            <a:r>
              <a:rPr lang="en-US" sz="3900" dirty="0" smtClean="0"/>
              <a:t> </a:t>
            </a:r>
            <a:r>
              <a:rPr lang="en-US" sz="3900" dirty="0" err="1" smtClean="0"/>
              <a:t>খাড়া</a:t>
            </a:r>
            <a:r>
              <a:rPr lang="en-US" sz="3900" dirty="0" smtClean="0"/>
              <a:t> </a:t>
            </a:r>
            <a:r>
              <a:rPr lang="en-US" sz="3900" dirty="0" err="1" smtClean="0"/>
              <a:t>ইট</a:t>
            </a:r>
            <a:r>
              <a:rPr lang="en-US" sz="3900" dirty="0" smtClean="0"/>
              <a:t> </a:t>
            </a:r>
            <a:r>
              <a:rPr lang="en-US" sz="3900" dirty="0" err="1" smtClean="0"/>
              <a:t>ব্যবহার</a:t>
            </a:r>
            <a:r>
              <a:rPr lang="en-US" sz="3900" dirty="0" smtClean="0"/>
              <a:t>  </a:t>
            </a:r>
            <a:r>
              <a:rPr lang="en-US" sz="3900" dirty="0" err="1" smtClean="0"/>
              <a:t>করা</a:t>
            </a:r>
            <a:r>
              <a:rPr lang="en-US" sz="3900" dirty="0" smtClean="0"/>
              <a:t> </a:t>
            </a:r>
            <a:r>
              <a:rPr lang="en-US" sz="3900" dirty="0" err="1" smtClean="0"/>
              <a:t>হয়েছে</a:t>
            </a:r>
            <a:r>
              <a:rPr lang="en-US" sz="3900" dirty="0" smtClean="0"/>
              <a:t> । </a:t>
            </a:r>
            <a:r>
              <a:rPr lang="en-US" sz="3900" dirty="0" err="1" smtClean="0"/>
              <a:t>সোমপুর</a:t>
            </a:r>
            <a:r>
              <a:rPr lang="en-US" sz="3900" dirty="0" smtClean="0"/>
              <a:t> </a:t>
            </a:r>
            <a:r>
              <a:rPr lang="en-US" sz="3900" dirty="0" err="1" smtClean="0"/>
              <a:t>বিহার</a:t>
            </a:r>
            <a:r>
              <a:rPr lang="en-US" sz="3900" dirty="0" smtClean="0"/>
              <a:t> </a:t>
            </a:r>
            <a:r>
              <a:rPr lang="en-US" sz="3900" dirty="0" err="1" smtClean="0"/>
              <a:t>থেকে</a:t>
            </a:r>
            <a:r>
              <a:rPr lang="en-US" sz="3900" dirty="0" smtClean="0"/>
              <a:t> ১৬০ </a:t>
            </a:r>
            <a:r>
              <a:rPr lang="en-US" sz="3900" dirty="0" err="1" smtClean="0"/>
              <a:t>ফুট</a:t>
            </a:r>
            <a:r>
              <a:rPr lang="en-US" sz="3900" dirty="0" smtClean="0"/>
              <a:t> </a:t>
            </a:r>
            <a:r>
              <a:rPr lang="en-US" sz="3900" dirty="0" err="1" smtClean="0"/>
              <a:t>দূরে</a:t>
            </a:r>
            <a:r>
              <a:rPr lang="en-US" sz="3900" dirty="0" smtClean="0"/>
              <a:t> </a:t>
            </a:r>
            <a:r>
              <a:rPr lang="en-US" sz="3900" dirty="0" err="1" smtClean="0"/>
              <a:t>দক্ষিণ</a:t>
            </a:r>
            <a:r>
              <a:rPr lang="en-US" sz="3900" dirty="0" smtClean="0"/>
              <a:t> –</a:t>
            </a:r>
            <a:r>
              <a:rPr lang="en-US" sz="3900" dirty="0" err="1" smtClean="0"/>
              <a:t>পুর্ব</a:t>
            </a:r>
            <a:r>
              <a:rPr lang="en-US" sz="3900" dirty="0" smtClean="0"/>
              <a:t> </a:t>
            </a:r>
            <a:r>
              <a:rPr lang="en-US" sz="3900" dirty="0" err="1" smtClean="0"/>
              <a:t>কোণে</a:t>
            </a:r>
            <a:r>
              <a:rPr lang="en-US" sz="3900" dirty="0" smtClean="0"/>
              <a:t> </a:t>
            </a:r>
            <a:r>
              <a:rPr lang="en-US" sz="3900" dirty="0" err="1" smtClean="0"/>
              <a:t>এই</a:t>
            </a:r>
            <a:r>
              <a:rPr lang="en-US" sz="3900" dirty="0" smtClean="0"/>
              <a:t> </a:t>
            </a:r>
            <a:r>
              <a:rPr lang="en-US" sz="3900" dirty="0" err="1" smtClean="0"/>
              <a:t>স্নানঘাটটি</a:t>
            </a:r>
            <a:r>
              <a:rPr lang="en-US" sz="3900" dirty="0" smtClean="0"/>
              <a:t> </a:t>
            </a:r>
            <a:r>
              <a:rPr lang="en-US" sz="3900" dirty="0" err="1" smtClean="0"/>
              <a:t>প্রায়</a:t>
            </a:r>
            <a:r>
              <a:rPr lang="en-US" sz="3900" dirty="0" smtClean="0"/>
              <a:t> ১২ </a:t>
            </a:r>
            <a:r>
              <a:rPr lang="en-US" sz="3900" dirty="0" err="1" smtClean="0"/>
              <a:t>ফুট</a:t>
            </a:r>
            <a:r>
              <a:rPr lang="en-US" sz="3900" dirty="0" smtClean="0"/>
              <a:t> </a:t>
            </a:r>
            <a:r>
              <a:rPr lang="en-US" sz="3900" dirty="0" err="1" smtClean="0"/>
              <a:t>তা</a:t>
            </a:r>
            <a:r>
              <a:rPr lang="en-US" sz="3900" dirty="0" smtClean="0"/>
              <a:t> </a:t>
            </a:r>
            <a:r>
              <a:rPr lang="en-US" sz="3900" dirty="0" err="1" smtClean="0"/>
              <a:t>ক্রমশ</a:t>
            </a:r>
            <a:r>
              <a:rPr lang="en-US" sz="3900" dirty="0" smtClean="0"/>
              <a:t> </a:t>
            </a:r>
            <a:r>
              <a:rPr lang="en-US" sz="3900" dirty="0" err="1" smtClean="0"/>
              <a:t>ঢালু</a:t>
            </a:r>
            <a:r>
              <a:rPr lang="en-US" sz="3900" dirty="0" smtClean="0"/>
              <a:t> </a:t>
            </a:r>
            <a:r>
              <a:rPr lang="en-US" sz="3900" dirty="0" err="1" smtClean="0"/>
              <a:t>হতে</a:t>
            </a:r>
            <a:r>
              <a:rPr lang="en-US" sz="3900" dirty="0" smtClean="0"/>
              <a:t> ৪১ </a:t>
            </a:r>
            <a:r>
              <a:rPr lang="en-US" sz="3900" dirty="0" err="1" smtClean="0"/>
              <a:t>ফুট</a:t>
            </a:r>
            <a:r>
              <a:rPr lang="en-US" sz="3900" dirty="0" smtClean="0"/>
              <a:t> </a:t>
            </a:r>
            <a:r>
              <a:rPr lang="en-US" sz="3900" dirty="0" err="1" smtClean="0"/>
              <a:t>নিচে</a:t>
            </a:r>
            <a:r>
              <a:rPr lang="en-US" sz="3900" dirty="0" smtClean="0"/>
              <a:t> </a:t>
            </a:r>
            <a:r>
              <a:rPr lang="en-US" sz="3900" dirty="0" err="1" smtClean="0"/>
              <a:t>গিয়ে</a:t>
            </a:r>
            <a:r>
              <a:rPr lang="en-US" sz="3900" dirty="0" smtClean="0"/>
              <a:t> </a:t>
            </a:r>
            <a:r>
              <a:rPr lang="en-US" sz="3900" dirty="0" err="1" smtClean="0"/>
              <a:t>ঠেকেছে</a:t>
            </a:r>
            <a:r>
              <a:rPr lang="en-US" sz="3900" dirty="0" smtClean="0"/>
              <a:t>। </a:t>
            </a:r>
            <a:r>
              <a:rPr lang="en-US" sz="3900" dirty="0" err="1" smtClean="0"/>
              <a:t>রুপ</a:t>
            </a:r>
            <a:r>
              <a:rPr lang="en-US" sz="3900" dirty="0" smtClean="0"/>
              <a:t>- </a:t>
            </a:r>
            <a:r>
              <a:rPr lang="en-US" sz="3900" dirty="0" err="1" smtClean="0"/>
              <a:t>কথা</a:t>
            </a:r>
            <a:r>
              <a:rPr lang="en-US" sz="3900" dirty="0" smtClean="0"/>
              <a:t> </a:t>
            </a:r>
            <a:r>
              <a:rPr lang="en-US" sz="3900" dirty="0" err="1" smtClean="0"/>
              <a:t>অনুসারে</a:t>
            </a:r>
            <a:r>
              <a:rPr lang="en-US" sz="3900" dirty="0" smtClean="0"/>
              <a:t> এ </a:t>
            </a:r>
            <a:r>
              <a:rPr lang="en-US" sz="3900" dirty="0" err="1" smtClean="0"/>
              <a:t>ঘাটে</a:t>
            </a:r>
            <a:r>
              <a:rPr lang="en-US" sz="3900" dirty="0" smtClean="0"/>
              <a:t> </a:t>
            </a:r>
            <a:r>
              <a:rPr lang="en-US" sz="3900" dirty="0" err="1" smtClean="0"/>
              <a:t>মহীদলনের</a:t>
            </a:r>
            <a:r>
              <a:rPr lang="en-US" sz="3900" dirty="0" smtClean="0"/>
              <a:t> </a:t>
            </a:r>
            <a:r>
              <a:rPr lang="en-US" sz="3900" dirty="0" err="1" smtClean="0"/>
              <a:t>কন্যা</a:t>
            </a:r>
            <a:r>
              <a:rPr lang="en-US" sz="3900" dirty="0" smtClean="0"/>
              <a:t> </a:t>
            </a:r>
            <a:r>
              <a:rPr lang="en-US" sz="3900" dirty="0" err="1" smtClean="0"/>
              <a:t>সন্ধ্যাবতী</a:t>
            </a:r>
            <a:r>
              <a:rPr lang="en-US" sz="3900" dirty="0" smtClean="0"/>
              <a:t> </a:t>
            </a:r>
            <a:r>
              <a:rPr lang="en-US" sz="3900" dirty="0" err="1" smtClean="0"/>
              <a:t>স্নান</a:t>
            </a:r>
            <a:r>
              <a:rPr lang="en-US" sz="3900" dirty="0" smtClean="0"/>
              <a:t> </a:t>
            </a:r>
            <a:r>
              <a:rPr lang="en-US" sz="3900" dirty="0" err="1" smtClean="0"/>
              <a:t>করত</a:t>
            </a:r>
            <a:r>
              <a:rPr lang="en-US" sz="3900" dirty="0" smtClean="0"/>
              <a:t> </a:t>
            </a:r>
            <a:r>
              <a:rPr lang="en-US" sz="3900" dirty="0" smtClean="0"/>
              <a:t>। ঐ </a:t>
            </a:r>
            <a:r>
              <a:rPr lang="en-US" sz="3900" dirty="0" err="1" smtClean="0"/>
              <a:t>কন্যা</a:t>
            </a:r>
            <a:r>
              <a:rPr lang="en-US" sz="3900" dirty="0" smtClean="0"/>
              <a:t> </a:t>
            </a:r>
            <a:r>
              <a:rPr lang="en-US" sz="3900" dirty="0" err="1" smtClean="0"/>
              <a:t>নাকি</a:t>
            </a:r>
            <a:r>
              <a:rPr lang="en-US" sz="3900" dirty="0" smtClean="0"/>
              <a:t> </a:t>
            </a:r>
            <a:r>
              <a:rPr lang="en-US" sz="3900" dirty="0" err="1" smtClean="0"/>
              <a:t>ঐশ্বরিক</a:t>
            </a:r>
            <a:r>
              <a:rPr lang="en-US" sz="3900" dirty="0" smtClean="0"/>
              <a:t> </a:t>
            </a:r>
            <a:r>
              <a:rPr lang="en-US" sz="3900" dirty="0" err="1" smtClean="0"/>
              <a:t>উপায়ে</a:t>
            </a:r>
            <a:r>
              <a:rPr lang="en-US" sz="3900" dirty="0" smtClean="0"/>
              <a:t> </a:t>
            </a:r>
            <a:r>
              <a:rPr lang="en-US" sz="3900" dirty="0" err="1" smtClean="0"/>
              <a:t>সত্যপীরকে</a:t>
            </a:r>
            <a:r>
              <a:rPr lang="en-US" sz="3900" dirty="0" smtClean="0"/>
              <a:t> </a:t>
            </a:r>
            <a:r>
              <a:rPr lang="en-US" sz="3900" dirty="0" err="1" smtClean="0"/>
              <a:t>গর্ভে</a:t>
            </a:r>
            <a:r>
              <a:rPr lang="en-US" sz="3900" dirty="0" smtClean="0"/>
              <a:t> </a:t>
            </a:r>
            <a:r>
              <a:rPr lang="en-US" sz="3900" dirty="0" err="1" smtClean="0"/>
              <a:t>ধারণ</a:t>
            </a:r>
            <a:r>
              <a:rPr lang="en-US" sz="3900" dirty="0" smtClean="0"/>
              <a:t> </a:t>
            </a:r>
            <a:r>
              <a:rPr lang="en-US" sz="3900" dirty="0" err="1" smtClean="0"/>
              <a:t>করেন</a:t>
            </a:r>
            <a:r>
              <a:rPr lang="en-US" sz="3900" dirty="0" smtClean="0"/>
              <a:t> ।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251</Words>
  <Application>Microsoft Office PowerPoint</Application>
  <PresentationFormat>On-screen Show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WELLCOME</vt:lpstr>
      <vt:lpstr>       মোঃ-শাখাওয়াত হোসেন প্রভাষক,সমাজবিজ্ঞান            খোশবাস উচ্চ বিদ্যালয় ওকলেজ খোশবাস ,বরুড়া কুমিল্লা । </vt:lpstr>
      <vt:lpstr>বিষয় পরিচিতি</vt:lpstr>
      <vt:lpstr>নিচের ছবিগুলো লক্ষ্য করঃ-</vt:lpstr>
      <vt:lpstr>আজকের পাঠ –পাহাড়পুর </vt:lpstr>
      <vt:lpstr> সোমপুর বিহারের চিত্র</vt:lpstr>
      <vt:lpstr>সোমপুর বিহার </vt:lpstr>
      <vt:lpstr>স্নানঘাট </vt:lpstr>
      <vt:lpstr>Slide 9</vt:lpstr>
      <vt:lpstr>সত্যপীর ভিটা </vt:lpstr>
      <vt:lpstr>সত্যপীর ভিটা –প্রত্নতাত্ত্বিক  খননকাজে জানা গিয়েছে যে ,এই ভিটাটি ছিল এক বৌদ্ধ মন্দির ।এর মধ্যে আট  </vt:lpstr>
      <vt:lpstr>গন্ধেশ্বরীর মন্দির -</vt:lpstr>
      <vt:lpstr>গন্ধেশ্বরীর মন্দির এটি স্নানঘাট থেকে  ৪০ ফুট দূরে দক্ষিণ –পশ্চিমে অবস্থিত </vt:lpstr>
      <vt:lpstr>প্রত্নতাত্ত্বিক নিদর্শন</vt:lpstr>
      <vt:lpstr>পাহাড়পুরের মন্দির খোদিত পাথর ও          পোড়ামাটির  ফলক চিত্র থেকে প্রাচীন বাংলার   নিজস্ব ভাস্কর্কশিল্প ও শিল্পনীতি পরিচয় মেলে পাহাড়পুরের ভাস্কর্যে রামায়ণ –মহাভারতের অনেক  কাহিনী ও    কৃষ্ণলীলার কাহিনী খোদিত রয়েছে । কৃষ্ণ এর জন্মকথা,নৃত্যের ভঙ্গিতে নারী  চিত্র প্রেমালা্পে মত্ত যুবক –যুবতীর অসংখ্য শিল্প দৃশ্য রয়েছে । </vt:lpstr>
      <vt:lpstr>পাহাড়পুরের প্রাপ্ত প্রত্নতাত্ত্বিক নিদর্শন-  গুলোর সমাজতাত্ত্বিক গুরুত্ব তুলে ধর ।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unicom</dc:creator>
  <cp:lastModifiedBy>unicom</cp:lastModifiedBy>
  <cp:revision>28</cp:revision>
  <dcterms:created xsi:type="dcterms:W3CDTF">2021-02-03T06:52:11Z</dcterms:created>
  <dcterms:modified xsi:type="dcterms:W3CDTF">2021-02-04T10:51:12Z</dcterms:modified>
</cp:coreProperties>
</file>