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0" r:id="rId3"/>
    <p:sldId id="263" r:id="rId4"/>
    <p:sldId id="271" r:id="rId5"/>
    <p:sldId id="285" r:id="rId6"/>
    <p:sldId id="273" r:id="rId7"/>
    <p:sldId id="274" r:id="rId8"/>
    <p:sldId id="278" r:id="rId9"/>
    <p:sldId id="279" r:id="rId10"/>
    <p:sldId id="280" r:id="rId11"/>
    <p:sldId id="264" r:id="rId12"/>
    <p:sldId id="284" r:id="rId13"/>
    <p:sldId id="281" r:id="rId14"/>
    <p:sldId id="282" r:id="rId15"/>
    <p:sldId id="26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2" autoAdjust="0"/>
    <p:restoredTop sz="91152" autoAdjust="0"/>
  </p:normalViewPr>
  <p:slideViewPr>
    <p:cSldViewPr snapToGrid="0">
      <p:cViewPr varScale="1">
        <p:scale>
          <a:sx n="78" d="100"/>
          <a:sy n="78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4F20C-6858-478B-B435-3A5E67EC5ED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1C60A-0408-48AB-B882-8426B5F72C8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955469-1C3E-424D-966C-AD9E3787224F}" type="parTrans" cxnId="{D7A9176A-F979-465A-B29F-47F8BBC2516A}">
      <dgm:prSet/>
      <dgm:spPr/>
      <dgm:t>
        <a:bodyPr/>
        <a:lstStyle/>
        <a:p>
          <a:endParaRPr lang="en-US"/>
        </a:p>
      </dgm:t>
    </dgm:pt>
    <dgm:pt modelId="{6827C00D-394E-4C33-B4DE-843A9E192458}" type="sibTrans" cxnId="{D7A9176A-F979-465A-B29F-47F8BBC2516A}">
      <dgm:prSet/>
      <dgm:spPr/>
      <dgm:t>
        <a:bodyPr/>
        <a:lstStyle/>
        <a:p>
          <a:endParaRPr lang="en-US"/>
        </a:p>
      </dgm:t>
    </dgm:pt>
    <dgm:pt modelId="{96D9C500-8A89-4A08-8162-D02F9D60EDA6}">
      <dgm:prSet phldrT="[Text]"/>
      <dgm:spPr/>
      <dgm:t>
        <a:bodyPr/>
        <a:lstStyle/>
        <a:p>
          <a:r>
            <a:rPr lang="bn-BD" dirty="0" smtClean="0"/>
            <a:t>জন্ম-১৯৬১ সালে</a:t>
          </a:r>
          <a:endParaRPr lang="en-US" dirty="0"/>
        </a:p>
      </dgm:t>
    </dgm:pt>
    <dgm:pt modelId="{C6419BA1-7132-4639-BB58-0862F2EF8D32}" type="parTrans" cxnId="{7B8B77F0-F44F-484F-A1AF-71F765C2F32A}">
      <dgm:prSet/>
      <dgm:spPr/>
      <dgm:t>
        <a:bodyPr/>
        <a:lstStyle/>
        <a:p>
          <a:endParaRPr lang="en-US"/>
        </a:p>
      </dgm:t>
    </dgm:pt>
    <dgm:pt modelId="{9AD66884-F93B-4D77-BCE0-A77B887EDDDA}" type="sibTrans" cxnId="{7B8B77F0-F44F-484F-A1AF-71F765C2F32A}">
      <dgm:prSet/>
      <dgm:spPr/>
      <dgm:t>
        <a:bodyPr/>
        <a:lstStyle/>
        <a:p>
          <a:endParaRPr lang="en-US"/>
        </a:p>
      </dgm:t>
    </dgm:pt>
    <dgm:pt modelId="{0910E2ED-BFEC-44C8-A1B7-309E30CE65C8}">
      <dgm:prSet phldrT="[Text]"/>
      <dgm:spPr/>
      <dgm:t>
        <a:bodyPr/>
        <a:lstStyle/>
        <a:p>
          <a:r>
            <a:rPr lang="bn-BD" dirty="0" smtClean="0"/>
            <a:t>ঢাকায়</a:t>
          </a:r>
          <a:endParaRPr lang="en-US" dirty="0"/>
        </a:p>
      </dgm:t>
    </dgm:pt>
    <dgm:pt modelId="{82E50E7A-EFEA-434A-8C8C-8D2A4988B9FD}" type="parTrans" cxnId="{DC0D90F5-2D2D-4224-925F-B4772FE5EDE1}">
      <dgm:prSet/>
      <dgm:spPr/>
      <dgm:t>
        <a:bodyPr/>
        <a:lstStyle/>
        <a:p>
          <a:endParaRPr lang="en-US"/>
        </a:p>
      </dgm:t>
    </dgm:pt>
    <dgm:pt modelId="{F2422E1F-DED5-404A-BBAC-09EAB7F68C80}" type="sibTrans" cxnId="{DC0D90F5-2D2D-4224-925F-B4772FE5EDE1}">
      <dgm:prSet/>
      <dgm:spPr/>
      <dgm:t>
        <a:bodyPr/>
        <a:lstStyle/>
        <a:p>
          <a:endParaRPr lang="en-US"/>
        </a:p>
      </dgm:t>
    </dgm:pt>
    <dgm:pt modelId="{E2DBAEF3-45D2-4C56-B89E-19FF03E76EE2}">
      <dgm:prSet phldrT="[Text]"/>
      <dgm:spPr/>
      <dgm:t>
        <a:bodyPr/>
        <a:lstStyle/>
        <a:p>
          <a:r>
            <a:rPr lang="bn-BD" dirty="0" smtClean="0"/>
            <a:t>২০০৭ সালে বাংলা একাডেমি সাহিত্য পুরস্কার পান</a:t>
          </a:r>
          <a:endParaRPr lang="en-US" dirty="0"/>
        </a:p>
      </dgm:t>
    </dgm:pt>
    <dgm:pt modelId="{3727A6C6-0B12-46E5-BB6A-67DA1E96A8E4}" type="parTrans" cxnId="{B60028B7-8C96-4E6F-8C52-89456190C80E}">
      <dgm:prSet/>
      <dgm:spPr/>
      <dgm:t>
        <a:bodyPr/>
        <a:lstStyle/>
        <a:p>
          <a:endParaRPr lang="en-US"/>
        </a:p>
      </dgm:t>
    </dgm:pt>
    <dgm:pt modelId="{44A8DE4E-F551-4E59-BBB1-C04BD0892539}" type="sibTrans" cxnId="{B60028B7-8C96-4E6F-8C52-89456190C80E}">
      <dgm:prSet/>
      <dgm:spPr/>
      <dgm:t>
        <a:bodyPr/>
        <a:lstStyle/>
        <a:p>
          <a:endParaRPr lang="en-US"/>
        </a:p>
      </dgm:t>
    </dgm:pt>
    <dgm:pt modelId="{1E3B347B-77F8-49DF-883E-4DDAC5818625}">
      <dgm:prSet phldrT="[Text]"/>
      <dgm:spPr/>
      <dgm:t>
        <a:bodyPr/>
        <a:lstStyle/>
        <a:p>
          <a:r>
            <a:rPr lang="bn-BD" dirty="0" smtClean="0"/>
            <a:t>টেলিভিশনের উপস্থাপক হিসেবেও তিনি খ্যাতিমান</a:t>
          </a:r>
          <a:endParaRPr lang="en-US" dirty="0"/>
        </a:p>
      </dgm:t>
    </dgm:pt>
    <dgm:pt modelId="{7E51E5B1-BDE9-40C6-A765-C8D4D931B279}" type="parTrans" cxnId="{442210B4-C419-44E8-A123-D9681C371C5C}">
      <dgm:prSet/>
      <dgm:spPr/>
      <dgm:t>
        <a:bodyPr/>
        <a:lstStyle/>
        <a:p>
          <a:endParaRPr lang="en-US"/>
        </a:p>
      </dgm:t>
    </dgm:pt>
    <dgm:pt modelId="{A996BBC2-A32C-47B9-A6DB-A85794418D74}" type="sibTrans" cxnId="{442210B4-C419-44E8-A123-D9681C371C5C}">
      <dgm:prSet/>
      <dgm:spPr/>
      <dgm:t>
        <a:bodyPr/>
        <a:lstStyle/>
        <a:p>
          <a:endParaRPr lang="en-US"/>
        </a:p>
      </dgm:t>
    </dgm:pt>
    <dgm:pt modelId="{F078AE69-4BF1-41DD-9C5F-298EAE65EFD4}">
      <dgm:prSet/>
      <dgm:spPr/>
      <dgm:t>
        <a:bodyPr/>
        <a:lstStyle/>
        <a:p>
          <a:r>
            <a:rPr lang="bn-BD" dirty="0" smtClean="0"/>
            <a:t>তিনি ছড়া ও কবিতা রচনা করেন</a:t>
          </a:r>
          <a:endParaRPr lang="en-US" dirty="0"/>
        </a:p>
      </dgm:t>
    </dgm:pt>
    <dgm:pt modelId="{CE459146-240E-402A-B6D5-C031F8E7B764}" type="parTrans" cxnId="{B93EB230-E572-49FF-840A-E0E0B1C59ECB}">
      <dgm:prSet/>
      <dgm:spPr/>
      <dgm:t>
        <a:bodyPr/>
        <a:lstStyle/>
        <a:p>
          <a:endParaRPr lang="en-US"/>
        </a:p>
      </dgm:t>
    </dgm:pt>
    <dgm:pt modelId="{D1A863DF-3259-4F12-8672-791AA235D8D7}" type="sibTrans" cxnId="{B93EB230-E572-49FF-840A-E0E0B1C59ECB}">
      <dgm:prSet/>
      <dgm:spPr/>
      <dgm:t>
        <a:bodyPr/>
        <a:lstStyle/>
        <a:p>
          <a:endParaRPr lang="en-US"/>
        </a:p>
      </dgm:t>
    </dgm:pt>
    <dgm:pt modelId="{D8DDCAFC-FB55-4CCD-B46C-591A93B3A1F8}">
      <dgm:prSet/>
      <dgm:spPr/>
      <dgm:t>
        <a:bodyPr/>
        <a:lstStyle/>
        <a:p>
          <a:r>
            <a:rPr lang="bn-BD" dirty="0" smtClean="0"/>
            <a:t>১লা  এপ্রিল</a:t>
          </a:r>
          <a:endParaRPr lang="en-US" dirty="0"/>
        </a:p>
      </dgm:t>
    </dgm:pt>
    <dgm:pt modelId="{7BE94721-A09B-42A8-9A08-5B898DA5DEAF}" type="parTrans" cxnId="{08586851-FDC4-4F47-8142-B6E5CABDC03F}">
      <dgm:prSet/>
      <dgm:spPr/>
      <dgm:t>
        <a:bodyPr/>
        <a:lstStyle/>
        <a:p>
          <a:endParaRPr lang="en-US"/>
        </a:p>
      </dgm:t>
    </dgm:pt>
    <dgm:pt modelId="{F1D342FC-BB5F-4620-B5E7-E4D6F80801B7}" type="sibTrans" cxnId="{08586851-FDC4-4F47-8142-B6E5CABDC03F}">
      <dgm:prSet/>
      <dgm:spPr/>
      <dgm:t>
        <a:bodyPr/>
        <a:lstStyle/>
        <a:p>
          <a:endParaRPr lang="en-US"/>
        </a:p>
      </dgm:t>
    </dgm:pt>
    <dgm:pt modelId="{9C493AD5-2567-46D3-9E16-7A9B96D78D34}" type="pres">
      <dgm:prSet presAssocID="{A4A4F20C-6858-478B-B435-3A5E67EC5E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B7A380-E373-42DA-93E5-0DEAC1FF79B5}" type="pres">
      <dgm:prSet presAssocID="{B371C60A-0408-48AB-B882-8426B5F72C89}" presName="centerShape" presStyleLbl="node0" presStyleIdx="0" presStyleCnt="1" custLinFactNeighborY="306"/>
      <dgm:spPr/>
      <dgm:t>
        <a:bodyPr/>
        <a:lstStyle/>
        <a:p>
          <a:endParaRPr lang="en-US"/>
        </a:p>
      </dgm:t>
    </dgm:pt>
    <dgm:pt modelId="{E8BF59C7-AD9E-41FF-B044-0454F33741F3}" type="pres">
      <dgm:prSet presAssocID="{C6419BA1-7132-4639-BB58-0862F2EF8D3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15722DD6-457D-44A5-ADE6-C935C33BCD62}" type="pres">
      <dgm:prSet presAssocID="{C6419BA1-7132-4639-BB58-0862F2EF8D3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77F3FD6-7CB0-4DBF-8B38-6CEDF50F2E8A}" type="pres">
      <dgm:prSet presAssocID="{96D9C500-8A89-4A08-8162-D02F9D60EDA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33095-B3EA-4D2F-9988-2523DB1316F6}" type="pres">
      <dgm:prSet presAssocID="{7BE94721-A09B-42A8-9A08-5B898DA5DEA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B0B0D3E-7F19-48F4-9C6B-83AD274F14B7}" type="pres">
      <dgm:prSet presAssocID="{7BE94721-A09B-42A8-9A08-5B898DA5DEA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FC0B875-FF08-4AB2-A6A4-0BC674B07C31}" type="pres">
      <dgm:prSet presAssocID="{D8DDCAFC-FB55-4CCD-B46C-591A93B3A1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946BF-4C1C-43F2-B0EB-B005C17260B2}" type="pres">
      <dgm:prSet presAssocID="{82E50E7A-EFEA-434A-8C8C-8D2A4988B9F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7BF4901-431C-43BD-B508-F7EEE31847DE}" type="pres">
      <dgm:prSet presAssocID="{82E50E7A-EFEA-434A-8C8C-8D2A4988B9F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9FF76E6-7101-4FD2-AD1C-B0717D51BB69}" type="pres">
      <dgm:prSet presAssocID="{0910E2ED-BFEC-44C8-A1B7-309E30CE65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14F9B-86E7-4471-9FF3-952BF93D15BC}" type="pres">
      <dgm:prSet presAssocID="{CE459146-240E-402A-B6D5-C031F8E7B76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1E2D3AB-666F-4648-B430-019EE70F02CE}" type="pres">
      <dgm:prSet presAssocID="{CE459146-240E-402A-B6D5-C031F8E7B76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D871563-E8B2-4734-A2B2-5C0E94F6A7CB}" type="pres">
      <dgm:prSet presAssocID="{F078AE69-4BF1-41DD-9C5F-298EAE65EF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1F84D-9B4C-4BB3-8AF4-7299ECD89EFE}" type="pres">
      <dgm:prSet presAssocID="{3727A6C6-0B12-46E5-BB6A-67DA1E96A8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495DEAC-890A-4159-AB24-9CCBD8BAB79D}" type="pres">
      <dgm:prSet presAssocID="{3727A6C6-0B12-46E5-BB6A-67DA1E96A8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0885E04-B1F8-4C7F-98D1-E9554699E053}" type="pres">
      <dgm:prSet presAssocID="{E2DBAEF3-45D2-4C56-B89E-19FF03E76EE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5DC3F-2B87-40CF-BA29-EAA42FF3AE79}" type="pres">
      <dgm:prSet presAssocID="{7E51E5B1-BDE9-40C6-A765-C8D4D931B27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D9D8211-C819-4274-8251-67A432111ECB}" type="pres">
      <dgm:prSet presAssocID="{7E51E5B1-BDE9-40C6-A765-C8D4D931B27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A9F61D6-F5ED-44FA-8537-455005FD0B49}" type="pres">
      <dgm:prSet presAssocID="{1E3B347B-77F8-49DF-883E-4DDAC58186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3F6C4B-B0EC-4EF7-9073-B48F5904A66F}" type="presOf" srcId="{CE459146-240E-402A-B6D5-C031F8E7B764}" destId="{14314F9B-86E7-4471-9FF3-952BF93D15BC}" srcOrd="0" destOrd="0" presId="urn:microsoft.com/office/officeart/2005/8/layout/radial5"/>
    <dgm:cxn modelId="{D050F635-3BF1-4FE2-B820-EFAF2BF2975A}" type="presOf" srcId="{F078AE69-4BF1-41DD-9C5F-298EAE65EFD4}" destId="{FD871563-E8B2-4734-A2B2-5C0E94F6A7CB}" srcOrd="0" destOrd="0" presId="urn:microsoft.com/office/officeart/2005/8/layout/radial5"/>
    <dgm:cxn modelId="{D7A9176A-F979-465A-B29F-47F8BBC2516A}" srcId="{A4A4F20C-6858-478B-B435-3A5E67EC5EDF}" destId="{B371C60A-0408-48AB-B882-8426B5F72C89}" srcOrd="0" destOrd="0" parTransId="{68955469-1C3E-424D-966C-AD9E3787224F}" sibTransId="{6827C00D-394E-4C33-B4DE-843A9E192458}"/>
    <dgm:cxn modelId="{DD48D02E-DF1E-4ED6-987E-0784D6D15EF5}" type="presOf" srcId="{7E51E5B1-BDE9-40C6-A765-C8D4D931B279}" destId="{5D9D8211-C819-4274-8251-67A432111ECB}" srcOrd="1" destOrd="0" presId="urn:microsoft.com/office/officeart/2005/8/layout/radial5"/>
    <dgm:cxn modelId="{442210B4-C419-44E8-A123-D9681C371C5C}" srcId="{B371C60A-0408-48AB-B882-8426B5F72C89}" destId="{1E3B347B-77F8-49DF-883E-4DDAC5818625}" srcOrd="5" destOrd="0" parTransId="{7E51E5B1-BDE9-40C6-A765-C8D4D931B279}" sibTransId="{A996BBC2-A32C-47B9-A6DB-A85794418D74}"/>
    <dgm:cxn modelId="{B93EB230-E572-49FF-840A-E0E0B1C59ECB}" srcId="{B371C60A-0408-48AB-B882-8426B5F72C89}" destId="{F078AE69-4BF1-41DD-9C5F-298EAE65EFD4}" srcOrd="3" destOrd="0" parTransId="{CE459146-240E-402A-B6D5-C031F8E7B764}" sibTransId="{D1A863DF-3259-4F12-8672-791AA235D8D7}"/>
    <dgm:cxn modelId="{C7234065-57E5-4EF7-9FC8-DC57A4969F49}" type="presOf" srcId="{C6419BA1-7132-4639-BB58-0862F2EF8D32}" destId="{15722DD6-457D-44A5-ADE6-C935C33BCD62}" srcOrd="1" destOrd="0" presId="urn:microsoft.com/office/officeart/2005/8/layout/radial5"/>
    <dgm:cxn modelId="{AE352D73-9C59-41D0-90C6-A3D0D8C155D5}" type="presOf" srcId="{C6419BA1-7132-4639-BB58-0862F2EF8D32}" destId="{E8BF59C7-AD9E-41FF-B044-0454F33741F3}" srcOrd="0" destOrd="0" presId="urn:microsoft.com/office/officeart/2005/8/layout/radial5"/>
    <dgm:cxn modelId="{B9A51141-12F4-4839-B1CB-2D534D3B21A6}" type="presOf" srcId="{1E3B347B-77F8-49DF-883E-4DDAC5818625}" destId="{CA9F61D6-F5ED-44FA-8537-455005FD0B49}" srcOrd="0" destOrd="0" presId="urn:microsoft.com/office/officeart/2005/8/layout/radial5"/>
    <dgm:cxn modelId="{6727D072-DCE2-411F-80E3-43D0C6286688}" type="presOf" srcId="{82E50E7A-EFEA-434A-8C8C-8D2A4988B9FD}" destId="{3AE946BF-4C1C-43F2-B0EB-B005C17260B2}" srcOrd="0" destOrd="0" presId="urn:microsoft.com/office/officeart/2005/8/layout/radial5"/>
    <dgm:cxn modelId="{08586851-FDC4-4F47-8142-B6E5CABDC03F}" srcId="{B371C60A-0408-48AB-B882-8426B5F72C89}" destId="{D8DDCAFC-FB55-4CCD-B46C-591A93B3A1F8}" srcOrd="1" destOrd="0" parTransId="{7BE94721-A09B-42A8-9A08-5B898DA5DEAF}" sibTransId="{F1D342FC-BB5F-4620-B5E7-E4D6F80801B7}"/>
    <dgm:cxn modelId="{C756EFB4-C69B-4AA9-B84F-824DFBC7C92E}" type="presOf" srcId="{96D9C500-8A89-4A08-8162-D02F9D60EDA6}" destId="{A77F3FD6-7CB0-4DBF-8B38-6CEDF50F2E8A}" srcOrd="0" destOrd="0" presId="urn:microsoft.com/office/officeart/2005/8/layout/radial5"/>
    <dgm:cxn modelId="{B60028B7-8C96-4E6F-8C52-89456190C80E}" srcId="{B371C60A-0408-48AB-B882-8426B5F72C89}" destId="{E2DBAEF3-45D2-4C56-B89E-19FF03E76EE2}" srcOrd="4" destOrd="0" parTransId="{3727A6C6-0B12-46E5-BB6A-67DA1E96A8E4}" sibTransId="{44A8DE4E-F551-4E59-BBB1-C04BD0892539}"/>
    <dgm:cxn modelId="{FC8B3E16-4D3F-4420-B76A-C760845DD6B7}" type="presOf" srcId="{7BE94721-A09B-42A8-9A08-5B898DA5DEAF}" destId="{8F533095-B3EA-4D2F-9988-2523DB1316F6}" srcOrd="0" destOrd="0" presId="urn:microsoft.com/office/officeart/2005/8/layout/radial5"/>
    <dgm:cxn modelId="{563118C4-DD04-4DBB-A3A5-EDE240474E23}" type="presOf" srcId="{A4A4F20C-6858-478B-B435-3A5E67EC5EDF}" destId="{9C493AD5-2567-46D3-9E16-7A9B96D78D34}" srcOrd="0" destOrd="0" presId="urn:microsoft.com/office/officeart/2005/8/layout/radial5"/>
    <dgm:cxn modelId="{FFB75553-5CC8-4D65-A0EC-2858226DAEF6}" type="presOf" srcId="{3727A6C6-0B12-46E5-BB6A-67DA1E96A8E4}" destId="{B495DEAC-890A-4159-AB24-9CCBD8BAB79D}" srcOrd="1" destOrd="0" presId="urn:microsoft.com/office/officeart/2005/8/layout/radial5"/>
    <dgm:cxn modelId="{B32B177B-243E-4B78-BA78-3FC1313C915E}" type="presOf" srcId="{E2DBAEF3-45D2-4C56-B89E-19FF03E76EE2}" destId="{D0885E04-B1F8-4C7F-98D1-E9554699E053}" srcOrd="0" destOrd="0" presId="urn:microsoft.com/office/officeart/2005/8/layout/radial5"/>
    <dgm:cxn modelId="{EC86C11B-BFC9-49E1-8C08-1BD8AB9DD77F}" type="presOf" srcId="{B371C60A-0408-48AB-B882-8426B5F72C89}" destId="{59B7A380-E373-42DA-93E5-0DEAC1FF79B5}" srcOrd="0" destOrd="0" presId="urn:microsoft.com/office/officeart/2005/8/layout/radial5"/>
    <dgm:cxn modelId="{9C2C6D64-CB70-4527-8940-3F2D85CB5FAE}" type="presOf" srcId="{7BE94721-A09B-42A8-9A08-5B898DA5DEAF}" destId="{AB0B0D3E-7F19-48F4-9C6B-83AD274F14B7}" srcOrd="1" destOrd="0" presId="urn:microsoft.com/office/officeart/2005/8/layout/radial5"/>
    <dgm:cxn modelId="{5694FD91-AAD5-45D8-861B-5AFA6E0C53B0}" type="presOf" srcId="{0910E2ED-BFEC-44C8-A1B7-309E30CE65C8}" destId="{E9FF76E6-7101-4FD2-AD1C-B0717D51BB69}" srcOrd="0" destOrd="0" presId="urn:microsoft.com/office/officeart/2005/8/layout/radial5"/>
    <dgm:cxn modelId="{8BB5491B-858C-405F-9605-573B1F6D3F13}" type="presOf" srcId="{7E51E5B1-BDE9-40C6-A765-C8D4D931B279}" destId="{BB45DC3F-2B87-40CF-BA29-EAA42FF3AE79}" srcOrd="0" destOrd="0" presId="urn:microsoft.com/office/officeart/2005/8/layout/radial5"/>
    <dgm:cxn modelId="{7B8B77F0-F44F-484F-A1AF-71F765C2F32A}" srcId="{B371C60A-0408-48AB-B882-8426B5F72C89}" destId="{96D9C500-8A89-4A08-8162-D02F9D60EDA6}" srcOrd="0" destOrd="0" parTransId="{C6419BA1-7132-4639-BB58-0862F2EF8D32}" sibTransId="{9AD66884-F93B-4D77-BCE0-A77B887EDDDA}"/>
    <dgm:cxn modelId="{92B79CA6-48BB-460F-9DC4-D88F8EDDA8FB}" type="presOf" srcId="{D8DDCAFC-FB55-4CCD-B46C-591A93B3A1F8}" destId="{EFC0B875-FF08-4AB2-A6A4-0BC674B07C31}" srcOrd="0" destOrd="0" presId="urn:microsoft.com/office/officeart/2005/8/layout/radial5"/>
    <dgm:cxn modelId="{E9153ED8-3D46-4F0C-BC23-AC246D4DD85C}" type="presOf" srcId="{CE459146-240E-402A-B6D5-C031F8E7B764}" destId="{31E2D3AB-666F-4648-B430-019EE70F02CE}" srcOrd="1" destOrd="0" presId="urn:microsoft.com/office/officeart/2005/8/layout/radial5"/>
    <dgm:cxn modelId="{BFAACA17-F62D-409A-A7CD-ED6E890343C8}" type="presOf" srcId="{3727A6C6-0B12-46E5-BB6A-67DA1E96A8E4}" destId="{59D1F84D-9B4C-4BB3-8AF4-7299ECD89EFE}" srcOrd="0" destOrd="0" presId="urn:microsoft.com/office/officeart/2005/8/layout/radial5"/>
    <dgm:cxn modelId="{DC0D90F5-2D2D-4224-925F-B4772FE5EDE1}" srcId="{B371C60A-0408-48AB-B882-8426B5F72C89}" destId="{0910E2ED-BFEC-44C8-A1B7-309E30CE65C8}" srcOrd="2" destOrd="0" parTransId="{82E50E7A-EFEA-434A-8C8C-8D2A4988B9FD}" sibTransId="{F2422E1F-DED5-404A-BBAC-09EAB7F68C80}"/>
    <dgm:cxn modelId="{04EA4E29-664B-49BA-B607-CDFF2F48AB22}" type="presOf" srcId="{82E50E7A-EFEA-434A-8C8C-8D2A4988B9FD}" destId="{F7BF4901-431C-43BD-B508-F7EEE31847DE}" srcOrd="1" destOrd="0" presId="urn:microsoft.com/office/officeart/2005/8/layout/radial5"/>
    <dgm:cxn modelId="{43D56F43-32F2-45A8-937B-E66CC2CDF836}" type="presParOf" srcId="{9C493AD5-2567-46D3-9E16-7A9B96D78D34}" destId="{59B7A380-E373-42DA-93E5-0DEAC1FF79B5}" srcOrd="0" destOrd="0" presId="urn:microsoft.com/office/officeart/2005/8/layout/radial5"/>
    <dgm:cxn modelId="{5DD2A1D1-9A7D-4705-8117-A99A4D0E6A79}" type="presParOf" srcId="{9C493AD5-2567-46D3-9E16-7A9B96D78D34}" destId="{E8BF59C7-AD9E-41FF-B044-0454F33741F3}" srcOrd="1" destOrd="0" presId="urn:microsoft.com/office/officeart/2005/8/layout/radial5"/>
    <dgm:cxn modelId="{7BA8D606-0132-4EBB-AE27-51DA6FE1B130}" type="presParOf" srcId="{E8BF59C7-AD9E-41FF-B044-0454F33741F3}" destId="{15722DD6-457D-44A5-ADE6-C935C33BCD62}" srcOrd="0" destOrd="0" presId="urn:microsoft.com/office/officeart/2005/8/layout/radial5"/>
    <dgm:cxn modelId="{B8F98702-CB59-428B-8EE5-7C12A8C6D9A4}" type="presParOf" srcId="{9C493AD5-2567-46D3-9E16-7A9B96D78D34}" destId="{A77F3FD6-7CB0-4DBF-8B38-6CEDF50F2E8A}" srcOrd="2" destOrd="0" presId="urn:microsoft.com/office/officeart/2005/8/layout/radial5"/>
    <dgm:cxn modelId="{F902E55E-5AF9-4806-9BFD-208DD44C9220}" type="presParOf" srcId="{9C493AD5-2567-46D3-9E16-7A9B96D78D34}" destId="{8F533095-B3EA-4D2F-9988-2523DB1316F6}" srcOrd="3" destOrd="0" presId="urn:microsoft.com/office/officeart/2005/8/layout/radial5"/>
    <dgm:cxn modelId="{664E2C48-DD9C-4930-A6AE-7027ECD06571}" type="presParOf" srcId="{8F533095-B3EA-4D2F-9988-2523DB1316F6}" destId="{AB0B0D3E-7F19-48F4-9C6B-83AD274F14B7}" srcOrd="0" destOrd="0" presId="urn:microsoft.com/office/officeart/2005/8/layout/radial5"/>
    <dgm:cxn modelId="{BD2954FF-FA4B-4550-9E60-F508E1C602EC}" type="presParOf" srcId="{9C493AD5-2567-46D3-9E16-7A9B96D78D34}" destId="{EFC0B875-FF08-4AB2-A6A4-0BC674B07C31}" srcOrd="4" destOrd="0" presId="urn:microsoft.com/office/officeart/2005/8/layout/radial5"/>
    <dgm:cxn modelId="{08B21D5F-F31A-480C-B83B-02990310E9DD}" type="presParOf" srcId="{9C493AD5-2567-46D3-9E16-7A9B96D78D34}" destId="{3AE946BF-4C1C-43F2-B0EB-B005C17260B2}" srcOrd="5" destOrd="0" presId="urn:microsoft.com/office/officeart/2005/8/layout/radial5"/>
    <dgm:cxn modelId="{55B5C95F-C80A-4884-A29D-61EDBD20261E}" type="presParOf" srcId="{3AE946BF-4C1C-43F2-B0EB-B005C17260B2}" destId="{F7BF4901-431C-43BD-B508-F7EEE31847DE}" srcOrd="0" destOrd="0" presId="urn:microsoft.com/office/officeart/2005/8/layout/radial5"/>
    <dgm:cxn modelId="{D5EC0EDC-EDE7-4E5B-BA86-432AC0A59C4D}" type="presParOf" srcId="{9C493AD5-2567-46D3-9E16-7A9B96D78D34}" destId="{E9FF76E6-7101-4FD2-AD1C-B0717D51BB69}" srcOrd="6" destOrd="0" presId="urn:microsoft.com/office/officeart/2005/8/layout/radial5"/>
    <dgm:cxn modelId="{073574C0-A535-420A-8DC1-B6F720F8F091}" type="presParOf" srcId="{9C493AD5-2567-46D3-9E16-7A9B96D78D34}" destId="{14314F9B-86E7-4471-9FF3-952BF93D15BC}" srcOrd="7" destOrd="0" presId="urn:microsoft.com/office/officeart/2005/8/layout/radial5"/>
    <dgm:cxn modelId="{698C51F1-C840-4F24-B93C-037B9E17FE1C}" type="presParOf" srcId="{14314F9B-86E7-4471-9FF3-952BF93D15BC}" destId="{31E2D3AB-666F-4648-B430-019EE70F02CE}" srcOrd="0" destOrd="0" presId="urn:microsoft.com/office/officeart/2005/8/layout/radial5"/>
    <dgm:cxn modelId="{E39F7933-FB07-413D-9F01-D4605C223864}" type="presParOf" srcId="{9C493AD5-2567-46D3-9E16-7A9B96D78D34}" destId="{FD871563-E8B2-4734-A2B2-5C0E94F6A7CB}" srcOrd="8" destOrd="0" presId="urn:microsoft.com/office/officeart/2005/8/layout/radial5"/>
    <dgm:cxn modelId="{C44AB726-B167-48B3-BD8C-037FD305AE6C}" type="presParOf" srcId="{9C493AD5-2567-46D3-9E16-7A9B96D78D34}" destId="{59D1F84D-9B4C-4BB3-8AF4-7299ECD89EFE}" srcOrd="9" destOrd="0" presId="urn:microsoft.com/office/officeart/2005/8/layout/radial5"/>
    <dgm:cxn modelId="{9A39DC09-740D-4177-8504-0F5ABE741C2F}" type="presParOf" srcId="{59D1F84D-9B4C-4BB3-8AF4-7299ECD89EFE}" destId="{B495DEAC-890A-4159-AB24-9CCBD8BAB79D}" srcOrd="0" destOrd="0" presId="urn:microsoft.com/office/officeart/2005/8/layout/radial5"/>
    <dgm:cxn modelId="{63442EE5-DAED-4853-A0F4-675F967B2AFA}" type="presParOf" srcId="{9C493AD5-2567-46D3-9E16-7A9B96D78D34}" destId="{D0885E04-B1F8-4C7F-98D1-E9554699E053}" srcOrd="10" destOrd="0" presId="urn:microsoft.com/office/officeart/2005/8/layout/radial5"/>
    <dgm:cxn modelId="{A5E4226B-1118-4E80-9847-6BCF08A405C9}" type="presParOf" srcId="{9C493AD5-2567-46D3-9E16-7A9B96D78D34}" destId="{BB45DC3F-2B87-40CF-BA29-EAA42FF3AE79}" srcOrd="11" destOrd="0" presId="urn:microsoft.com/office/officeart/2005/8/layout/radial5"/>
    <dgm:cxn modelId="{49CFCB02-7980-4F64-98C6-6F4A49E1B626}" type="presParOf" srcId="{BB45DC3F-2B87-40CF-BA29-EAA42FF3AE79}" destId="{5D9D8211-C819-4274-8251-67A432111ECB}" srcOrd="0" destOrd="0" presId="urn:microsoft.com/office/officeart/2005/8/layout/radial5"/>
    <dgm:cxn modelId="{A8718795-C541-4217-A359-79C7D294F733}" type="presParOf" srcId="{9C493AD5-2567-46D3-9E16-7A9B96D78D34}" destId="{CA9F61D6-F5ED-44FA-8537-455005FD0B4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7A380-E373-42DA-93E5-0DEAC1FF79B5}">
      <dsp:nvSpPr>
        <dsp:cNvPr id="0" name=""/>
        <dsp:cNvSpPr/>
      </dsp:nvSpPr>
      <dsp:spPr>
        <a:xfrm>
          <a:off x="2872301" y="1648166"/>
          <a:ext cx="952869" cy="9528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011845" y="1787710"/>
        <a:ext cx="673781" cy="673781"/>
      </dsp:txXfrm>
    </dsp:sp>
    <dsp:sp modelId="{E8BF59C7-AD9E-41FF-B044-0454F33741F3}">
      <dsp:nvSpPr>
        <dsp:cNvPr id="0" name=""/>
        <dsp:cNvSpPr/>
      </dsp:nvSpPr>
      <dsp:spPr>
        <a:xfrm rot="16200000">
          <a:off x="3228113" y="1265417"/>
          <a:ext cx="241244" cy="323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64300" y="1366399"/>
        <a:ext cx="168871" cy="194385"/>
      </dsp:txXfrm>
    </dsp:sp>
    <dsp:sp modelId="{A77F3FD6-7CB0-4DBF-8B38-6CEDF50F2E8A}">
      <dsp:nvSpPr>
        <dsp:cNvPr id="0" name=""/>
        <dsp:cNvSpPr/>
      </dsp:nvSpPr>
      <dsp:spPr>
        <a:xfrm>
          <a:off x="2753192" y="1902"/>
          <a:ext cx="1191086" cy="119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dirty="0" smtClean="0"/>
            <a:t>জন্ম-১৯৬১ সালে</a:t>
          </a:r>
          <a:endParaRPr lang="en-US" sz="1000" kern="1200" dirty="0"/>
        </a:p>
      </dsp:txBody>
      <dsp:txXfrm>
        <a:off x="2927623" y="176333"/>
        <a:ext cx="842224" cy="842224"/>
      </dsp:txXfrm>
    </dsp:sp>
    <dsp:sp modelId="{8F533095-B3EA-4D2F-9988-2523DB1316F6}">
      <dsp:nvSpPr>
        <dsp:cNvPr id="0" name=""/>
        <dsp:cNvSpPr/>
      </dsp:nvSpPr>
      <dsp:spPr>
        <a:xfrm rot="19781835">
          <a:off x="3829341" y="1611961"/>
          <a:ext cx="238793" cy="323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834235" y="1694829"/>
        <a:ext cx="167155" cy="194385"/>
      </dsp:txXfrm>
    </dsp:sp>
    <dsp:sp modelId="{EFC0B875-FF08-4AB2-A6A4-0BC674B07C31}">
      <dsp:nvSpPr>
        <dsp:cNvPr id="0" name=""/>
        <dsp:cNvSpPr/>
      </dsp:nvSpPr>
      <dsp:spPr>
        <a:xfrm>
          <a:off x="4067703" y="760835"/>
          <a:ext cx="1191086" cy="119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dirty="0" smtClean="0"/>
            <a:t>১লা  এপ্রিল</a:t>
          </a:r>
          <a:endParaRPr lang="en-US" sz="1000" kern="1200" dirty="0"/>
        </a:p>
      </dsp:txBody>
      <dsp:txXfrm>
        <a:off x="4242134" y="935266"/>
        <a:ext cx="842224" cy="842224"/>
      </dsp:txXfrm>
    </dsp:sp>
    <dsp:sp modelId="{3AE946BF-4C1C-43F2-B0EB-B005C17260B2}">
      <dsp:nvSpPr>
        <dsp:cNvPr id="0" name=""/>
        <dsp:cNvSpPr/>
      </dsp:nvSpPr>
      <dsp:spPr>
        <a:xfrm rot="1781724">
          <a:off x="3831573" y="2304653"/>
          <a:ext cx="233870" cy="323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836180" y="2352070"/>
        <a:ext cx="163709" cy="194385"/>
      </dsp:txXfrm>
    </dsp:sp>
    <dsp:sp modelId="{E9FF76E6-7101-4FD2-AD1C-B0717D51BB69}">
      <dsp:nvSpPr>
        <dsp:cNvPr id="0" name=""/>
        <dsp:cNvSpPr/>
      </dsp:nvSpPr>
      <dsp:spPr>
        <a:xfrm>
          <a:off x="4067703" y="2278701"/>
          <a:ext cx="1191086" cy="119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dirty="0" smtClean="0"/>
            <a:t>ঢাকায়</a:t>
          </a:r>
          <a:endParaRPr lang="en-US" sz="1000" kern="1200" dirty="0"/>
        </a:p>
      </dsp:txBody>
      <dsp:txXfrm>
        <a:off x="4242134" y="2453132"/>
        <a:ext cx="842224" cy="842224"/>
      </dsp:txXfrm>
    </dsp:sp>
    <dsp:sp modelId="{14314F9B-86E7-4471-9FF3-952BF93D15BC}">
      <dsp:nvSpPr>
        <dsp:cNvPr id="0" name=""/>
        <dsp:cNvSpPr/>
      </dsp:nvSpPr>
      <dsp:spPr>
        <a:xfrm rot="5400000">
          <a:off x="3233037" y="2650798"/>
          <a:ext cx="231397" cy="323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67747" y="2680884"/>
        <a:ext cx="161978" cy="194385"/>
      </dsp:txXfrm>
    </dsp:sp>
    <dsp:sp modelId="{FD871563-E8B2-4734-A2B2-5C0E94F6A7CB}">
      <dsp:nvSpPr>
        <dsp:cNvPr id="0" name=""/>
        <dsp:cNvSpPr/>
      </dsp:nvSpPr>
      <dsp:spPr>
        <a:xfrm>
          <a:off x="2753192" y="3037634"/>
          <a:ext cx="1191086" cy="119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dirty="0" smtClean="0"/>
            <a:t>তিনি ছড়া ও কবিতা রচনা করেন</a:t>
          </a:r>
          <a:endParaRPr lang="en-US" sz="1000" kern="1200" dirty="0"/>
        </a:p>
      </dsp:txBody>
      <dsp:txXfrm>
        <a:off x="2927623" y="3212065"/>
        <a:ext cx="842224" cy="842224"/>
      </dsp:txXfrm>
    </dsp:sp>
    <dsp:sp modelId="{59D1F84D-9B4C-4BB3-8AF4-7299ECD89EFE}">
      <dsp:nvSpPr>
        <dsp:cNvPr id="0" name=""/>
        <dsp:cNvSpPr/>
      </dsp:nvSpPr>
      <dsp:spPr>
        <a:xfrm rot="9018276">
          <a:off x="2632028" y="2304653"/>
          <a:ext cx="233870" cy="323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697582" y="2352070"/>
        <a:ext cx="163709" cy="194385"/>
      </dsp:txXfrm>
    </dsp:sp>
    <dsp:sp modelId="{D0885E04-B1F8-4C7F-98D1-E9554699E053}">
      <dsp:nvSpPr>
        <dsp:cNvPr id="0" name=""/>
        <dsp:cNvSpPr/>
      </dsp:nvSpPr>
      <dsp:spPr>
        <a:xfrm>
          <a:off x="1438682" y="2278701"/>
          <a:ext cx="1191086" cy="119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dirty="0" smtClean="0"/>
            <a:t>২০০৭ সালে বাংলা একাডেমি সাহিত্য পুরস্কার পান</a:t>
          </a:r>
          <a:endParaRPr lang="en-US" sz="1000" kern="1200" dirty="0"/>
        </a:p>
      </dsp:txBody>
      <dsp:txXfrm>
        <a:off x="1613113" y="2453132"/>
        <a:ext cx="842224" cy="842224"/>
      </dsp:txXfrm>
    </dsp:sp>
    <dsp:sp modelId="{BB45DC3F-2B87-40CF-BA29-EAA42FF3AE79}">
      <dsp:nvSpPr>
        <dsp:cNvPr id="0" name=""/>
        <dsp:cNvSpPr/>
      </dsp:nvSpPr>
      <dsp:spPr>
        <a:xfrm rot="12618165">
          <a:off x="2629336" y="1611961"/>
          <a:ext cx="238793" cy="323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696080" y="1694829"/>
        <a:ext cx="167155" cy="194385"/>
      </dsp:txXfrm>
    </dsp:sp>
    <dsp:sp modelId="{CA9F61D6-F5ED-44FA-8537-455005FD0B49}">
      <dsp:nvSpPr>
        <dsp:cNvPr id="0" name=""/>
        <dsp:cNvSpPr/>
      </dsp:nvSpPr>
      <dsp:spPr>
        <a:xfrm>
          <a:off x="1438682" y="760835"/>
          <a:ext cx="1191086" cy="1191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000" kern="1200" dirty="0" smtClean="0"/>
            <a:t>টেলিভিশনের উপস্থাপক হিসেবেও তিনি খ্যাতিমান</a:t>
          </a:r>
          <a:endParaRPr lang="en-US" sz="1000" kern="1200" dirty="0"/>
        </a:p>
      </dsp:txBody>
      <dsp:txXfrm>
        <a:off x="1613113" y="935266"/>
        <a:ext cx="842224" cy="84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121B-625A-4DE0-B7FC-F9076CD516E1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DFF1-2474-45F2-AAED-EB1AE91F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" name="chimes.wav"/>
          </p:stSnd>
        </p:sndAc>
      </p:transition>
    </mc:Choice>
    <mc:Fallback xmlns="">
      <p:transition spd="slow" advClick="0" advTm="9674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6B0E-6040-4531-9046-1E714EF2BCA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16C1-1402-4EB6-92C1-DF461B806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9674">
        <p14:flythrough/>
        <p:sndAc>
          <p:stSnd>
            <p:snd r:embed="rId13" name="chimes.wav"/>
          </p:stSnd>
        </p:sndAc>
      </p:transition>
    </mc:Choice>
    <mc:Fallback xmlns="">
      <p:transition spd="slow" advClick="0" advTm="9674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1683" y="777886"/>
            <a:ext cx="3825967" cy="1446550"/>
          </a:xfrm>
          <a:prstGeom prst="rect">
            <a:avLst/>
          </a:prstGeom>
          <a:solidFill>
            <a:sysClr val="windowText" lastClr="00000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nk_Large_Rose_and _Rose_Bud_PNG_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85" y="942158"/>
            <a:ext cx="5483335" cy="5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94944" y="342900"/>
            <a:ext cx="1598676" cy="76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3472" y="463296"/>
            <a:ext cx="227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বাক্য গঠন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0592" y="1938528"/>
            <a:ext cx="5839968" cy="64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বাংলার সৌন্দর্য দেখে আমি মুগ্ধ ।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499360" y="2999232"/>
            <a:ext cx="5839968" cy="633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গ্রীস্মকালে ফলের বাহার দেখা যায় 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48128" y="4059936"/>
            <a:ext cx="5839968" cy="64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সকল মানুষের কন্ঠে </a:t>
            </a:r>
            <a:r>
              <a:rPr lang="bn-BD" sz="2800" dirty="0"/>
              <a:t>একই </a:t>
            </a:r>
            <a:r>
              <a:rPr lang="bn-BD" sz="2800" dirty="0" smtClean="0"/>
              <a:t>প্রতিধ্বনি  ।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09472" y="1865376"/>
            <a:ext cx="1024128" cy="69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মুগ্ধ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103376" y="2956560"/>
            <a:ext cx="1054608" cy="69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বাহার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97280" y="3998976"/>
            <a:ext cx="1097280" cy="69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প্রতিধ্বনি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5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2565" y="324433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ছাত্র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9995" y="250025"/>
            <a:ext cx="3585429" cy="652183"/>
          </a:xfrm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chemeClr val="accent6"/>
                </a:solidFill>
              </a:rPr>
              <a:t>শূন্যস্থান পূরণ কর?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ক)বাংলার সৌন্দর্য দেখে আমি_________হই।</a:t>
            </a:r>
          </a:p>
          <a:p>
            <a:r>
              <a:rPr lang="bn-IN" dirty="0" smtClean="0"/>
              <a:t>খ)গ্রীষ্মকালে ফলের _________দেখা যায়।</a:t>
            </a:r>
          </a:p>
          <a:p>
            <a:r>
              <a:rPr lang="bn-IN" dirty="0" smtClean="0"/>
              <a:t>গ)সাত________তের নদী পার হওয়া চাট্টিখানি বাপার নয়।</a:t>
            </a:r>
          </a:p>
          <a:p>
            <a:r>
              <a:rPr lang="bn-IN" dirty="0" smtClean="0"/>
              <a:t>ঘ)________ ভেসে চলেছে পাল তোলা নৌকা।</a:t>
            </a:r>
          </a:p>
          <a:p>
            <a:r>
              <a:rPr lang="bn-IN" dirty="0" smtClean="0"/>
              <a:t>ঙ)রংধনুর________  রং এ আকাশ রঙ্গিন হয়েছে।</a:t>
            </a:r>
          </a:p>
          <a:p>
            <a:r>
              <a:rPr lang="bn-IN" dirty="0" smtClean="0"/>
              <a:t>চ)সকল মানুষের কন্ঠে একই___________।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345478" y="904984"/>
            <a:ext cx="1726769" cy="62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055817" y="530441"/>
            <a:ext cx="1726769" cy="62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667214" y="1519749"/>
            <a:ext cx="1726769" cy="62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Flowchart: Terminator 8"/>
          <p:cNvSpPr/>
          <p:nvPr/>
        </p:nvSpPr>
        <p:spPr>
          <a:xfrm>
            <a:off x="5730240" y="1735812"/>
            <a:ext cx="902208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মুগ্ধ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4291584" y="2306666"/>
            <a:ext cx="853440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বাহার</a:t>
            </a:r>
            <a:endParaRPr lang="en-US" dirty="0"/>
          </a:p>
        </p:txBody>
      </p:sp>
      <p:sp>
        <p:nvSpPr>
          <p:cNvPr id="11" name="Flowchart: Terminator 10"/>
          <p:cNvSpPr/>
          <p:nvPr/>
        </p:nvSpPr>
        <p:spPr>
          <a:xfrm>
            <a:off x="2250251" y="2730493"/>
            <a:ext cx="1017206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সমুদ্দুর</a:t>
            </a:r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1584960" y="3337200"/>
            <a:ext cx="1146048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1600" dirty="0" smtClean="0"/>
              <a:t>স্রোতস্বিনীতে </a:t>
            </a:r>
            <a:endParaRPr lang="en-US" sz="16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5417276" y="4334670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প্রতিধ্বনি</a:t>
            </a:r>
            <a:endParaRPr lang="en-US" dirty="0"/>
          </a:p>
        </p:txBody>
      </p:sp>
      <p:sp>
        <p:nvSpPr>
          <p:cNvPr id="14" name="Flowchart: Terminator 13"/>
          <p:cNvSpPr/>
          <p:nvPr/>
        </p:nvSpPr>
        <p:spPr>
          <a:xfrm>
            <a:off x="2756114" y="3887494"/>
            <a:ext cx="1503335" cy="4339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/>
              <a:t>মন ভোলানো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14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394" y="933640"/>
            <a:ext cx="513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i="1" dirty="0">
                <a:solidFill>
                  <a:srgbClr val="E32D91">
                    <a:lumMod val="60000"/>
                    <a:lumOff val="40000"/>
                  </a:srgbClr>
                </a:solidFill>
                <a:latin typeface="Century Gothic" panose="020B0502020202020204"/>
              </a:rPr>
              <a:t>কবিতার  মূলভাব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6427" y="1825625"/>
            <a:ext cx="10687373" cy="3443799"/>
          </a:xfrm>
        </p:spPr>
        <p:txBody>
          <a:bodyPr>
            <a:normAutofit/>
          </a:bodyPr>
          <a:lstStyle/>
          <a:p>
            <a:r>
              <a:rPr lang="bn-IN" sz="2400" dirty="0" smtClean="0">
                <a:solidFill>
                  <a:schemeClr val="accent6"/>
                </a:solidFill>
              </a:rPr>
              <a:t>১৯৫২ সালে একুশে ফেব্রুয়ারি বাঙ্গালী জাতির জীবনে একটি স্বরণীয় দিন।মাতৃভাষা বাংলাকে রাষ্ট্রভাষা করার দাবীতে ছাত্রসমাজ এই দিনে আন্দোলন শুরু করে</a:t>
            </a:r>
            <a:r>
              <a:rPr lang="bn-IN" sz="2400" dirty="0">
                <a:solidFill>
                  <a:schemeClr val="accent6"/>
                </a:solidFill>
              </a:rPr>
              <a:t>। ছাত্রদের মিছিলে </a:t>
            </a:r>
            <a:r>
              <a:rPr lang="bn-IN" sz="2400" dirty="0" smtClean="0">
                <a:solidFill>
                  <a:schemeClr val="accent6"/>
                </a:solidFill>
              </a:rPr>
              <a:t>পাকিস্তানি </a:t>
            </a:r>
            <a:r>
              <a:rPr lang="bn-IN" sz="2400" dirty="0">
                <a:solidFill>
                  <a:schemeClr val="accent6"/>
                </a:solidFill>
              </a:rPr>
              <a:t>সরকার গুলি চালায়।সালাম,বরকত,শফিক,জব্বার ও আরও অনেকে (যাদের নাম জানা নেই </a:t>
            </a:r>
            <a:r>
              <a:rPr lang="bn-IN" sz="2400" dirty="0" smtClean="0">
                <a:solidFill>
                  <a:schemeClr val="accent6"/>
                </a:solidFill>
              </a:rPr>
              <a:t>)তারা শহিদ হন।এ ঘটনা অবলম্বন করে কবি লুৎফর রহমান রিটন “ফেব্রুয়ারীর গান” কবিতাটি লিখেছেন ।বংলাভাষার প্রতি মমতা আর শহিদের প্রতি শ্রদ্ধা প্রকাশ পেয়েছে  এই কবিতায়। 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42746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920" y="475488"/>
            <a:ext cx="2401824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দলীয় 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72238" y="2256782"/>
            <a:ext cx="5623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accent6"/>
                </a:solidFill>
              </a:rPr>
              <a:t>পাতা ও স্বর্ণলতা কিসে মুগ্ধ হয়?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363" y="3232142"/>
            <a:ext cx="8204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accent6"/>
                </a:solidFill>
              </a:rPr>
              <a:t>শহিদ ছেলের দান’হিসেবে আমরা কী পেয়েছি? 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0" y="1975104"/>
            <a:ext cx="719328" cy="78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05712" y="3005328"/>
            <a:ext cx="719328" cy="78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3360" y="231648"/>
            <a:ext cx="2292096" cy="58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মূল্যায়ন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" y="1316736"/>
            <a:ext cx="9192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/>
                </a:solidFill>
              </a:rPr>
              <a:t>(ক) মনের কথা কীভাবে বলব ? </a:t>
            </a:r>
          </a:p>
          <a:p>
            <a:r>
              <a:rPr lang="bn-BD" sz="2000" dirty="0" smtClean="0">
                <a:solidFill>
                  <a:schemeClr val="accent6"/>
                </a:solidFill>
              </a:rPr>
              <a:t>১.মায়ের ভাষায় ২.বাবার ভাষায় ৩.দাদার ভাষায় ৪.মামার ভাষায়</a:t>
            </a:r>
          </a:p>
          <a:p>
            <a:endParaRPr lang="bn-BD" sz="2000" dirty="0" smtClean="0">
              <a:solidFill>
                <a:schemeClr val="accent6"/>
              </a:solidFill>
            </a:endParaRPr>
          </a:p>
          <a:p>
            <a:r>
              <a:rPr lang="bn-BD" sz="2000" dirty="0" smtClean="0">
                <a:solidFill>
                  <a:schemeClr val="accent6"/>
                </a:solidFill>
              </a:rPr>
              <a:t>(খ) পাখির গানে সবার প্রাণ কেমন হয় ?</a:t>
            </a:r>
            <a:r>
              <a:rPr lang="bn-BD" sz="2000" dirty="0">
                <a:solidFill>
                  <a:schemeClr val="accent6"/>
                </a:solidFill>
              </a:rPr>
              <a:t> ১.বিরক্ত ২.মুগ্ধ ৩.রাগ </a:t>
            </a:r>
            <a:r>
              <a:rPr lang="bn-BD" sz="2000" dirty="0" smtClean="0">
                <a:solidFill>
                  <a:schemeClr val="accent6"/>
                </a:solidFill>
              </a:rPr>
              <a:t>৪.খুশি</a:t>
            </a:r>
          </a:p>
          <a:p>
            <a:endParaRPr lang="bn-BD" sz="2000" dirty="0">
              <a:solidFill>
                <a:schemeClr val="accent6"/>
              </a:solidFill>
            </a:endParaRPr>
          </a:p>
          <a:p>
            <a:r>
              <a:rPr lang="bn-BD" sz="2000" dirty="0" smtClean="0">
                <a:solidFill>
                  <a:schemeClr val="accent6"/>
                </a:solidFill>
              </a:rPr>
              <a:t>(গ) নদীর অপর নাম কী ?</a:t>
            </a:r>
            <a:r>
              <a:rPr lang="bn-BD" sz="2000" dirty="0">
                <a:solidFill>
                  <a:schemeClr val="accent6"/>
                </a:solidFill>
              </a:rPr>
              <a:t> ১.স্রোতস্বিনী ২.পুকুর ৩.খাল ৪. বিল </a:t>
            </a:r>
            <a:endParaRPr lang="bn-BD" sz="2000" dirty="0" smtClean="0">
              <a:solidFill>
                <a:schemeClr val="accent6"/>
              </a:solidFill>
            </a:endParaRPr>
          </a:p>
          <a:p>
            <a:endParaRPr lang="bn-BD" sz="2000" dirty="0">
              <a:solidFill>
                <a:schemeClr val="accent6"/>
              </a:solidFill>
            </a:endParaRPr>
          </a:p>
          <a:p>
            <a:r>
              <a:rPr lang="bn-BD" sz="2000" dirty="0" smtClean="0">
                <a:solidFill>
                  <a:schemeClr val="accent6"/>
                </a:solidFill>
              </a:rPr>
              <a:t>(ঘ) ফুলের সাথে কে কথা বলে ?</a:t>
            </a:r>
            <a:r>
              <a:rPr lang="bn-BD" sz="2000" dirty="0">
                <a:solidFill>
                  <a:schemeClr val="accent6"/>
                </a:solidFill>
              </a:rPr>
              <a:t> ১.প্রজাপতি ২.হরিণ ৩.মানুষ ৪. পাখি </a:t>
            </a:r>
            <a:endParaRPr lang="bn-BD" sz="2000" dirty="0" smtClean="0">
              <a:solidFill>
                <a:schemeClr val="accent6"/>
              </a:solidFill>
            </a:endParaRPr>
          </a:p>
          <a:p>
            <a:endParaRPr lang="bn-BD" sz="2000" dirty="0">
              <a:solidFill>
                <a:schemeClr val="accent6"/>
              </a:solidFill>
            </a:endParaRPr>
          </a:p>
          <a:p>
            <a:r>
              <a:rPr lang="bn-BD" sz="2000" dirty="0" smtClean="0">
                <a:solidFill>
                  <a:schemeClr val="accent6"/>
                </a:solidFill>
              </a:rPr>
              <a:t>(ঙ) ফেব্রুয়ারির গান কাদের রক্তে লেখা ?</a:t>
            </a:r>
            <a:r>
              <a:rPr lang="bn-BD" sz="2000" dirty="0">
                <a:solidFill>
                  <a:schemeClr val="accent6"/>
                </a:solidFill>
              </a:rPr>
              <a:t> ১.ভাইয়ের ২.মামার ৩.বাবার ৪.মানুষের ।</a:t>
            </a:r>
          </a:p>
          <a:p>
            <a:endParaRPr lang="bn-BD" sz="2400" dirty="0" smtClean="0">
              <a:solidFill>
                <a:schemeClr val="accent6"/>
              </a:solidFill>
            </a:endParaRPr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261" cy="1325563"/>
          </a:xfrm>
        </p:spPr>
        <p:txBody>
          <a:bodyPr/>
          <a:lstStyle/>
          <a:p>
            <a:r>
              <a:rPr lang="bn-BD" b="1" i="1" dirty="0" smtClean="0">
                <a:solidFill>
                  <a:schemeClr val="accent2"/>
                </a:solidFill>
              </a:rPr>
              <a:t>বাড়ির কাজঃ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615" y="2283440"/>
            <a:ext cx="827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chemeClr val="accent1"/>
                </a:solidFill>
              </a:rPr>
              <a:t> </a:t>
            </a:r>
            <a:r>
              <a:rPr lang="bn-IN" sz="3600" b="1" i="1" dirty="0" smtClean="0">
                <a:solidFill>
                  <a:schemeClr val="accent1"/>
                </a:solidFill>
              </a:rPr>
              <a:t>একুশে ফেব্রুয়ারি সম্বন্ধে একটি রচনা লিখ।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" y="208189"/>
            <a:ext cx="3076575" cy="998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1" y="2102304"/>
            <a:ext cx="3076575" cy="59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" y="4296864"/>
            <a:ext cx="3076575" cy="53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17" y="4649561"/>
            <a:ext cx="3076575" cy="349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94" y="2611755"/>
            <a:ext cx="3076575" cy="411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7" y="208189"/>
            <a:ext cx="3076575" cy="93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26" y="0"/>
            <a:ext cx="3076575" cy="1085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9" y="2076178"/>
            <a:ext cx="3076575" cy="984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20" y="3857081"/>
            <a:ext cx="3076575" cy="836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80" y="182064"/>
            <a:ext cx="3076575" cy="951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58" y="2115367"/>
            <a:ext cx="3076575" cy="1066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89" y="3813538"/>
            <a:ext cx="3076575" cy="758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0798" y="5540514"/>
            <a:ext cx="3869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/>
                </a:solidFill>
              </a:rPr>
              <a:t>সবাইকে ধন্যবাদ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7600" y="1047259"/>
            <a:ext cx="46736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059051" y="1066801"/>
            <a:ext cx="4434637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7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bn-IN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 Light" panose="020F0302020204030204"/>
                <a:cs typeface="Vrinda" panose="020B0502040204020203" pitchFamily="34" charset="0"/>
              </a:rPr>
              <a:t>পাঠ পরিচিতিঃ </a:t>
            </a:r>
            <a:endParaRPr lang="bn-BD" sz="2800" b="1" i="1" dirty="0" smtClean="0">
              <a:solidFill>
                <a:schemeClr val="accent1"/>
              </a:solidFill>
              <a:cs typeface="Vrinda" panose="020B0502040204020203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bn-IN" sz="2800" b="1" i="1" dirty="0" smtClean="0">
                <a:solidFill>
                  <a:schemeClr val="accent1"/>
                </a:solidFill>
                <a:cs typeface="Vrinda" panose="020B0502040204020203" pitchFamily="34" charset="0"/>
              </a:rPr>
              <a:t>বিষয়ঃ </a:t>
            </a:r>
            <a:r>
              <a:rPr lang="bn-IN" sz="2800" b="1" i="1" dirty="0">
                <a:solidFill>
                  <a:schemeClr val="accent1"/>
                </a:solidFill>
                <a:cs typeface="Vrinda" panose="020B0502040204020203" pitchFamily="34" charset="0"/>
              </a:rPr>
              <a:t>বাংলা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bn-IN" sz="2800" b="1" i="1" dirty="0">
                <a:solidFill>
                  <a:schemeClr val="accent1"/>
                </a:solidFill>
                <a:cs typeface="Vrinda" panose="020B0502040204020203" pitchFamily="34" charset="0"/>
              </a:rPr>
              <a:t> শ্রেণিঃ</a:t>
            </a:r>
            <a:r>
              <a:rPr lang="bn-IN" sz="2800" b="1" i="1" dirty="0">
                <a:solidFill>
                  <a:schemeClr val="accent1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৫ম</a:t>
            </a:r>
            <a:endParaRPr lang="bn-IN" sz="2800" b="1" i="1" dirty="0">
              <a:solidFill>
                <a:schemeClr val="accent1"/>
              </a:solidFill>
              <a:cs typeface="Vrinda" panose="020B0502040204020203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bn-IN" sz="2800" b="1" i="1" dirty="0">
                <a:solidFill>
                  <a:schemeClr val="accent1"/>
                </a:solidFill>
                <a:cs typeface="Vrinda" panose="020B0502040204020203" pitchFamily="34" charset="0"/>
              </a:rPr>
              <a:t> পাঠ</a:t>
            </a:r>
            <a:r>
              <a:rPr lang="bn-BD" sz="2800" b="1" i="1" dirty="0">
                <a:solidFill>
                  <a:schemeClr val="accent1"/>
                </a:solidFill>
                <a:cs typeface="Vrinda" panose="020B0502040204020203" pitchFamily="34" charset="0"/>
              </a:rPr>
              <a:t>ঃ </a:t>
            </a:r>
            <a:r>
              <a:rPr lang="bn-BD" sz="2800" b="1" i="1" dirty="0" smtClean="0">
                <a:solidFill>
                  <a:schemeClr val="accent1"/>
                </a:solidFill>
                <a:cs typeface="Vrinda" panose="020B0502040204020203" pitchFamily="34" charset="0"/>
              </a:rPr>
              <a:t>ফেব্রুয়ারির </a:t>
            </a:r>
            <a:r>
              <a:rPr lang="bn-IN" sz="2800" b="1" i="1" dirty="0" smtClean="0">
                <a:solidFill>
                  <a:schemeClr val="accent1"/>
                </a:solidFill>
                <a:cs typeface="Vrinda" panose="020B0502040204020203" pitchFamily="34" charset="0"/>
              </a:rPr>
              <a:t>গান</a:t>
            </a:r>
            <a:endParaRPr lang="bn-IN" sz="2800" b="1" i="1" dirty="0">
              <a:solidFill>
                <a:schemeClr val="accent1"/>
              </a:solidFill>
              <a:cs typeface="Vrinda" panose="020B0502040204020203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bn-IN" sz="2800" b="1" i="1" dirty="0">
                <a:solidFill>
                  <a:schemeClr val="accent1"/>
                </a:solidFill>
                <a:cs typeface="Vrinda" panose="020B0502040204020203" pitchFamily="34" charset="0"/>
              </a:rPr>
              <a:t>সময়ঃ৪০ মিনিট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bn-IN" sz="2800" b="1" i="1" dirty="0" smtClean="0">
                <a:solidFill>
                  <a:schemeClr val="accent1"/>
                </a:solidFill>
                <a:cs typeface="Vrinda" panose="020B0502040204020203" pitchFamily="34" charset="0"/>
              </a:rPr>
              <a:t>তারিখঃ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117601" y="1066138"/>
            <a:ext cx="4673600" cy="4476921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782588" y="3428682"/>
            <a:ext cx="5404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Mohammad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nazrul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islam</a:t>
            </a:r>
            <a:endParaRPr lang="en-US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Ass.teacher</a:t>
            </a:r>
            <a:r>
              <a:rPr lang="en-US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ict</a:t>
            </a:r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Nandia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sangun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ideal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dakhil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madrasah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nazrulislamn479@gmail.com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01726953050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00201"/>
            <a:ext cx="2147903" cy="18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947155"/>
            <a:ext cx="4389119" cy="3214606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3877883" y="256032"/>
            <a:ext cx="459555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ছবি দেখে  কী বুঝলে ?</a:t>
            </a:r>
          </a:p>
          <a:p>
            <a:pPr algn="ctr"/>
            <a:r>
              <a:rPr lang="bn-IN" sz="2400" b="1" i="1" dirty="0" smtClean="0"/>
              <a:t>আজকের পাঠ কী হতে পারে? </a:t>
            </a:r>
            <a:endParaRPr lang="en-US" sz="2400" b="1" i="1" dirty="0"/>
          </a:p>
        </p:txBody>
      </p:sp>
      <p:sp>
        <p:nvSpPr>
          <p:cNvPr id="10" name="Horizontal Scroll 9"/>
          <p:cNvSpPr/>
          <p:nvPr/>
        </p:nvSpPr>
        <p:spPr>
          <a:xfrm>
            <a:off x="1087673" y="5453853"/>
            <a:ext cx="294787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জাতীয় পতাকা </a:t>
            </a:r>
            <a:endParaRPr lang="en-US" sz="2800" b="1" dirty="0"/>
          </a:p>
        </p:txBody>
      </p:sp>
      <p:sp>
        <p:nvSpPr>
          <p:cNvPr id="11" name="Horizontal Scroll 10"/>
          <p:cNvSpPr/>
          <p:nvPr/>
        </p:nvSpPr>
        <p:spPr>
          <a:xfrm>
            <a:off x="8138261" y="5543537"/>
            <a:ext cx="283453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শহীদ মিনার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96" y="2060448"/>
            <a:ext cx="4133087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0271"/>
      </p:ext>
    </p:extLst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6284" y="427982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</a:rPr>
              <a:t>আজকের পাঠ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4597" y="3244334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</a:rPr>
              <a:t>ফেব্রুয়ারির গান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784" y="1328928"/>
            <a:ext cx="5583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/>
                </a:solidFill>
              </a:rPr>
              <a:t>শিখনফল</a:t>
            </a:r>
            <a:endParaRPr lang="bn-BD" sz="3200" dirty="0" smtClean="0">
              <a:solidFill>
                <a:schemeClr val="accent6"/>
              </a:solidFill>
            </a:endParaRPr>
          </a:p>
          <a:p>
            <a:endParaRPr lang="bn-BD" dirty="0"/>
          </a:p>
          <a:p>
            <a:r>
              <a:rPr lang="bn-BD" dirty="0" smtClean="0">
                <a:solidFill>
                  <a:schemeClr val="accent6"/>
                </a:solidFill>
              </a:rPr>
              <a:t>এই পাঠ শেষে শিক্ষার্থীরা</a:t>
            </a:r>
          </a:p>
          <a:p>
            <a:r>
              <a:rPr lang="bn-BD" dirty="0" smtClean="0">
                <a:solidFill>
                  <a:schemeClr val="accent6"/>
                </a:solidFill>
              </a:rPr>
              <a:t>কবি পরিচিতি বলতে পারবে ,</a:t>
            </a:r>
          </a:p>
          <a:p>
            <a:r>
              <a:rPr lang="bn-BD" dirty="0" smtClean="0">
                <a:solidFill>
                  <a:schemeClr val="accent6"/>
                </a:solidFill>
              </a:rPr>
              <a:t>কবিতাটি সাবলীলভাবে আবৃত্তি করতে পারবে,</a:t>
            </a:r>
          </a:p>
          <a:p>
            <a:r>
              <a:rPr lang="bn-BD" dirty="0" smtClean="0">
                <a:solidFill>
                  <a:schemeClr val="accent6"/>
                </a:solidFill>
              </a:rPr>
              <a:t>নতুন নতুন শব্দের অর্থ বলতে </a:t>
            </a:r>
            <a:r>
              <a:rPr lang="bn-BD" dirty="0">
                <a:solidFill>
                  <a:schemeClr val="accent6"/>
                </a:solidFill>
              </a:rPr>
              <a:t>পারবে</a:t>
            </a:r>
            <a:r>
              <a:rPr lang="bn-BD" dirty="0" smtClean="0">
                <a:solidFill>
                  <a:schemeClr val="accent6"/>
                </a:solidFill>
              </a:rPr>
              <a:t>,</a:t>
            </a:r>
          </a:p>
          <a:p>
            <a:r>
              <a:rPr lang="bn-BD" dirty="0" smtClean="0">
                <a:solidFill>
                  <a:schemeClr val="accent6"/>
                </a:solidFill>
              </a:rPr>
              <a:t>বাক্য গঠন করতে পারবে ,</a:t>
            </a:r>
          </a:p>
          <a:p>
            <a:r>
              <a:rPr lang="bn-BD" dirty="0" smtClean="0">
                <a:solidFill>
                  <a:schemeClr val="accent6"/>
                </a:solidFill>
              </a:rPr>
              <a:t>কবিতার মূলভাব ব্যক্ত করতে পারবে ।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804416" y="2700528"/>
            <a:ext cx="64617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798320" y="2377440"/>
            <a:ext cx="646176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786128" y="3596640"/>
            <a:ext cx="646176" cy="26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780032" y="2993136"/>
            <a:ext cx="646176" cy="26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780032" y="3285744"/>
            <a:ext cx="64617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8445184"/>
              </p:ext>
            </p:extLst>
          </p:nvPr>
        </p:nvGraphicFramePr>
        <p:xfrm>
          <a:off x="2897632" y="1743457"/>
          <a:ext cx="6697472" cy="423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413504" y="573024"/>
            <a:ext cx="2462784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কবি পরিচিতি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54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93" y="1554065"/>
            <a:ext cx="2303724" cy="10186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37" y="2520164"/>
            <a:ext cx="8942522" cy="41983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31920" y="222068"/>
            <a:ext cx="4506686" cy="70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আদর্শ পাঠ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15" y="3495675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endSnd/>
        </p:sndAc>
      </p:transition>
    </mc:Choice>
    <mc:Fallback xmlns="">
      <p:transition spd="slow">
        <p:random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264" y="573024"/>
            <a:ext cx="263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/>
                </a:solidFill>
              </a:rPr>
              <a:t>শিক্ষার্থীর সরব পাঠ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52" y="1365304"/>
            <a:ext cx="7949184" cy="41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4304" y="329184"/>
            <a:ext cx="5205984" cy="37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শব্দের অর্থগুলো জেনে নিই 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235440" y="1127760"/>
            <a:ext cx="2298192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নদী ও সাগরের ঢেউ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51264" y="2548128"/>
            <a:ext cx="2279904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নদী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387840" y="3925824"/>
            <a:ext cx="219456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সোনালি রঙের বুনো লতা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60992" y="5145024"/>
            <a:ext cx="2170176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সৌন্দর্য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566987"/>
            <a:ext cx="3560063" cy="883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64" y="975361"/>
            <a:ext cx="3486912" cy="1292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933444"/>
            <a:ext cx="3657600" cy="821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9" y="5151120"/>
            <a:ext cx="3755136" cy="99364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816864" y="1267968"/>
            <a:ext cx="1499616" cy="67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উর্মি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55904" y="5010912"/>
            <a:ext cx="1450848" cy="816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বাহার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68096" y="2560320"/>
            <a:ext cx="1560576" cy="707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স্রোতস্বিনী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804672" y="3669792"/>
            <a:ext cx="1450848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স্বর্ণলতা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7303008" y="1146048"/>
            <a:ext cx="1706880" cy="780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7327392" y="2706624"/>
            <a:ext cx="1767840" cy="707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7315200" y="3907536"/>
            <a:ext cx="1749552" cy="810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7315200" y="5102352"/>
            <a:ext cx="1883664" cy="798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lythrough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394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শূন্যস্থান পূরণ কর?</vt:lpstr>
      <vt:lpstr>PowerPoint Presentation</vt:lpstr>
      <vt:lpstr>PowerPoint Presentation</vt:lpstr>
      <vt:lpstr>PowerPoint Presentation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Nazrul Islam</cp:lastModifiedBy>
  <cp:revision>93</cp:revision>
  <dcterms:created xsi:type="dcterms:W3CDTF">2019-08-29T13:42:30Z</dcterms:created>
  <dcterms:modified xsi:type="dcterms:W3CDTF">2021-02-06T06:08:25Z</dcterms:modified>
</cp:coreProperties>
</file>